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sldIdLst>
    <p:sldId id="256" r:id="rId2"/>
    <p:sldId id="257" r:id="rId3"/>
    <p:sldId id="275" r:id="rId4"/>
    <p:sldId id="258" r:id="rId5"/>
    <p:sldId id="262" r:id="rId6"/>
    <p:sldId id="263" r:id="rId7"/>
    <p:sldId id="277" r:id="rId8"/>
    <p:sldId id="278" r:id="rId9"/>
    <p:sldId id="285" r:id="rId10"/>
    <p:sldId id="280" r:id="rId11"/>
    <p:sldId id="284" r:id="rId12"/>
    <p:sldId id="282" r:id="rId13"/>
    <p:sldId id="269" r:id="rId14"/>
    <p:sldId id="286" r:id="rId15"/>
    <p:sldId id="289" r:id="rId16"/>
    <p:sldId id="267" r:id="rId17"/>
    <p:sldId id="273" r:id="rId18"/>
    <p:sldId id="268" r:id="rId19"/>
    <p:sldId id="290" r:id="rId20"/>
    <p:sldId id="291" r:id="rId21"/>
    <p:sldId id="292" r:id="rId22"/>
    <p:sldId id="293" r:id="rId23"/>
    <p:sldId id="281" r:id="rId24"/>
    <p:sldId id="287" r:id="rId25"/>
    <p:sldId id="271" r:id="rId26"/>
    <p:sldId id="270" r:id="rId27"/>
    <p:sldId id="261" r:id="rId28"/>
    <p:sldId id="295" r:id="rId29"/>
    <p:sldId id="288" r:id="rId3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iles\dsm\ADCP%20Modeling\FT%20Flow%20Dist\HIF%20Tow%20Tan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iles\dsm\ADCP%20Modeling\FT%20Flow%20Dist\HIF%20Tow%20Tan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072327346516272"/>
          <c:y val="1.4984701497948153E-2"/>
          <c:w val="0.82835177016485562"/>
          <c:h val="0.87956338965815717"/>
        </c:manualLayout>
      </c:layout>
      <c:scatterChart>
        <c:scatterStyle val="lineMarker"/>
        <c:ser>
          <c:idx val="0"/>
          <c:order val="0"/>
          <c:tx>
            <c:v>HIF Mount</c:v>
          </c:tx>
          <c:xVal>
            <c:numRef>
              <c:f>Aligned_Summary!$A$3:$A$11</c:f>
              <c:numCache>
                <c:formatCode>0.000</c:formatCode>
                <c:ptCount val="9"/>
                <c:pt idx="0">
                  <c:v>9.8000000000000254E-2</c:v>
                </c:pt>
                <c:pt idx="1">
                  <c:v>0.19900000000000026</c:v>
                </c:pt>
                <c:pt idx="2">
                  <c:v>0.29800000000000032</c:v>
                </c:pt>
                <c:pt idx="3">
                  <c:v>0.4970000000000005</c:v>
                </c:pt>
                <c:pt idx="4">
                  <c:v>0.74400000000000099</c:v>
                </c:pt>
                <c:pt idx="5">
                  <c:v>0.99149999999999949</c:v>
                </c:pt>
                <c:pt idx="6">
                  <c:v>1.488</c:v>
                </c:pt>
                <c:pt idx="7">
                  <c:v>1.9834999999999987</c:v>
                </c:pt>
                <c:pt idx="8">
                  <c:v>2.9735</c:v>
                </c:pt>
              </c:numCache>
            </c:numRef>
          </c:xVal>
          <c:yVal>
            <c:numRef>
              <c:f>Aligned_Summary!$C$3:$C$11</c:f>
              <c:numCache>
                <c:formatCode>0.000</c:formatCode>
                <c:ptCount val="9"/>
                <c:pt idx="0">
                  <c:v>0.76530612244898122</c:v>
                </c:pt>
                <c:pt idx="1">
                  <c:v>0.82914572864320946</c:v>
                </c:pt>
                <c:pt idx="2">
                  <c:v>0.46979865771812479</c:v>
                </c:pt>
                <c:pt idx="3">
                  <c:v>0.17102615694165338</c:v>
                </c:pt>
                <c:pt idx="4">
                  <c:v>0.58467741935484985</c:v>
                </c:pt>
                <c:pt idx="5">
                  <c:v>8.0685829551187652E-2</c:v>
                </c:pt>
                <c:pt idx="6">
                  <c:v>3.360215053755613E-3</c:v>
                </c:pt>
                <c:pt idx="7">
                  <c:v>0.29493319889084563</c:v>
                </c:pt>
                <c:pt idx="8">
                  <c:v>0.48932234740204711</c:v>
                </c:pt>
              </c:numCache>
            </c:numRef>
          </c:yVal>
        </c:ser>
        <c:ser>
          <c:idx val="1"/>
          <c:order val="1"/>
          <c:tx>
            <c:v>J-Bracket</c:v>
          </c:tx>
          <c:xVal>
            <c:numRef>
              <c:f>Aligned_Summary!$E$3:$E$11</c:f>
              <c:numCache>
                <c:formatCode>0.000</c:formatCode>
                <c:ptCount val="9"/>
                <c:pt idx="0">
                  <c:v>9.8500000000000268E-2</c:v>
                </c:pt>
                <c:pt idx="1">
                  <c:v>0.19900000000000026</c:v>
                </c:pt>
                <c:pt idx="2">
                  <c:v>0.29800000000000032</c:v>
                </c:pt>
                <c:pt idx="3">
                  <c:v>0.4970000000000005</c:v>
                </c:pt>
                <c:pt idx="4">
                  <c:v>0.74400000000000099</c:v>
                </c:pt>
                <c:pt idx="5">
                  <c:v>0.99099999999999999</c:v>
                </c:pt>
                <c:pt idx="6">
                  <c:v>1.4869999999999977</c:v>
                </c:pt>
                <c:pt idx="7">
                  <c:v>1.9834999999999987</c:v>
                </c:pt>
                <c:pt idx="8">
                  <c:v>2.9724999999999961</c:v>
                </c:pt>
              </c:numCache>
            </c:numRef>
          </c:xVal>
          <c:yVal>
            <c:numRef>
              <c:f>Aligned_Summary!$G$3:$G$11</c:f>
              <c:numCache>
                <c:formatCode>0.000</c:formatCode>
                <c:ptCount val="9"/>
                <c:pt idx="0">
                  <c:v>-0.86294416243655292</c:v>
                </c:pt>
                <c:pt idx="1">
                  <c:v>-0.42713567839196848</c:v>
                </c:pt>
                <c:pt idx="2">
                  <c:v>-2.7181208053691082</c:v>
                </c:pt>
                <c:pt idx="3">
                  <c:v>-2.8973843058350188</c:v>
                </c:pt>
                <c:pt idx="4">
                  <c:v>-1.2432795698924699</c:v>
                </c:pt>
                <c:pt idx="5">
                  <c:v>-1.2966700302724437</c:v>
                </c:pt>
                <c:pt idx="6">
                  <c:v>-1.3651647612643039</c:v>
                </c:pt>
                <c:pt idx="7">
                  <c:v>-1.3335013864381076</c:v>
                </c:pt>
                <c:pt idx="8">
                  <c:v>-1.1068124474348242</c:v>
                </c:pt>
              </c:numCache>
            </c:numRef>
          </c:yVal>
        </c:ser>
        <c:ser>
          <c:idx val="2"/>
          <c:order val="2"/>
          <c:tx>
            <c:v>Flat S Bracket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Aligned_Summary!$K$3:$K$11</c:f>
              <c:numCache>
                <c:formatCode>0.000</c:formatCode>
                <c:ptCount val="9"/>
                <c:pt idx="0">
                  <c:v>9.8000000000000254E-2</c:v>
                </c:pt>
                <c:pt idx="1">
                  <c:v>0.19900000000000026</c:v>
                </c:pt>
                <c:pt idx="2">
                  <c:v>0.29750000000000032</c:v>
                </c:pt>
                <c:pt idx="3">
                  <c:v>0.4965000000000005</c:v>
                </c:pt>
                <c:pt idx="4">
                  <c:v>0.74350000000000005</c:v>
                </c:pt>
                <c:pt idx="5">
                  <c:v>0.99049999999999949</c:v>
                </c:pt>
                <c:pt idx="6">
                  <c:v>1.4864999999999979</c:v>
                </c:pt>
                <c:pt idx="7">
                  <c:v>1.982999999999999</c:v>
                </c:pt>
                <c:pt idx="8">
                  <c:v>2.9724999999999961</c:v>
                </c:pt>
              </c:numCache>
            </c:numRef>
          </c:xVal>
          <c:yVal>
            <c:numRef>
              <c:f>Aligned_Summary!$M$3:$M$11</c:f>
              <c:numCache>
                <c:formatCode>0.000</c:formatCode>
                <c:ptCount val="9"/>
                <c:pt idx="0">
                  <c:v>-3.4183673469387807</c:v>
                </c:pt>
                <c:pt idx="1">
                  <c:v>-5.6030150753768853</c:v>
                </c:pt>
                <c:pt idx="2">
                  <c:v>-9.5126050420168049</c:v>
                </c:pt>
                <c:pt idx="3">
                  <c:v>-4.7230614300100804</c:v>
                </c:pt>
                <c:pt idx="4">
                  <c:v>-0.57834566240752916</c:v>
                </c:pt>
                <c:pt idx="5">
                  <c:v>-1.0095911155981694</c:v>
                </c:pt>
                <c:pt idx="6">
                  <c:v>-1.543895055499493</c:v>
                </c:pt>
                <c:pt idx="7">
                  <c:v>-1.6238023197175999</c:v>
                </c:pt>
                <c:pt idx="8">
                  <c:v>-1.7729184188393678</c:v>
                </c:pt>
              </c:numCache>
            </c:numRef>
          </c:yVal>
        </c:ser>
        <c:ser>
          <c:idx val="3"/>
          <c:order val="3"/>
          <c:tx>
            <c:v>Round S-Bracket</c:v>
          </c:tx>
          <c:xVal>
            <c:numRef>
              <c:f>Aligned_Summary!$R$3:$R$11</c:f>
              <c:numCache>
                <c:formatCode>0.000</c:formatCode>
                <c:ptCount val="9"/>
                <c:pt idx="0">
                  <c:v>9.8500000000000268E-2</c:v>
                </c:pt>
                <c:pt idx="1">
                  <c:v>0.19950000000000026</c:v>
                </c:pt>
                <c:pt idx="2">
                  <c:v>0.29750000000000032</c:v>
                </c:pt>
                <c:pt idx="3">
                  <c:v>0.4970000000000005</c:v>
                </c:pt>
                <c:pt idx="4">
                  <c:v>0.74400000000000099</c:v>
                </c:pt>
                <c:pt idx="5">
                  <c:v>0.99099999999999999</c:v>
                </c:pt>
                <c:pt idx="6">
                  <c:v>1.4869999999999977</c:v>
                </c:pt>
                <c:pt idx="7">
                  <c:v>1.982999999999999</c:v>
                </c:pt>
                <c:pt idx="8">
                  <c:v>2.9724999999999961</c:v>
                </c:pt>
              </c:numCache>
            </c:numRef>
          </c:xVal>
          <c:yVal>
            <c:numRef>
              <c:f>Aligned_Summary!$T$3:$T$11</c:f>
              <c:numCache>
                <c:formatCode>0.000</c:formatCode>
                <c:ptCount val="9"/>
                <c:pt idx="0">
                  <c:v>-0.55837563451777672</c:v>
                </c:pt>
                <c:pt idx="1">
                  <c:v>-1.1528822055137984</c:v>
                </c:pt>
                <c:pt idx="2">
                  <c:v>-1.6302521008403466</c:v>
                </c:pt>
                <c:pt idx="3">
                  <c:v>-1.1167002012072433</c:v>
                </c:pt>
                <c:pt idx="4">
                  <c:v>-0.69220430107526676</c:v>
                </c:pt>
                <c:pt idx="5">
                  <c:v>-1.1957618567103958</c:v>
                </c:pt>
                <c:pt idx="6">
                  <c:v>-1.7619367854741055</c:v>
                </c:pt>
                <c:pt idx="7">
                  <c:v>-1.4826021180030302</c:v>
                </c:pt>
                <c:pt idx="8">
                  <c:v>-1.7241379310344849</c:v>
                </c:pt>
              </c:numCache>
            </c:numRef>
          </c:yVal>
        </c:ser>
        <c:axId val="109474944"/>
        <c:axId val="109476864"/>
      </c:scatterChart>
      <c:valAx>
        <c:axId val="1094749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Cart Speed ft/s</a:t>
                </a:r>
              </a:p>
            </c:rich>
          </c:tx>
          <c:layout/>
        </c:title>
        <c:numFmt formatCode="0.000" sourceLinked="1"/>
        <c:tickLblPos val="nextTo"/>
        <c:crossAx val="109476864"/>
        <c:crossesAt val="-10"/>
        <c:crossBetween val="midCat"/>
      </c:valAx>
      <c:valAx>
        <c:axId val="109476864"/>
        <c:scaling>
          <c:orientation val="minMax"/>
          <c:min val="-1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Error</a:t>
                </a:r>
              </a:p>
            </c:rich>
          </c:tx>
          <c:layout/>
        </c:title>
        <c:numFmt formatCode="0.000" sourceLinked="1"/>
        <c:tickLblPos val="nextTo"/>
        <c:crossAx val="109474944"/>
        <c:crosses val="autoZero"/>
        <c:crossBetween val="midCat"/>
      </c:valAx>
      <c:spPr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65570680628272404"/>
          <c:y val="0.33703574483769372"/>
          <c:w val="0.23563631865687071"/>
          <c:h val="0.30947300705058978"/>
        </c:manualLayout>
      </c:layout>
      <c:spPr>
        <a:solidFill>
          <a:schemeClr val="tx2"/>
        </a:solidFill>
      </c:sp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386272470658147"/>
          <c:y val="1.8790849673202624E-2"/>
          <c:w val="0.82835177016485562"/>
          <c:h val="0.87956338965815717"/>
        </c:manualLayout>
      </c:layout>
      <c:scatterChart>
        <c:scatterStyle val="lineMarker"/>
        <c:ser>
          <c:idx val="1"/>
          <c:order val="0"/>
          <c:tx>
            <c:v>J-Bracket</c:v>
          </c:tx>
          <c:xVal>
            <c:numRef>
              <c:f>Aligned_Summary!$E$3:$E$11</c:f>
              <c:numCache>
                <c:formatCode>0.000</c:formatCode>
                <c:ptCount val="9"/>
                <c:pt idx="0">
                  <c:v>9.8500000000000254E-2</c:v>
                </c:pt>
                <c:pt idx="1">
                  <c:v>0.19900000000000001</c:v>
                </c:pt>
                <c:pt idx="2">
                  <c:v>0.29800000000000032</c:v>
                </c:pt>
                <c:pt idx="3">
                  <c:v>0.4970000000000005</c:v>
                </c:pt>
                <c:pt idx="4">
                  <c:v>0.74400000000000099</c:v>
                </c:pt>
                <c:pt idx="5">
                  <c:v>0.99099999999999999</c:v>
                </c:pt>
                <c:pt idx="6">
                  <c:v>1.4869999999999977</c:v>
                </c:pt>
                <c:pt idx="7">
                  <c:v>1.9835</c:v>
                </c:pt>
                <c:pt idx="8">
                  <c:v>2.9724999999999961</c:v>
                </c:pt>
              </c:numCache>
            </c:numRef>
          </c:xVal>
          <c:yVal>
            <c:numRef>
              <c:f>Aligned_Summary!$I$3:$I$11</c:f>
              <c:numCache>
                <c:formatCode>0.000</c:formatCode>
                <c:ptCount val="9"/>
                <c:pt idx="0">
                  <c:v>-1.6282502848855345</c:v>
                </c:pt>
                <c:pt idx="1">
                  <c:v>-1.2562814070351758</c:v>
                </c:pt>
                <c:pt idx="2">
                  <c:v>-3.1879194630872352</c:v>
                </c:pt>
                <c:pt idx="3">
                  <c:v>-3.0684104627766682</c:v>
                </c:pt>
                <c:pt idx="4">
                  <c:v>-1.8279569892473193</c:v>
                </c:pt>
                <c:pt idx="5">
                  <c:v>-1.3773558598236331</c:v>
                </c:pt>
                <c:pt idx="6">
                  <c:v>-1.36852497631806</c:v>
                </c:pt>
                <c:pt idx="7">
                  <c:v>-1.6284345853289526</c:v>
                </c:pt>
                <c:pt idx="8">
                  <c:v>-1.5961347948368703</c:v>
                </c:pt>
              </c:numCache>
            </c:numRef>
          </c:yVal>
        </c:ser>
        <c:ser>
          <c:idx val="2"/>
          <c:order val="1"/>
          <c:tx>
            <c:v>Flat S Bracket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Aligned_Summary!$K$3:$K$11</c:f>
              <c:numCache>
                <c:formatCode>0.000</c:formatCode>
                <c:ptCount val="9"/>
                <c:pt idx="0">
                  <c:v>9.8000000000000212E-2</c:v>
                </c:pt>
                <c:pt idx="1">
                  <c:v>0.19900000000000001</c:v>
                </c:pt>
                <c:pt idx="2">
                  <c:v>0.29750000000000032</c:v>
                </c:pt>
                <c:pt idx="3">
                  <c:v>0.4965000000000005</c:v>
                </c:pt>
                <c:pt idx="4">
                  <c:v>0.74350000000000005</c:v>
                </c:pt>
                <c:pt idx="5">
                  <c:v>0.99049999999999949</c:v>
                </c:pt>
                <c:pt idx="6">
                  <c:v>1.4864999999999979</c:v>
                </c:pt>
                <c:pt idx="7">
                  <c:v>1.9830000000000001</c:v>
                </c:pt>
                <c:pt idx="8">
                  <c:v>2.9724999999999961</c:v>
                </c:pt>
              </c:numCache>
            </c:numRef>
          </c:xVal>
          <c:yVal>
            <c:numRef>
              <c:f>Aligned_Summary!$O$3:$O$11</c:f>
              <c:numCache>
                <c:formatCode>0.000</c:formatCode>
                <c:ptCount val="9"/>
                <c:pt idx="0">
                  <c:v>-4.1836734693877613</c:v>
                </c:pt>
                <c:pt idx="1">
                  <c:v>-6.4321608040201106</c:v>
                </c:pt>
                <c:pt idx="2">
                  <c:v>-9.9824036997349541</c:v>
                </c:pt>
                <c:pt idx="3">
                  <c:v>-4.8940875869517217</c:v>
                </c:pt>
                <c:pt idx="4">
                  <c:v>-1.1630230817623768</c:v>
                </c:pt>
                <c:pt idx="5">
                  <c:v>-1.0902769451493599</c:v>
                </c:pt>
                <c:pt idx="6">
                  <c:v>-1.5472552705532541</c:v>
                </c:pt>
                <c:pt idx="7">
                  <c:v>-1.9187355186084449</c:v>
                </c:pt>
                <c:pt idx="8">
                  <c:v>-2.2622407662414186</c:v>
                </c:pt>
              </c:numCache>
            </c:numRef>
          </c:yVal>
        </c:ser>
        <c:ser>
          <c:idx val="0"/>
          <c:order val="2"/>
          <c:tx>
            <c:v>Round S-Bracket</c:v>
          </c:tx>
          <c:spPr>
            <a:ln>
              <a:solidFill>
                <a:schemeClr val="accent4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000000"/>
                </a:solidFill>
              </a:ln>
            </c:spPr>
          </c:marker>
          <c:xVal>
            <c:numRef>
              <c:f>Aligned_Summary!$R$3:$R$11</c:f>
              <c:numCache>
                <c:formatCode>0.000</c:formatCode>
                <c:ptCount val="9"/>
                <c:pt idx="0">
                  <c:v>9.8500000000000254E-2</c:v>
                </c:pt>
                <c:pt idx="1">
                  <c:v>0.19950000000000001</c:v>
                </c:pt>
                <c:pt idx="2">
                  <c:v>0.29750000000000032</c:v>
                </c:pt>
                <c:pt idx="3">
                  <c:v>0.4970000000000005</c:v>
                </c:pt>
                <c:pt idx="4">
                  <c:v>0.74400000000000099</c:v>
                </c:pt>
                <c:pt idx="5">
                  <c:v>0.99099999999999999</c:v>
                </c:pt>
                <c:pt idx="6">
                  <c:v>1.4869999999999977</c:v>
                </c:pt>
                <c:pt idx="7">
                  <c:v>1.9830000000000001</c:v>
                </c:pt>
                <c:pt idx="8">
                  <c:v>2.9724999999999961</c:v>
                </c:pt>
              </c:numCache>
            </c:numRef>
          </c:xVal>
          <c:yVal>
            <c:numRef>
              <c:f>Aligned_Summary!$V$3:$V$11</c:f>
              <c:numCache>
                <c:formatCode>0.000</c:formatCode>
                <c:ptCount val="9"/>
                <c:pt idx="0">
                  <c:v>-1.3236817569667561</c:v>
                </c:pt>
                <c:pt idx="1">
                  <c:v>-1.9820279341570086</c:v>
                </c:pt>
                <c:pt idx="2">
                  <c:v>-2.1000507585584729</c:v>
                </c:pt>
                <c:pt idx="3">
                  <c:v>-1.2877263581488936</c:v>
                </c:pt>
                <c:pt idx="4">
                  <c:v>-1.2768817204301162</c:v>
                </c:pt>
                <c:pt idx="5">
                  <c:v>-1.2764476862615841</c:v>
                </c:pt>
                <c:pt idx="6">
                  <c:v>-1.7652970005278639</c:v>
                </c:pt>
                <c:pt idx="7">
                  <c:v>-1.7775353168938752</c:v>
                </c:pt>
                <c:pt idx="8">
                  <c:v>-2.213460278436536</c:v>
                </c:pt>
              </c:numCache>
            </c:numRef>
          </c:yVal>
        </c:ser>
        <c:axId val="109912064"/>
        <c:axId val="109914368"/>
      </c:scatterChart>
      <c:valAx>
        <c:axId val="109912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Cart Speed ft/s</a:t>
                </a:r>
              </a:p>
            </c:rich>
          </c:tx>
          <c:layout>
            <c:manualLayout>
              <c:xMode val="edge"/>
              <c:yMode val="edge"/>
              <c:x val="0.43371985341454977"/>
              <c:y val="0.95166666666666666"/>
            </c:manualLayout>
          </c:layout>
        </c:title>
        <c:numFmt formatCode="0.000" sourceLinked="1"/>
        <c:tickLblPos val="nextTo"/>
        <c:crossAx val="109914368"/>
        <c:crossesAt val="-10"/>
        <c:crossBetween val="midCat"/>
      </c:valAx>
      <c:valAx>
        <c:axId val="109914368"/>
        <c:scaling>
          <c:orientation val="minMax"/>
          <c:min val="-1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Adjusted Percent</a:t>
                </a:r>
                <a:r>
                  <a:rPr lang="en-US" baseline="0"/>
                  <a:t> </a:t>
                </a:r>
                <a:r>
                  <a:rPr lang="en-US"/>
                  <a:t>Error</a:t>
                </a:r>
              </a:p>
            </c:rich>
          </c:tx>
          <c:layout/>
        </c:title>
        <c:numFmt formatCode="0.000" sourceLinked="1"/>
        <c:tickLblPos val="nextTo"/>
        <c:crossAx val="10991206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5570680628272426"/>
          <c:y val="0.33703574483769383"/>
          <c:w val="0.23225810821514939"/>
          <c:h val="0.39787106968771879"/>
        </c:manualLayout>
      </c:layout>
      <c:spPr>
        <a:solidFill>
          <a:schemeClr val="tx2"/>
        </a:solidFill>
      </c:sp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413AB-2438-4F7E-8D44-270CB0FC3825}" type="datetimeFigureOut">
              <a:rPr lang="en-US" smtClean="0"/>
              <a:pPr/>
              <a:t>9/11/2009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40527-1B2F-4341-9B13-D2750D1C9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2D1AF-E730-42E9-AF4C-A36E202A08F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2D1AF-E730-42E9-AF4C-A36E202A08F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2D1AF-E730-42E9-AF4C-A36E202A08F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92088-6F35-4346-8AED-EC81EADAEF6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0527-1B2F-4341-9B13-D2750D1C9E9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hidden">
          <a:xfrm>
            <a:off x="0" y="0"/>
            <a:ext cx="9140825" cy="2819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06"/>
              </a:cxn>
              <a:cxn ang="0">
                <a:pos x="5740" y="1906"/>
              </a:cxn>
              <a:cxn ang="0">
                <a:pos x="574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3E4C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  <a:effectLst/>
        </p:spPr>
        <p:txBody>
          <a:bodyPr/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fld id="{CE73DE79-9E9D-4C9E-A5E1-F9AA2B76B0C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943600"/>
            <a:ext cx="2590800" cy="768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0" y="0"/>
            <a:ext cx="9140825" cy="2819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06"/>
              </a:cxn>
              <a:cxn ang="0">
                <a:pos x="5740" y="1906"/>
              </a:cxn>
              <a:cxn ang="0">
                <a:pos x="574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3E4C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86600" y="6248400"/>
            <a:ext cx="1681163" cy="498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8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Files\dsm\ADCP%20Modeling\FT%20Flow%20Dist\Flow-3D%20Abstract\out3.avi" TargetMode="External"/><Relationship Id="rId1" Type="http://schemas.openxmlformats.org/officeDocument/2006/relationships/video" Target="file:///C:\Files\dsm\ADCP%20Modeling\FT%20Flow%20Dist\Flow-3D%20Abstract\out4.avi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Files\dsm\ADCP%20Modeling\FT%20Flow%20Dist\Flow-3D%20Abstract\Legs.avi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FlowTracker Bias Caused by Flow Disturbance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400" dirty="0" smtClean="0"/>
              <a:t>David S. Mueller</a:t>
            </a:r>
          </a:p>
          <a:p>
            <a:r>
              <a:rPr lang="en-US" sz="1400" dirty="0" smtClean="0"/>
              <a:t>Office of Surface Water</a:t>
            </a:r>
          </a:p>
          <a:p>
            <a:r>
              <a:rPr lang="en-US" sz="1400" dirty="0" smtClean="0"/>
              <a:t>U.S. Geological Survey</a:t>
            </a:r>
          </a:p>
          <a:p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257800"/>
            <a:ext cx="6577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use of trade or brand names does not imply endorsement by the USGS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 Tank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5257800" cy="4572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Two nested blocks</a:t>
            </a:r>
          </a:p>
          <a:p>
            <a:r>
              <a:rPr lang="en-US" dirty="0" smtClean="0"/>
              <a:t>Inner block</a:t>
            </a:r>
          </a:p>
          <a:p>
            <a:pPr lvl="1"/>
            <a:r>
              <a:rPr lang="en-US" dirty="0" smtClean="0"/>
              <a:t>X (cross stream): -20 x 15 cm</a:t>
            </a:r>
          </a:p>
          <a:p>
            <a:pPr lvl="1"/>
            <a:r>
              <a:rPr lang="en-US" dirty="0" smtClean="0"/>
              <a:t>Y (</a:t>
            </a:r>
            <a:r>
              <a:rPr lang="en-US" dirty="0" err="1" smtClean="0"/>
              <a:t>streamwise</a:t>
            </a:r>
            <a:r>
              <a:rPr lang="en-US" dirty="0" smtClean="0"/>
              <a:t>): -180 x 20 cm</a:t>
            </a:r>
          </a:p>
          <a:p>
            <a:pPr lvl="1"/>
            <a:r>
              <a:rPr lang="en-US" dirty="0" smtClean="0"/>
              <a:t>Z (vertical): -6 x 12 cm</a:t>
            </a:r>
          </a:p>
          <a:p>
            <a:pPr lvl="1"/>
            <a:r>
              <a:rPr lang="en-US" dirty="0" smtClean="0"/>
              <a:t>Cell size: 0.25 cm</a:t>
            </a:r>
          </a:p>
          <a:p>
            <a:r>
              <a:rPr lang="en-US" dirty="0" smtClean="0"/>
              <a:t>Outer block</a:t>
            </a:r>
          </a:p>
          <a:p>
            <a:pPr lvl="1"/>
            <a:r>
              <a:rPr lang="en-US" dirty="0" smtClean="0"/>
              <a:t>X (cross stream): -100 x 100 cm</a:t>
            </a:r>
          </a:p>
          <a:p>
            <a:pPr lvl="1"/>
            <a:r>
              <a:rPr lang="en-US" dirty="0" smtClean="0"/>
              <a:t>Y (</a:t>
            </a:r>
            <a:r>
              <a:rPr lang="en-US" dirty="0" err="1" smtClean="0"/>
              <a:t>streamwise</a:t>
            </a:r>
            <a:r>
              <a:rPr lang="en-US" dirty="0" smtClean="0"/>
              <a:t>): -200 x 40 cm</a:t>
            </a:r>
          </a:p>
          <a:p>
            <a:pPr lvl="1"/>
            <a:r>
              <a:rPr lang="en-US" dirty="0" smtClean="0"/>
              <a:t>Z (vertical): -20 x 30 cm</a:t>
            </a:r>
          </a:p>
          <a:p>
            <a:pPr lvl="1"/>
            <a:r>
              <a:rPr lang="en-US" dirty="0" smtClean="0"/>
              <a:t>Cell size: 1 cm</a:t>
            </a:r>
          </a:p>
          <a:p>
            <a:r>
              <a:rPr lang="en-US" dirty="0" err="1" smtClean="0"/>
              <a:t>FlowTracker</a:t>
            </a:r>
            <a:endParaRPr lang="en-US" dirty="0" smtClean="0"/>
          </a:p>
          <a:p>
            <a:pPr lvl="1"/>
            <a:r>
              <a:rPr lang="en-US" dirty="0" smtClean="0"/>
              <a:t>STL from manufacturer</a:t>
            </a:r>
          </a:p>
          <a:p>
            <a:pPr lvl="1"/>
            <a:r>
              <a:rPr lang="en-US" dirty="0" smtClean="0"/>
              <a:t>Center of center transducer (0, 0, 0)</a:t>
            </a:r>
          </a:p>
          <a:p>
            <a:pPr lvl="1"/>
            <a:r>
              <a:rPr lang="en-US" dirty="0" smtClean="0"/>
              <a:t>GMO model used to move at fixed velocity</a:t>
            </a:r>
          </a:p>
          <a:p>
            <a:r>
              <a:rPr lang="en-US" dirty="0" smtClean="0"/>
              <a:t>Water surface</a:t>
            </a:r>
          </a:p>
          <a:p>
            <a:pPr lvl="1"/>
            <a:r>
              <a:rPr lang="en-US" dirty="0" smtClean="0"/>
              <a:t>Initial simulations with fixed surface</a:t>
            </a:r>
          </a:p>
          <a:p>
            <a:pPr lvl="1"/>
            <a:r>
              <a:rPr lang="en-US" dirty="0" smtClean="0"/>
              <a:t>Later simulations with free surface</a:t>
            </a:r>
          </a:p>
          <a:p>
            <a:r>
              <a:rPr lang="en-US" dirty="0" smtClean="0"/>
              <a:t>Data extracted</a:t>
            </a:r>
          </a:p>
          <a:p>
            <a:pPr lvl="1"/>
            <a:r>
              <a:rPr lang="en-US" dirty="0" smtClean="0"/>
              <a:t>Y: f(t)</a:t>
            </a:r>
          </a:p>
          <a:p>
            <a:pPr lvl="1"/>
            <a:r>
              <a:rPr lang="en-US" dirty="0" smtClean="0"/>
              <a:t>Z: +/- 0.375 cm</a:t>
            </a:r>
          </a:p>
          <a:p>
            <a:pPr lvl="1"/>
            <a:r>
              <a:rPr lang="en-US" dirty="0" smtClean="0"/>
              <a:t>X: 0 to 15 cm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1250" t="32667" r="63500" b="19333"/>
          <a:stretch>
            <a:fillRect/>
          </a:stretch>
        </p:blipFill>
        <p:spPr bwMode="auto">
          <a:xfrm>
            <a:off x="4343400" y="1219200"/>
            <a:ext cx="464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FlowTracker</a:t>
            </a:r>
            <a:r>
              <a:rPr lang="en-US" dirty="0" smtClean="0"/>
              <a:t>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Factory calibrated in small tow tank at a speed of 18 cm/s with a custom mount</a:t>
            </a:r>
          </a:p>
          <a:p>
            <a:r>
              <a:rPr lang="en-US" dirty="0" smtClean="0"/>
              <a:t>Calibration for flow disturbance evaluation:</a:t>
            </a:r>
          </a:p>
          <a:p>
            <a:pPr lvl="1"/>
            <a:r>
              <a:rPr lang="en-US" dirty="0" smtClean="0"/>
              <a:t>In USGS tow tank at desired speed</a:t>
            </a:r>
          </a:p>
          <a:p>
            <a:pPr lvl="1"/>
            <a:r>
              <a:rPr lang="en-US" dirty="0" smtClean="0"/>
              <a:t>Simple mount directly to round rod</a:t>
            </a:r>
          </a:p>
          <a:p>
            <a:pPr lvl="1"/>
            <a:r>
              <a:rPr lang="en-US" dirty="0" smtClean="0"/>
              <a:t>Used to compare with wading rod and offset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267200"/>
            <a:ext cx="4267200" cy="2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21000" t="41874" r="68000" b="12000"/>
          <a:stretch>
            <a:fillRect/>
          </a:stretch>
        </p:blipFill>
        <p:spPr bwMode="auto">
          <a:xfrm>
            <a:off x="5791200" y="4267200"/>
            <a:ext cx="155068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ut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5800" y="304800"/>
            <a:ext cx="2362200" cy="6364442"/>
          </a:xfrm>
          <a:prstGeom prst="rect">
            <a:avLst/>
          </a:prstGeom>
        </p:spPr>
      </p:pic>
      <p:pic>
        <p:nvPicPr>
          <p:cNvPr id="7" name="out3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724400" y="304800"/>
            <a:ext cx="2374066" cy="640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22860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effectLst/>
              </a:rPr>
              <a:t>HIF Calibration Mount</a:t>
            </a:r>
            <a:endParaRPr lang="en-US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2098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effectLst/>
              </a:rPr>
              <a:t>Wading Rod with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 J-Bracket</a:t>
            </a:r>
            <a:endParaRPr lang="en-US" dirty="0">
              <a:effectLst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rot="10800000">
            <a:off x="1905002" y="3733800"/>
            <a:ext cx="38099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0800000">
            <a:off x="5867400" y="3657600"/>
            <a:ext cx="38099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Probe Tow Tank Simulations</a:t>
            </a:r>
            <a:br>
              <a:rPr lang="en-US" dirty="0" smtClean="0"/>
            </a:br>
            <a:r>
              <a:rPr lang="en-US" dirty="0" smtClean="0"/>
              <a:t>Cart Speed: 30 cm/s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1371600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Surface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371600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Surface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0" y="4800600"/>
          <a:ext cx="4038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838200"/>
                <a:gridCol w="1066800"/>
                <a:gridCol w="10668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Mount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HIF</a:t>
                      </a:r>
                      <a:r>
                        <a:rPr lang="en-US" sz="14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cap="none" spc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Free Surf.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Fixed Surf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HIF</a:t>
                      </a:r>
                      <a:r>
                        <a:rPr lang="en-US" sz="1400" baseline="0" dirty="0" smtClean="0"/>
                        <a:t> Mount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1.09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J-Bracket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-1.30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-0.41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-0.48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Difference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-1.38</a:t>
                      </a:r>
                      <a:endParaRPr lang="en-US" sz="1400" b="1" i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-1.50</a:t>
                      </a:r>
                      <a:endParaRPr lang="en-US" sz="1400" b="1" i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-1.24</a:t>
                      </a:r>
                      <a:endParaRPr lang="en-US" sz="1400" b="1" i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793321" cy="30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600200"/>
            <a:ext cx="4042776" cy="308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133600" y="6096000"/>
            <a:ext cx="3661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effectLst/>
              </a:rPr>
              <a:t>*</a:t>
            </a:r>
            <a:r>
              <a:rPr lang="en-US" sz="1400" dirty="0" err="1" smtClean="0">
                <a:effectLst/>
              </a:rPr>
              <a:t>FlowTracker</a:t>
            </a:r>
            <a:r>
              <a:rPr lang="en-US" sz="1400" dirty="0" smtClean="0">
                <a:effectLst/>
              </a:rPr>
              <a:t> calibrated by manufacturer</a:t>
            </a:r>
            <a:endParaRPr lang="en-US" sz="1400" baseline="30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Comparisons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5250" t="21333" r="62667" b="14667"/>
          <a:stretch>
            <a:fillRect/>
          </a:stretch>
        </p:blipFill>
        <p:spPr bwMode="auto">
          <a:xfrm>
            <a:off x="533400" y="1676400"/>
            <a:ext cx="220980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25000" t="21333" r="62500" b="14667"/>
          <a:stretch>
            <a:fillRect/>
          </a:stretch>
        </p:blipFill>
        <p:spPr bwMode="auto">
          <a:xfrm>
            <a:off x="3048000" y="1676400"/>
            <a:ext cx="228600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 l="25868" t="21333" r="58076" b="12000"/>
          <a:stretch>
            <a:fillRect/>
          </a:stretch>
        </p:blipFill>
        <p:spPr bwMode="auto">
          <a:xfrm>
            <a:off x="5638800" y="1676400"/>
            <a:ext cx="2819400" cy="438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1066800"/>
            <a:ext cx="2042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/>
              </a:rPr>
              <a:t>Tow Tank</a:t>
            </a:r>
          </a:p>
          <a:p>
            <a:r>
              <a:rPr lang="en-US" sz="1400" dirty="0" smtClean="0">
                <a:effectLst/>
              </a:rPr>
              <a:t>HIF Calibration Mount</a:t>
            </a:r>
            <a:endParaRPr lang="en-US" sz="1400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1066800"/>
            <a:ext cx="245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/>
              </a:rPr>
              <a:t>Tow Tank</a:t>
            </a:r>
          </a:p>
          <a:p>
            <a:r>
              <a:rPr lang="en-US" sz="1400" dirty="0" smtClean="0">
                <a:effectLst/>
              </a:rPr>
              <a:t>Wading Rod and J-Bracket</a:t>
            </a:r>
            <a:endParaRPr lang="en-US" sz="1400" dirty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066800"/>
            <a:ext cx="245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/>
              </a:rPr>
              <a:t>Flowing Water with</a:t>
            </a:r>
          </a:p>
          <a:p>
            <a:r>
              <a:rPr lang="en-US" sz="1400" dirty="0" smtClean="0">
                <a:effectLst/>
              </a:rPr>
              <a:t>Wading Rod and J-Bracket</a:t>
            </a:r>
            <a:endParaRPr lang="en-US" sz="1400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2435423"/>
            <a:ext cx="43313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1.0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971800"/>
            <a:ext cx="532518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0.67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3505200"/>
            <a:ext cx="532518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0.33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4038600"/>
            <a:ext cx="43313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0.0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5638800"/>
            <a:ext cx="492444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-1.0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5105400"/>
            <a:ext cx="591830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-0.67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4572000"/>
            <a:ext cx="591830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-0.33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1905000"/>
            <a:ext cx="989373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% </a:t>
            </a:r>
          </a:p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Deviation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1482" y="2432446"/>
            <a:ext cx="43313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1.0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1482" y="2968823"/>
            <a:ext cx="532518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0.67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1482" y="3502223"/>
            <a:ext cx="532518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0.33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1482" y="4035623"/>
            <a:ext cx="43313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0.0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5282" y="5635823"/>
            <a:ext cx="492444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-1.0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5282" y="5102423"/>
            <a:ext cx="591830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-0.67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5282" y="4569023"/>
            <a:ext cx="591830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-0.33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4282" y="1902023"/>
            <a:ext cx="989373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% </a:t>
            </a:r>
          </a:p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Deviation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72400" y="2432446"/>
            <a:ext cx="43313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1.0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72400" y="2968823"/>
            <a:ext cx="532518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0.67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72400" y="3502223"/>
            <a:ext cx="532518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0.33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72400" y="4035623"/>
            <a:ext cx="43313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0.0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96200" y="5635823"/>
            <a:ext cx="492444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-1.0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96200" y="5102423"/>
            <a:ext cx="591830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-0.67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96200" y="4569023"/>
            <a:ext cx="591830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-0.33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15200" y="1902023"/>
            <a:ext cx="989373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% </a:t>
            </a:r>
          </a:p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Deviation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Tank (Aligned)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4971"/>
          <a:stretch>
            <a:fillRect/>
          </a:stretch>
        </p:blipFill>
        <p:spPr bwMode="auto">
          <a:xfrm>
            <a:off x="1447800" y="1905000"/>
            <a:ext cx="5590712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667000" y="144780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effectLst/>
              </a:rPr>
              <a:t>Error bars represent 2*</a:t>
            </a:r>
            <a:r>
              <a:rPr lang="en-US" sz="1800" b="0" dirty="0" err="1" smtClean="0">
                <a:effectLst/>
              </a:rPr>
              <a:t>StdDev</a:t>
            </a:r>
            <a:endParaRPr lang="en-US" sz="1800" b="0" dirty="0">
              <a:effectLst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362200" y="3048000"/>
            <a:ext cx="685800" cy="18288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6269" y="5334000"/>
            <a:ext cx="43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effectLst/>
              </a:rPr>
              <a:t>0.8</a:t>
            </a:r>
            <a:endParaRPr lang="en-US" sz="1400" b="0" dirty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1069" y="5334000"/>
            <a:ext cx="43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effectLst/>
              </a:rPr>
              <a:t>1.3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2552700" y="4991100"/>
            <a:ext cx="68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2019300" y="4762500"/>
            <a:ext cx="1143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Error for 2D Probe</a:t>
            </a:r>
            <a:br>
              <a:rPr lang="en-US" dirty="0" smtClean="0"/>
            </a:br>
            <a:r>
              <a:rPr lang="en-US" dirty="0" smtClean="0"/>
              <a:t>with Flowing Water (30 cm/s)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1320800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Surface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1244600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Surface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752600" y="4800600"/>
          <a:ext cx="4648199" cy="149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371600"/>
                <a:gridCol w="1066800"/>
                <a:gridCol w="1066799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Mount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HIF</a:t>
                      </a:r>
                      <a:r>
                        <a:rPr lang="en-US" sz="14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Jet</a:t>
                      </a:r>
                    </a:p>
                    <a:p>
                      <a:r>
                        <a:rPr lang="en-US" sz="14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~ 1 ft/s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Free Surf.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Fixed Surf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HIF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1.09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J-Bracket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-0.75</a:t>
                      </a:r>
                      <a:r>
                        <a:rPr lang="en-US" sz="1400" baseline="30000" dirty="0" smtClean="0"/>
                        <a:t>*</a:t>
                      </a:r>
                      <a:r>
                        <a:rPr lang="en-US" sz="1400" baseline="0" dirty="0" smtClean="0"/>
                        <a:t> (-0.69)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Difference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-0.75 (-0.69)</a:t>
                      </a:r>
                      <a:endParaRPr lang="en-US" sz="1400" b="1" i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-0.62</a:t>
                      </a:r>
                      <a:endParaRPr lang="en-US" sz="1400" b="1" i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-0.33</a:t>
                      </a:r>
                      <a:endParaRPr lang="en-US" sz="1400" b="1" i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73200"/>
            <a:ext cx="4247344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473200"/>
            <a:ext cx="409427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752600" y="6400800"/>
            <a:ext cx="2739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baseline="30000" dirty="0" smtClean="0">
                <a:effectLst/>
              </a:rPr>
              <a:t>*</a:t>
            </a:r>
            <a:r>
              <a:rPr lang="en-US" sz="1200" b="0" dirty="0" smtClean="0">
                <a:effectLst/>
              </a:rPr>
              <a:t>Standard deviation about mean: 0.23</a:t>
            </a:r>
            <a:endParaRPr lang="en-US" sz="1200" b="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 Tank Effect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600200"/>
            <a:ext cx="3788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Still Water Moving Instrument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3810000"/>
            <a:ext cx="3788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Moving Water Still Instrument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0" y="2057400"/>
          <a:ext cx="4038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838200"/>
                <a:gridCol w="1066800"/>
                <a:gridCol w="10668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Mount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HIF</a:t>
                      </a:r>
                      <a:r>
                        <a:rPr lang="en-US" sz="14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cap="none" spc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Free Surf.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Fixed Surf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HIF</a:t>
                      </a:r>
                      <a:r>
                        <a:rPr lang="en-US" sz="1400" baseline="0" dirty="0" smtClean="0"/>
                        <a:t> Mount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1.09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J-Bracket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-1.30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-0.41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-0.48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Difference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-1.38</a:t>
                      </a:r>
                      <a:endParaRPr lang="en-US" sz="1400" b="1" i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-1.50</a:t>
                      </a:r>
                      <a:endParaRPr lang="en-US" sz="1400" b="1" i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-1.24</a:t>
                      </a:r>
                      <a:endParaRPr lang="en-US" sz="1400" b="1" i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3600" y="3352800"/>
            <a:ext cx="3661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effectLst/>
              </a:rPr>
              <a:t>*</a:t>
            </a:r>
            <a:r>
              <a:rPr lang="en-US" sz="1400" dirty="0" err="1" smtClean="0">
                <a:effectLst/>
              </a:rPr>
              <a:t>FlowTracker</a:t>
            </a:r>
            <a:r>
              <a:rPr lang="en-US" sz="1400" dirty="0" smtClean="0">
                <a:effectLst/>
              </a:rPr>
              <a:t> calibrated by manufacturer</a:t>
            </a:r>
            <a:endParaRPr lang="en-US" sz="1400" baseline="30000" dirty="0">
              <a:effectLst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81200" y="4343400"/>
          <a:ext cx="4648199" cy="149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371600"/>
                <a:gridCol w="1066800"/>
                <a:gridCol w="1066799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Mount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HIF</a:t>
                      </a:r>
                      <a:r>
                        <a:rPr lang="en-US" sz="14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Jet</a:t>
                      </a:r>
                    </a:p>
                    <a:p>
                      <a:r>
                        <a:rPr lang="en-US" sz="14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~ 1 ft/s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Free Surf.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Fixed Surf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HIF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1.09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J-Bracket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-0.75</a:t>
                      </a:r>
                      <a:r>
                        <a:rPr lang="en-US" sz="1400" baseline="0" dirty="0" smtClean="0"/>
                        <a:t> (-0.69)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Difference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-0.75 (-0.69)</a:t>
                      </a:r>
                      <a:endParaRPr lang="en-US" sz="1400" b="1" i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-0.62</a:t>
                      </a:r>
                      <a:endParaRPr lang="en-US" sz="1400" b="1" i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-0.33</a:t>
                      </a:r>
                      <a:endParaRPr lang="en-US" sz="1400" b="1" i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dirty="0" smtClean="0"/>
              <a:t>Comparison of 2D and 2D/3D Probes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5410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600200"/>
            <a:ext cx="1295400" cy="178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7338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5687"/>
          <a:stretch>
            <a:fillRect/>
          </a:stretch>
        </p:blipFill>
        <p:spPr bwMode="auto">
          <a:xfrm>
            <a:off x="2133600" y="1752600"/>
            <a:ext cx="48863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US" dirty="0" smtClean="0"/>
              <a:t>Simulations</a:t>
            </a:r>
            <a:br>
              <a:rPr lang="en-US" dirty="0" smtClean="0"/>
            </a:br>
            <a:r>
              <a:rPr lang="en-US" dirty="0" smtClean="0"/>
              <a:t>Aligned, Varying Velocity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5331023"/>
            <a:ext cx="2436629" cy="307777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/>
              </a:rPr>
              <a:t>Actual Water Speed (cm/s)</a:t>
            </a:r>
            <a:endParaRPr lang="en-US" sz="1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FlowTracker</a:t>
            </a:r>
            <a:r>
              <a:rPr lang="en-US" dirty="0" smtClean="0"/>
              <a:t> sample volume</a:t>
            </a:r>
          </a:p>
          <a:p>
            <a:r>
              <a:rPr lang="en-US" dirty="0" smtClean="0"/>
              <a:t>Potential problem</a:t>
            </a:r>
          </a:p>
          <a:p>
            <a:r>
              <a:rPr lang="en-US" dirty="0" smtClean="0"/>
              <a:t>USGS tow tank tests</a:t>
            </a:r>
          </a:p>
          <a:p>
            <a:r>
              <a:rPr lang="en-US" dirty="0" smtClean="0"/>
              <a:t>USGS numerical model simulations</a:t>
            </a:r>
          </a:p>
          <a:p>
            <a:r>
              <a:rPr lang="en-US" dirty="0" smtClean="0"/>
              <a:t>Comparison of simulation to lab results</a:t>
            </a:r>
          </a:p>
          <a:p>
            <a:r>
              <a:rPr lang="en-US" dirty="0" smtClean="0"/>
              <a:t>Effect of flow angles</a:t>
            </a:r>
          </a:p>
          <a:p>
            <a:r>
              <a:rPr lang="en-US" dirty="0" smtClean="0"/>
              <a:t>Effect of </a:t>
            </a:r>
            <a:r>
              <a:rPr lang="en-US" dirty="0" err="1" smtClean="0"/>
              <a:t>hydrographer</a:t>
            </a:r>
            <a:endParaRPr lang="en-US" dirty="0" smtClean="0"/>
          </a:p>
          <a:p>
            <a:r>
              <a:rPr lang="en-US" dirty="0" smtClean="0"/>
              <a:t>Proposed solution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Best practices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0573"/>
          <a:stretch>
            <a:fillRect/>
          </a:stretch>
        </p:blipFill>
        <p:spPr bwMode="auto">
          <a:xfrm rot="11931436">
            <a:off x="6671611" y="3704214"/>
            <a:ext cx="1552575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752600"/>
            <a:ext cx="4691359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br>
              <a:rPr lang="en-US" dirty="0" smtClean="0"/>
            </a:br>
            <a:r>
              <a:rPr lang="en-US" dirty="0" smtClean="0"/>
              <a:t>Varying Angle, Varying Velocity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t="10573"/>
          <a:stretch>
            <a:fillRect/>
          </a:stretch>
        </p:blipFill>
        <p:spPr bwMode="auto">
          <a:xfrm>
            <a:off x="6934200" y="1600200"/>
            <a:ext cx="1552575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590800" y="5943600"/>
            <a:ext cx="4450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effectLst/>
              </a:rPr>
              <a:t>Results adjusted for 1.09% tow tank calibration</a:t>
            </a:r>
            <a:endParaRPr lang="en-US" sz="1600" b="0" dirty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t="10619"/>
          <a:stretch>
            <a:fillRect/>
          </a:stretch>
        </p:blipFill>
        <p:spPr bwMode="auto">
          <a:xfrm>
            <a:off x="304800" y="1676400"/>
            <a:ext cx="16383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t="10619"/>
          <a:stretch>
            <a:fillRect/>
          </a:stretch>
        </p:blipFill>
        <p:spPr bwMode="auto">
          <a:xfrm rot="9566715">
            <a:off x="285621" y="3579160"/>
            <a:ext cx="16383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4873276" y="2352822"/>
            <a:ext cx="3613530" cy="2737339"/>
            <a:chOff x="4873276" y="3288212"/>
            <a:chExt cx="3613530" cy="2737339"/>
          </a:xfrm>
        </p:grpSpPr>
        <p:pic>
          <p:nvPicPr>
            <p:cNvPr id="5" name="Picture 4" descr="frame0001_3.jpg"/>
            <p:cNvPicPr>
              <a:picLocks noChangeAspect="1"/>
            </p:cNvPicPr>
            <p:nvPr/>
          </p:nvPicPr>
          <p:blipFill>
            <a:blip r:embed="rId3" cstate="print"/>
            <a:srcRect l="5559" b="4776"/>
            <a:stretch>
              <a:fillRect/>
            </a:stretch>
          </p:blipFill>
          <p:spPr>
            <a:xfrm>
              <a:off x="4873276" y="3288212"/>
              <a:ext cx="3613530" cy="273733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5002306" y="5797985"/>
              <a:ext cx="2705962" cy="19860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77150" y="3425700"/>
              <a:ext cx="45878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61.2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67625" y="3940050"/>
              <a:ext cx="45878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60.6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58100" y="4463925"/>
              <a:ext cx="45878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60.0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48575" y="5006850"/>
              <a:ext cx="45878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59.4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58100" y="5492625"/>
              <a:ext cx="45878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58.8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59560" y="5759710"/>
              <a:ext cx="413896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15.0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635505">
              <a:off x="5924355" y="4477449"/>
              <a:ext cx="60427" cy="606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82356" y="5763159"/>
              <a:ext cx="348172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8.0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60321" y="5759022"/>
              <a:ext cx="348172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1.0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05181" y="5763159"/>
              <a:ext cx="386644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-6.0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66605" y="5763160"/>
              <a:ext cx="452368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-13.0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61121" y="5763150"/>
              <a:ext cx="452368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-20.0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79077" y="3503354"/>
              <a:ext cx="452368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-20.0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78392" y="5559030"/>
              <a:ext cx="452368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-15.0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221596" y="4502930"/>
              <a:ext cx="70339" cy="173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37394" y="3336139"/>
              <a:ext cx="827511" cy="1158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7486283" y="4371536"/>
              <a:ext cx="15286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Y-VELOCITY (cm/s)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69"/>
          <p:cNvGrpSpPr/>
          <p:nvPr/>
        </p:nvGrpSpPr>
        <p:grpSpPr>
          <a:xfrm>
            <a:off x="639551" y="2356960"/>
            <a:ext cx="3643842" cy="2746283"/>
            <a:chOff x="639551" y="2356960"/>
            <a:chExt cx="3643842" cy="2746283"/>
          </a:xfrm>
        </p:grpSpPr>
        <p:pic>
          <p:nvPicPr>
            <p:cNvPr id="4" name="Picture 3" descr="frame0001_2.jpg"/>
            <p:cNvPicPr>
              <a:picLocks noChangeAspect="1"/>
            </p:cNvPicPr>
            <p:nvPr/>
          </p:nvPicPr>
          <p:blipFill>
            <a:blip r:embed="rId4" cstate="print"/>
            <a:srcRect l="4766" b="4465"/>
            <a:stretch>
              <a:fillRect/>
            </a:stretch>
          </p:blipFill>
          <p:spPr>
            <a:xfrm>
              <a:off x="639551" y="2356960"/>
              <a:ext cx="3643842" cy="2746283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780676" y="4883338"/>
              <a:ext cx="2705962" cy="19860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55520" y="2511053"/>
              <a:ext cx="45878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61.2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45995" y="3025403"/>
              <a:ext cx="45878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60.6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36470" y="3549278"/>
              <a:ext cx="45878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60.0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47965" y="4092203"/>
              <a:ext cx="45878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59.4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36470" y="4577978"/>
              <a:ext cx="45878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58.8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37930" y="4845063"/>
              <a:ext cx="413896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15.0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-1200000">
              <a:off x="1733204" y="4054292"/>
              <a:ext cx="60427" cy="606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60726" y="4848512"/>
              <a:ext cx="348172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8.0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38691" y="4844375"/>
              <a:ext cx="348172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1.0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783551" y="4848512"/>
              <a:ext cx="386644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-6.0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44975" y="4848513"/>
              <a:ext cx="452368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-13.0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39491" y="4848503"/>
              <a:ext cx="452368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-20.0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2687" y="2569657"/>
              <a:ext cx="452368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-20.0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5812" y="4644383"/>
              <a:ext cx="452368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-15.0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15206" y="3553993"/>
              <a:ext cx="70339" cy="173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15764" y="2421492"/>
              <a:ext cx="827511" cy="1158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3264653" y="3456889"/>
              <a:ext cx="15286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Y-VELOCITY (cm/s)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984939" y="5412828"/>
            <a:ext cx="2904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Approximate Sample Volume</a:t>
            </a:r>
            <a:endParaRPr lang="en-US" dirty="0"/>
          </a:p>
        </p:txBody>
      </p:sp>
      <p:cxnSp>
        <p:nvCxnSpPr>
          <p:cNvPr id="66" name="Straight Arrow Connector 65"/>
          <p:cNvCxnSpPr/>
          <p:nvPr/>
        </p:nvCxnSpPr>
        <p:spPr>
          <a:xfrm rot="5400000" flipH="1" flipV="1">
            <a:off x="4824248" y="4214649"/>
            <a:ext cx="1597572" cy="52551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6200000" flipV="1">
            <a:off x="1797272" y="4172610"/>
            <a:ext cx="1250729" cy="12507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Y-Velocity Contours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497299" y="1905000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-20 degrees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638800" y="1828800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+20 degrees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Tow Tank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71600"/>
            <a:ext cx="604799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257800" cy="5333999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Three nested blocks</a:t>
            </a:r>
          </a:p>
          <a:p>
            <a:r>
              <a:rPr lang="en-US" dirty="0" smtClean="0"/>
              <a:t>Inner block</a:t>
            </a:r>
          </a:p>
          <a:p>
            <a:pPr lvl="1"/>
            <a:r>
              <a:rPr lang="en-US" dirty="0" smtClean="0"/>
              <a:t>X (cross stream): -20 x 15 cm</a:t>
            </a:r>
          </a:p>
          <a:p>
            <a:pPr lvl="1"/>
            <a:r>
              <a:rPr lang="en-US" dirty="0" smtClean="0"/>
              <a:t>Y (</a:t>
            </a:r>
            <a:r>
              <a:rPr lang="en-US" dirty="0" err="1" smtClean="0"/>
              <a:t>streamwise</a:t>
            </a:r>
            <a:r>
              <a:rPr lang="en-US" dirty="0" smtClean="0"/>
              <a:t>): -15 x 20 cm</a:t>
            </a:r>
          </a:p>
          <a:p>
            <a:pPr lvl="1"/>
            <a:r>
              <a:rPr lang="en-US" dirty="0" smtClean="0"/>
              <a:t>Z (vertical): -6 x 12 cm</a:t>
            </a:r>
          </a:p>
          <a:p>
            <a:pPr lvl="1"/>
            <a:r>
              <a:rPr lang="en-US" dirty="0" smtClean="0"/>
              <a:t>Cell size: 0.25 cm</a:t>
            </a:r>
          </a:p>
          <a:p>
            <a:r>
              <a:rPr lang="en-US" dirty="0" smtClean="0"/>
              <a:t>Second blo</a:t>
            </a:r>
            <a:r>
              <a:rPr lang="en-US" dirty="0" smtClean="0">
                <a:solidFill>
                  <a:schemeClr val="tx1"/>
                </a:solidFill>
              </a:rPr>
              <a:t>ck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X (cross stream): -60 x 80 cm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Y (</a:t>
            </a:r>
            <a:r>
              <a:rPr lang="en-US" dirty="0" err="1" smtClean="0">
                <a:solidFill>
                  <a:schemeClr val="tx1"/>
                </a:solidFill>
              </a:rPr>
              <a:t>streamwise</a:t>
            </a:r>
            <a:r>
              <a:rPr lang="en-US" dirty="0" smtClean="0">
                <a:solidFill>
                  <a:schemeClr val="tx1"/>
                </a:solidFill>
              </a:rPr>
              <a:t>): -30 x 65 cm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Z (vertical): -15 x 20 cm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Cell size: 0.6 cm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Outer block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X (cross stream): -100 x 170 cm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Y (</a:t>
            </a:r>
            <a:r>
              <a:rPr lang="en-US" dirty="0" err="1" smtClean="0">
                <a:solidFill>
                  <a:schemeClr val="tx1"/>
                </a:solidFill>
              </a:rPr>
              <a:t>streamwise</a:t>
            </a:r>
            <a:r>
              <a:rPr lang="en-US" dirty="0" smtClean="0">
                <a:solidFill>
                  <a:schemeClr val="tx1"/>
                </a:solidFill>
              </a:rPr>
              <a:t>): -40 x 100 cm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Z (vertical): -20 x 30 cm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Cell size: 1 cm</a:t>
            </a:r>
          </a:p>
          <a:p>
            <a:r>
              <a:rPr lang="en-US" dirty="0" err="1" smtClean="0"/>
              <a:t>FlowTracker</a:t>
            </a:r>
            <a:endParaRPr lang="en-US" dirty="0" smtClean="0"/>
          </a:p>
          <a:p>
            <a:pPr lvl="1"/>
            <a:r>
              <a:rPr lang="en-US" dirty="0" smtClean="0"/>
              <a:t>STL from manufacturer</a:t>
            </a:r>
          </a:p>
          <a:p>
            <a:pPr lvl="1"/>
            <a:r>
              <a:rPr lang="en-US" dirty="0" smtClean="0"/>
              <a:t>Center of center transducer (0, 0, 0)</a:t>
            </a:r>
          </a:p>
          <a:p>
            <a:r>
              <a:rPr lang="en-US" dirty="0" smtClean="0"/>
              <a:t>Legs</a:t>
            </a:r>
          </a:p>
          <a:p>
            <a:pPr lvl="1"/>
            <a:r>
              <a:rPr lang="en-US" dirty="0" smtClean="0"/>
              <a:t>Two 15 cm diameter cylinders</a:t>
            </a:r>
          </a:p>
          <a:p>
            <a:pPr lvl="1"/>
            <a:r>
              <a:rPr lang="en-US" dirty="0" smtClean="0"/>
              <a:t>Aligned with flow</a:t>
            </a:r>
          </a:p>
          <a:p>
            <a:pPr lvl="1"/>
            <a:r>
              <a:rPr lang="en-US" dirty="0" smtClean="0"/>
              <a:t>46 cm to side of rod</a:t>
            </a:r>
          </a:p>
          <a:p>
            <a:pPr lvl="1"/>
            <a:r>
              <a:rPr lang="en-US" dirty="0" smtClean="0"/>
              <a:t>10 cm downstream from front o rod</a:t>
            </a:r>
          </a:p>
          <a:p>
            <a:r>
              <a:rPr lang="en-US" dirty="0" smtClean="0"/>
              <a:t>Water surface</a:t>
            </a:r>
          </a:p>
          <a:p>
            <a:pPr lvl="1"/>
            <a:r>
              <a:rPr lang="en-US" dirty="0" smtClean="0"/>
              <a:t>Later simulations with free surface</a:t>
            </a:r>
          </a:p>
          <a:p>
            <a:r>
              <a:rPr lang="en-US" dirty="0" smtClean="0"/>
              <a:t>Data extracted</a:t>
            </a:r>
          </a:p>
          <a:p>
            <a:pPr lvl="1"/>
            <a:r>
              <a:rPr lang="en-US" dirty="0" smtClean="0"/>
              <a:t>Y: +/- 0.375 cm</a:t>
            </a:r>
          </a:p>
          <a:p>
            <a:pPr lvl="1"/>
            <a:r>
              <a:rPr lang="en-US" dirty="0" smtClean="0"/>
              <a:t>Z: +/- 0.375 cm</a:t>
            </a:r>
          </a:p>
          <a:p>
            <a:pPr lvl="1"/>
            <a:r>
              <a:rPr lang="en-US" dirty="0" smtClean="0"/>
              <a:t>X: 0 to 15 cm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000" t="21333" r="51000" b="12000"/>
          <a:stretch>
            <a:fillRect/>
          </a:stretch>
        </p:blipFill>
        <p:spPr bwMode="auto">
          <a:xfrm>
            <a:off x="3733800" y="1905000"/>
            <a:ext cx="4998720" cy="304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62400" y="5334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effectLst/>
              </a:rPr>
              <a:t>Leg positions based on recommended </a:t>
            </a:r>
            <a:r>
              <a:rPr lang="en-US" sz="1600" dirty="0" err="1" smtClean="0">
                <a:effectLst/>
              </a:rPr>
              <a:t>hydrographer</a:t>
            </a:r>
            <a:r>
              <a:rPr lang="en-US" sz="1600" dirty="0" smtClean="0">
                <a:effectLst/>
              </a:rPr>
              <a:t> location from </a:t>
            </a:r>
            <a:r>
              <a:rPr lang="en-US" sz="1600" dirty="0" err="1" smtClean="0">
                <a:effectLst/>
              </a:rPr>
              <a:t>Rantz</a:t>
            </a:r>
            <a:r>
              <a:rPr lang="en-US" sz="1600" dirty="0" smtClean="0">
                <a:effectLst/>
              </a:rPr>
              <a:t> and others (1982) and Pierce (</a:t>
            </a:r>
            <a:r>
              <a:rPr lang="en-US" sz="1600" dirty="0" smtClean="0">
                <a:effectLst/>
              </a:rPr>
              <a:t>1941)</a:t>
            </a:r>
            <a:endParaRPr lang="en-US" sz="16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Simulation Time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066800"/>
            <a:ext cx="3581400" cy="279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10000"/>
            <a:ext cx="3598144" cy="280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Leg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733800" y="1828800"/>
            <a:ext cx="5179124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</a:t>
            </a:r>
            <a:r>
              <a:rPr lang="en-US" dirty="0" err="1" smtClean="0"/>
              <a:t>Hydrographer</a:t>
            </a:r>
            <a:r>
              <a:rPr lang="en-US" dirty="0" smtClean="0"/>
              <a:t> (30 cm/s)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48863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715000" y="2590800"/>
          <a:ext cx="2819400" cy="159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930"/>
                <a:gridCol w="752670"/>
                <a:gridCol w="6858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Mount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 Dev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%Dev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HIF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1.09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1.09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J-Bracket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Hydrographer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1.82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Difference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-0.62</a:t>
                      </a:r>
                      <a:endParaRPr lang="en-US" sz="1400" b="1" i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0.73</a:t>
                      </a:r>
                      <a:endParaRPr lang="en-US" sz="1400" b="1" i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from Model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603857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Flow-3D proved to be a valuable tool for investigating this problem</a:t>
            </a:r>
          </a:p>
          <a:p>
            <a:r>
              <a:rPr lang="en-US" sz="2000" dirty="0" smtClean="0"/>
              <a:t>The FlowTracker disturbs the flow in its sample volume</a:t>
            </a:r>
          </a:p>
          <a:p>
            <a:r>
              <a:rPr lang="en-US" sz="2000" dirty="0" smtClean="0"/>
              <a:t>The orientation, type of probe, and type of mount all affect the magnitude of the flow disturbance</a:t>
            </a:r>
          </a:p>
          <a:p>
            <a:r>
              <a:rPr lang="en-US" sz="2000" dirty="0" smtClean="0"/>
              <a:t>Because the </a:t>
            </a:r>
            <a:r>
              <a:rPr lang="en-US" sz="2000" dirty="0" err="1" smtClean="0"/>
              <a:t>FlowTracker</a:t>
            </a:r>
            <a:r>
              <a:rPr lang="en-US" sz="2000" dirty="0" smtClean="0"/>
              <a:t> disturbs its sample volume tow tank calibrations/tests do not exactly represent turbulent flowing water conditions.</a:t>
            </a:r>
          </a:p>
          <a:p>
            <a:r>
              <a:rPr lang="en-US" sz="2000" dirty="0" smtClean="0"/>
              <a:t>Within +/- 10 deg the results are within 1% (manufacturer spec).</a:t>
            </a:r>
          </a:p>
          <a:p>
            <a:r>
              <a:rPr lang="en-US" sz="2000" dirty="0" smtClean="0"/>
              <a:t>The position of the </a:t>
            </a:r>
            <a:r>
              <a:rPr lang="en-US" sz="2000" dirty="0" err="1" smtClean="0"/>
              <a:t>hydrographer</a:t>
            </a:r>
            <a:r>
              <a:rPr lang="en-US" sz="2000" dirty="0" smtClean="0"/>
              <a:t> in the stream has a significant effect on the flow disturbance.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SonTek’s</a:t>
            </a:r>
            <a:r>
              <a:rPr lang="en-US" dirty="0" smtClean="0"/>
              <a:t>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Observed bias is due to flow disturbance caused by mount and/or wading rod</a:t>
            </a:r>
          </a:p>
          <a:p>
            <a:r>
              <a:rPr lang="en-US" dirty="0" smtClean="0"/>
              <a:t>Average observed bias is 1.2% for probes aligned with flow</a:t>
            </a:r>
          </a:p>
          <a:p>
            <a:r>
              <a:rPr lang="en-US" dirty="0" smtClean="0"/>
              <a:t>Firmware upgrade will provide option to apply a user specified correction to measured velocities, if wading rod is selected as deployment method.</a:t>
            </a:r>
          </a:p>
          <a:p>
            <a:r>
              <a:rPr lang="en-US" dirty="0" smtClean="0"/>
              <a:t>Correction can be applied or removed in both the handheld and post processing software.</a:t>
            </a:r>
          </a:p>
          <a:p>
            <a:r>
              <a:rPr lang="en-US" dirty="0" smtClean="0"/>
              <a:t>Correction does not vary with flow angle.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6038576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err="1" smtClean="0"/>
              <a:t>Hydrographer</a:t>
            </a:r>
            <a:r>
              <a:rPr lang="en-US" sz="2400" dirty="0" smtClean="0"/>
              <a:t> should take care to position themselves to minimize flow disturbance while collecting data.</a:t>
            </a:r>
          </a:p>
          <a:p>
            <a:r>
              <a:rPr lang="en-US" sz="2400" dirty="0" smtClean="0"/>
              <a:t>Select sections with aligned flow to minimize angles</a:t>
            </a:r>
          </a:p>
          <a:p>
            <a:r>
              <a:rPr lang="en-US" sz="2400" dirty="0" smtClean="0"/>
              <a:t>Rehmel 2007 showed average difference of 0.1% for 55 field comparisons.</a:t>
            </a:r>
          </a:p>
          <a:p>
            <a:r>
              <a:rPr lang="en-US" sz="2400" dirty="0" smtClean="0"/>
              <a:t>Currently no correction to the </a:t>
            </a:r>
            <a:r>
              <a:rPr lang="en-US" sz="2400" dirty="0" err="1" smtClean="0"/>
              <a:t>FlowTracker</a:t>
            </a:r>
            <a:r>
              <a:rPr lang="en-US" sz="2400" dirty="0" smtClean="0"/>
              <a:t> measurements are recommended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lors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838200" y="457200"/>
            <a:ext cx="7696200" cy="5771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72600" cy="1143000"/>
          </a:xfrm>
        </p:spPr>
        <p:txBody>
          <a:bodyPr/>
          <a:lstStyle/>
          <a:p>
            <a:r>
              <a:rPr lang="en-US" sz="3200" dirty="0" err="1" smtClean="0"/>
              <a:t>FlowTracker</a:t>
            </a:r>
            <a:r>
              <a:rPr lang="en-US" sz="3200" dirty="0" smtClean="0"/>
              <a:t> – How it Works</a:t>
            </a:r>
            <a:endParaRPr lang="en-US" sz="3200" dirty="0"/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4305300" cy="4851400"/>
          </a:xfrm>
        </p:spPr>
        <p:txBody>
          <a:bodyPr/>
          <a:lstStyle/>
          <a:p>
            <a:r>
              <a:rPr lang="en-US" sz="2000" dirty="0" smtClean="0"/>
              <a:t>2-D most common the field</a:t>
            </a:r>
          </a:p>
          <a:p>
            <a:r>
              <a:rPr lang="en-US" sz="2000" dirty="0" smtClean="0"/>
              <a:t>Transmit transducer in center</a:t>
            </a:r>
          </a:p>
          <a:p>
            <a:r>
              <a:rPr lang="en-US" sz="2000" dirty="0" smtClean="0"/>
              <a:t>Receive transducers on arms</a:t>
            </a:r>
            <a:endParaRPr lang="en-US" sz="2000" dirty="0"/>
          </a:p>
          <a:p>
            <a:r>
              <a:rPr lang="en-US" sz="2000" dirty="0" smtClean="0"/>
              <a:t>Provides a point (small sample volume) velocity</a:t>
            </a:r>
          </a:p>
          <a:p>
            <a:r>
              <a:rPr lang="en-US" sz="2000" dirty="0" smtClean="0"/>
              <a:t>Sample volume 0.7 cm long and 0.7 cm in diameter centered at 11.3 cm from center transducer</a:t>
            </a:r>
          </a:p>
          <a:p>
            <a:r>
              <a:rPr lang="en-US" sz="2000" dirty="0" smtClean="0"/>
              <a:t>Attached to wading rod.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3" cstate="print"/>
          <a:srcRect r="809" b="615"/>
          <a:stretch>
            <a:fillRect/>
          </a:stretch>
        </p:blipFill>
        <p:spPr bwMode="auto">
          <a:xfrm>
            <a:off x="4572000" y="1447800"/>
            <a:ext cx="4267200" cy="3432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0" name="TextBox 89"/>
          <p:cNvSpPr txBox="1"/>
          <p:nvPr/>
        </p:nvSpPr>
        <p:spPr>
          <a:xfrm>
            <a:off x="6934200" y="4953000"/>
            <a:ext cx="2108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/>
              </a:rPr>
              <a:t>Flow here must</a:t>
            </a:r>
            <a:br>
              <a:rPr lang="en-US" dirty="0" smtClean="0">
                <a:solidFill>
                  <a:srgbClr val="C00000"/>
                </a:solidFill>
                <a:effectLst/>
              </a:rPr>
            </a:br>
            <a:r>
              <a:rPr lang="en-US" dirty="0" smtClean="0">
                <a:solidFill>
                  <a:srgbClr val="C00000"/>
                </a:solidFill>
                <a:effectLst/>
              </a:rPr>
              <a:t>be undisturbed.</a:t>
            </a:r>
            <a:endParaRPr lang="en-US" dirty="0">
              <a:solidFill>
                <a:srgbClr val="C00000"/>
              </a:solidFill>
              <a:effectLst/>
            </a:endParaRPr>
          </a:p>
        </p:txBody>
      </p:sp>
      <p:cxnSp>
        <p:nvCxnSpPr>
          <p:cNvPr id="94" name="Straight Arrow Connector 93"/>
          <p:cNvCxnSpPr>
            <a:stCxn id="90" idx="0"/>
          </p:cNvCxnSpPr>
          <p:nvPr/>
        </p:nvCxnSpPr>
        <p:spPr bwMode="auto">
          <a:xfrm rot="16200000" flipV="1">
            <a:off x="6699268" y="3663932"/>
            <a:ext cx="2057400" cy="5207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6" name="Rectangle 95"/>
          <p:cNvSpPr/>
          <p:nvPr/>
        </p:nvSpPr>
        <p:spPr bwMode="auto">
          <a:xfrm>
            <a:off x="5791200" y="1752600"/>
            <a:ext cx="2438400" cy="1524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248400" y="1600200"/>
            <a:ext cx="832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/>
              </a:rPr>
              <a:t>11.3 cm</a:t>
            </a:r>
            <a:endParaRPr lang="en-US" sz="1400" dirty="0"/>
          </a:p>
        </p:txBody>
      </p:sp>
      <p:cxnSp>
        <p:nvCxnSpPr>
          <p:cNvPr id="99" name="Straight Arrow Connector 98"/>
          <p:cNvCxnSpPr/>
          <p:nvPr/>
        </p:nvCxnSpPr>
        <p:spPr bwMode="auto">
          <a:xfrm rot="10800000">
            <a:off x="5867400" y="1752600"/>
            <a:ext cx="3048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 flipV="1">
            <a:off x="7086600" y="1752600"/>
            <a:ext cx="3048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r="44186"/>
          <a:stretch>
            <a:fillRect/>
          </a:stretch>
        </p:blipFill>
        <p:spPr bwMode="auto">
          <a:xfrm>
            <a:off x="7010400" y="2895600"/>
            <a:ext cx="1761619" cy="142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477000" cy="3886200"/>
          </a:xfrm>
        </p:spPr>
        <p:txBody>
          <a:bodyPr wrap="square">
            <a:normAutofit fontScale="85000" lnSpcReduction="20000"/>
          </a:bodyPr>
          <a:lstStyle/>
          <a:p>
            <a:r>
              <a:rPr lang="en-US" dirty="0" smtClean="0"/>
              <a:t>Tow-tank tests in Switzerland (BAFU) and at </a:t>
            </a:r>
            <a:r>
              <a:rPr lang="en-US" dirty="0" err="1" smtClean="0"/>
              <a:t>SonTek’s</a:t>
            </a:r>
            <a:r>
              <a:rPr lang="en-US" dirty="0" smtClean="0"/>
              <a:t> facility in San Diego showed a bias caused by flow disturbance</a:t>
            </a:r>
          </a:p>
          <a:p>
            <a:r>
              <a:rPr lang="en-US" dirty="0" smtClean="0"/>
              <a:t>The tow tank mounting bracket can have a significant effect on the flow in the sample volume</a:t>
            </a:r>
          </a:p>
          <a:p>
            <a:r>
              <a:rPr lang="en-US" dirty="0" smtClean="0"/>
              <a:t>Using the probe only with a calibration or streamlined mount, verified </a:t>
            </a:r>
            <a:r>
              <a:rPr lang="en-US" dirty="0" err="1" smtClean="0"/>
              <a:t>SonTek’s</a:t>
            </a:r>
            <a:r>
              <a:rPr lang="en-US" dirty="0" smtClean="0"/>
              <a:t> calibration</a:t>
            </a:r>
          </a:p>
          <a:p>
            <a:r>
              <a:rPr lang="en-US" dirty="0" smtClean="0"/>
              <a:t>Using a wading rod with Offset Bracket produced a negative bias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57505"/>
          <a:stretch>
            <a:fillRect/>
          </a:stretch>
        </p:blipFill>
        <p:spPr bwMode="auto">
          <a:xfrm>
            <a:off x="7010400" y="1143000"/>
            <a:ext cx="1556217" cy="165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t="31038"/>
          <a:stretch>
            <a:fillRect/>
          </a:stretch>
        </p:blipFill>
        <p:spPr bwMode="auto">
          <a:xfrm>
            <a:off x="990600" y="5029200"/>
            <a:ext cx="5895975" cy="152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of Surface Water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715000" cy="5135563"/>
          </a:xfrm>
        </p:spPr>
        <p:txBody>
          <a:bodyPr/>
          <a:lstStyle/>
          <a:p>
            <a:r>
              <a:rPr lang="en-US" dirty="0" smtClean="0"/>
              <a:t>Completed tests using tow tank and jet tank at HIF</a:t>
            </a:r>
          </a:p>
          <a:p>
            <a:pPr lvl="1"/>
            <a:r>
              <a:rPr lang="en-US" dirty="0" smtClean="0"/>
              <a:t>Evaluated effect of flow angle</a:t>
            </a:r>
          </a:p>
          <a:p>
            <a:pPr lvl="1"/>
            <a:r>
              <a:rPr lang="en-US" dirty="0" smtClean="0"/>
              <a:t>Evaluate bias in flowing water</a:t>
            </a:r>
          </a:p>
          <a:p>
            <a:r>
              <a:rPr lang="en-US" dirty="0" smtClean="0"/>
              <a:t>Initiated simulations using Flow-3D</a:t>
            </a:r>
          </a:p>
          <a:p>
            <a:pPr lvl="1"/>
            <a:r>
              <a:rPr lang="en-US" dirty="0" smtClean="0"/>
              <a:t>Compared numerical simulations with tow-tank</a:t>
            </a:r>
          </a:p>
          <a:p>
            <a:pPr lvl="1"/>
            <a:r>
              <a:rPr lang="en-US" dirty="0" smtClean="0"/>
              <a:t>Evaluate difference between tow-tank results and flowing water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066800"/>
            <a:ext cx="1947862" cy="245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3929" t="18095" r="63928" b="2857"/>
          <a:stretch>
            <a:fillRect/>
          </a:stretch>
        </p:blipFill>
        <p:spPr bwMode="auto">
          <a:xfrm>
            <a:off x="5943600" y="3581400"/>
            <a:ext cx="2927062" cy="269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HIF Tow Tank – Aligned Flow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81000" y="1524000"/>
          <a:ext cx="3962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419600" y="1524000"/>
          <a:ext cx="4038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1066800"/>
            <a:ext cx="3419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to Cart Speed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066800"/>
            <a:ext cx="3401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Difference from HIF Mount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00600" y="5486400"/>
          <a:ext cx="3657600" cy="6096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219200"/>
                <a:gridCol w="914400"/>
                <a:gridCol w="685800"/>
                <a:gridCol w="838200"/>
              </a:tblGrid>
              <a:tr h="304800"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J-Bracket</a:t>
                      </a:r>
                      <a:endParaRPr lang="en-US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Flat S</a:t>
                      </a:r>
                      <a:endParaRPr lang="en-US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Round S</a:t>
                      </a:r>
                      <a:endParaRPr lang="en-US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Mean &gt;</a:t>
                      </a:r>
                      <a:r>
                        <a:rPr lang="en-US" sz="120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0.5 fps</a:t>
                      </a:r>
                      <a:endParaRPr lang="en-US" sz="12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-1.560</a:t>
                      </a:r>
                      <a:endParaRPr lang="en-US" sz="1200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-1.596</a:t>
                      </a:r>
                      <a:endParaRPr lang="en-US" sz="1200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-1.662</a:t>
                      </a:r>
                      <a:endParaRPr lang="en-US" sz="1200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1" y="55626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effectLst/>
              </a:rPr>
              <a:t>HIF mount is used in the tow tank testing only and should minimize flow disturbance.</a:t>
            </a:r>
            <a:endParaRPr lang="en-US" sz="1400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486400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2667000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Assume:</a:t>
            </a:r>
          </a:p>
          <a:p>
            <a:pPr lvl="1"/>
            <a:r>
              <a:rPr lang="en-US" dirty="0" smtClean="0"/>
              <a:t>Uniform velocity distribution </a:t>
            </a:r>
          </a:p>
          <a:p>
            <a:pPr lvl="1"/>
            <a:r>
              <a:rPr lang="en-US" dirty="0" smtClean="0"/>
              <a:t>Infinite domain</a:t>
            </a:r>
          </a:p>
          <a:p>
            <a:r>
              <a:rPr lang="en-US" dirty="0" smtClean="0"/>
              <a:t>Sensitivity simulations:</a:t>
            </a:r>
          </a:p>
          <a:p>
            <a:pPr lvl="1"/>
            <a:r>
              <a:rPr lang="en-US" dirty="0" smtClean="0"/>
              <a:t>Domain size to remove effect of boundaries</a:t>
            </a:r>
          </a:p>
          <a:p>
            <a:pPr lvl="1"/>
            <a:r>
              <a:rPr lang="en-US" dirty="0" smtClean="0"/>
              <a:t>Cell size</a:t>
            </a:r>
          </a:p>
          <a:p>
            <a:pPr lvl="1"/>
            <a:r>
              <a:rPr lang="en-US" dirty="0" smtClean="0"/>
              <a:t>Number of blocks</a:t>
            </a:r>
          </a:p>
          <a:p>
            <a:pPr lvl="1"/>
            <a:r>
              <a:rPr lang="en-US" dirty="0" smtClean="0"/>
              <a:t>Turbulence length parameter (TLEN)</a:t>
            </a:r>
          </a:p>
          <a:p>
            <a:r>
              <a:rPr lang="en-US" dirty="0" smtClean="0"/>
              <a:t>Evaluation criteria</a:t>
            </a:r>
          </a:p>
          <a:p>
            <a:pPr lvl="1"/>
            <a:r>
              <a:rPr lang="en-US" dirty="0" smtClean="0"/>
              <a:t>Percent difference from ambient velocity along centerline of center transducer at 11.3 cm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Flowing-Water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5257800" cy="4572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Two nested blocks</a:t>
            </a:r>
          </a:p>
          <a:p>
            <a:r>
              <a:rPr lang="en-US" dirty="0" smtClean="0"/>
              <a:t>Inner block</a:t>
            </a:r>
          </a:p>
          <a:p>
            <a:pPr lvl="1"/>
            <a:r>
              <a:rPr lang="en-US" dirty="0" smtClean="0"/>
              <a:t>X (cross stream): -20 x 15 cm</a:t>
            </a:r>
          </a:p>
          <a:p>
            <a:pPr lvl="1"/>
            <a:r>
              <a:rPr lang="en-US" dirty="0" smtClean="0"/>
              <a:t>Y (</a:t>
            </a:r>
            <a:r>
              <a:rPr lang="en-US" dirty="0" err="1" smtClean="0"/>
              <a:t>streamwise</a:t>
            </a:r>
            <a:r>
              <a:rPr lang="en-US" dirty="0" smtClean="0"/>
              <a:t>): -15 x 20 cm</a:t>
            </a:r>
          </a:p>
          <a:p>
            <a:pPr lvl="1"/>
            <a:r>
              <a:rPr lang="en-US" dirty="0" smtClean="0"/>
              <a:t>Z (vertical): -6 x 12 cm</a:t>
            </a:r>
          </a:p>
          <a:p>
            <a:pPr lvl="1"/>
            <a:r>
              <a:rPr lang="en-US" dirty="0" smtClean="0"/>
              <a:t>Cell size: 0.25 cm</a:t>
            </a:r>
          </a:p>
          <a:p>
            <a:r>
              <a:rPr lang="en-US" dirty="0" smtClean="0"/>
              <a:t>Outer block</a:t>
            </a:r>
          </a:p>
          <a:p>
            <a:pPr lvl="1"/>
            <a:r>
              <a:rPr lang="en-US" dirty="0" smtClean="0"/>
              <a:t>X (cross stream): -100 x 100 cm</a:t>
            </a:r>
          </a:p>
          <a:p>
            <a:pPr lvl="1"/>
            <a:r>
              <a:rPr lang="en-US" dirty="0" smtClean="0"/>
              <a:t>Y (</a:t>
            </a:r>
            <a:r>
              <a:rPr lang="en-US" dirty="0" err="1" smtClean="0"/>
              <a:t>streamwise</a:t>
            </a:r>
            <a:r>
              <a:rPr lang="en-US" dirty="0" smtClean="0"/>
              <a:t>): -30 x 40 cm</a:t>
            </a:r>
          </a:p>
          <a:p>
            <a:pPr lvl="1"/>
            <a:r>
              <a:rPr lang="en-US" dirty="0" smtClean="0"/>
              <a:t>Z (vertical): -20 x 30 cm</a:t>
            </a:r>
          </a:p>
          <a:p>
            <a:pPr lvl="1"/>
            <a:r>
              <a:rPr lang="en-US" dirty="0" smtClean="0"/>
              <a:t>Cell size: 1 cm</a:t>
            </a:r>
          </a:p>
          <a:p>
            <a:r>
              <a:rPr lang="en-US" dirty="0" err="1" smtClean="0"/>
              <a:t>FlowTracker</a:t>
            </a:r>
            <a:endParaRPr lang="en-US" dirty="0" smtClean="0"/>
          </a:p>
          <a:p>
            <a:pPr lvl="1"/>
            <a:r>
              <a:rPr lang="en-US" dirty="0" smtClean="0"/>
              <a:t>STL from manufacturer</a:t>
            </a:r>
          </a:p>
          <a:p>
            <a:pPr lvl="1"/>
            <a:r>
              <a:rPr lang="en-US" dirty="0" smtClean="0"/>
              <a:t>Center of center transducer (0, 0, 0)</a:t>
            </a:r>
          </a:p>
          <a:p>
            <a:r>
              <a:rPr lang="en-US" dirty="0" smtClean="0"/>
              <a:t>Water surface</a:t>
            </a:r>
          </a:p>
          <a:p>
            <a:pPr lvl="1"/>
            <a:r>
              <a:rPr lang="en-US" dirty="0" smtClean="0"/>
              <a:t>Initial simulations with fixed surface</a:t>
            </a:r>
          </a:p>
          <a:p>
            <a:pPr lvl="1"/>
            <a:r>
              <a:rPr lang="en-US" dirty="0" smtClean="0"/>
              <a:t>Later simulations with free surface</a:t>
            </a:r>
          </a:p>
          <a:p>
            <a:r>
              <a:rPr lang="en-US" dirty="0" smtClean="0"/>
              <a:t>Turbulence</a:t>
            </a:r>
          </a:p>
          <a:p>
            <a:pPr lvl="1"/>
            <a:r>
              <a:rPr lang="en-US" dirty="0" smtClean="0"/>
              <a:t>TLEN=0.2</a:t>
            </a:r>
          </a:p>
          <a:p>
            <a:r>
              <a:rPr lang="en-US" dirty="0" smtClean="0"/>
              <a:t>Data extracted</a:t>
            </a:r>
          </a:p>
          <a:p>
            <a:pPr lvl="1"/>
            <a:r>
              <a:rPr lang="en-US" dirty="0" smtClean="0"/>
              <a:t>Y: +/- 0.375 cm</a:t>
            </a:r>
          </a:p>
          <a:p>
            <a:pPr lvl="1"/>
            <a:r>
              <a:rPr lang="en-US" dirty="0" smtClean="0"/>
              <a:t>Z: +/- 0.375 cm</a:t>
            </a:r>
          </a:p>
          <a:p>
            <a:pPr lvl="1"/>
            <a:r>
              <a:rPr lang="en-US" dirty="0" smtClean="0"/>
              <a:t>X: 0 to 15 cm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8250" t="52667" r="62750" b="31333"/>
          <a:stretch>
            <a:fillRect/>
          </a:stretch>
        </p:blipFill>
        <p:spPr bwMode="auto">
          <a:xfrm>
            <a:off x="4191000" y="4191000"/>
            <a:ext cx="463296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18500" t="47334" r="62500" b="34000"/>
          <a:stretch>
            <a:fillRect/>
          </a:stretch>
        </p:blipFill>
        <p:spPr bwMode="auto">
          <a:xfrm>
            <a:off x="4267200" y="1295400"/>
            <a:ext cx="4632960" cy="170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 bwMode="auto">
          <a:xfrm rot="10800000" flipH="1">
            <a:off x="6477000" y="2971800"/>
            <a:ext cx="1524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Didn’t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830763"/>
          </a:xfrm>
        </p:spPr>
        <p:txBody>
          <a:bodyPr/>
          <a:lstStyle/>
          <a:p>
            <a:r>
              <a:rPr lang="en-US" sz="2400" dirty="0" smtClean="0"/>
              <a:t>Tow tank tests showed a      1-1.5% negative bias</a:t>
            </a:r>
          </a:p>
          <a:p>
            <a:r>
              <a:rPr lang="en-US" sz="2400" dirty="0" smtClean="0"/>
              <a:t>Flowing water simulations showed a positive bias of about 0.5%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25868" t="21333" r="58076" b="12000"/>
          <a:stretch>
            <a:fillRect/>
          </a:stretch>
        </p:blipFill>
        <p:spPr bwMode="auto">
          <a:xfrm>
            <a:off x="5638800" y="1600200"/>
            <a:ext cx="2819400" cy="438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4038600"/>
            <a:ext cx="2895600" cy="163121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/>
                <a:latin typeface="Berlin Sans FB Demi" pitchFamily="34" charset="0"/>
              </a:rPr>
              <a:t>If the model does match verification data ALWAYS make sure you are modeling the same conditions!!!</a:t>
            </a:r>
            <a:endParaRPr lang="en-US" dirty="0">
              <a:solidFill>
                <a:srgbClr val="C00000"/>
              </a:solidFill>
              <a:effectLst/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HA-Training">
  <a:themeElements>
    <a:clrScheme name="HA-Training 12">
      <a:dk1>
        <a:srgbClr val="000000"/>
      </a:dk1>
      <a:lt1>
        <a:srgbClr val="C0C0C0"/>
      </a:lt1>
      <a:dk2>
        <a:srgbClr val="FFFFFF"/>
      </a:dk2>
      <a:lt2>
        <a:srgbClr val="000514"/>
      </a:lt2>
      <a:accent1>
        <a:srgbClr val="0099CC"/>
      </a:accent1>
      <a:accent2>
        <a:srgbClr val="008000"/>
      </a:accent2>
      <a:accent3>
        <a:srgbClr val="DCDCDC"/>
      </a:accent3>
      <a:accent4>
        <a:srgbClr val="000000"/>
      </a:accent4>
      <a:accent5>
        <a:srgbClr val="AACAE2"/>
      </a:accent5>
      <a:accent6>
        <a:srgbClr val="007300"/>
      </a:accent6>
      <a:hlink>
        <a:srgbClr val="000099"/>
      </a:hlink>
      <a:folHlink>
        <a:srgbClr val="990033"/>
      </a:folHlink>
    </a:clrScheme>
    <a:fontScheme name="HA-Training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HA-Traini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-Traini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-Training 10">
        <a:dk1>
          <a:srgbClr val="000000"/>
        </a:dk1>
        <a:lt1>
          <a:srgbClr val="003399"/>
        </a:lt1>
        <a:dk2>
          <a:srgbClr val="E5E5FF"/>
        </a:dk2>
        <a:lt2>
          <a:srgbClr val="000514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0000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-Training 11">
        <a:dk1>
          <a:srgbClr val="000000"/>
        </a:dk1>
        <a:lt1>
          <a:srgbClr val="003399"/>
        </a:lt1>
        <a:dk2>
          <a:srgbClr val="FFFFFF"/>
        </a:dk2>
        <a:lt2>
          <a:srgbClr val="000514"/>
        </a:lt2>
        <a:accent1>
          <a:srgbClr val="0099CC"/>
        </a:accent1>
        <a:accent2>
          <a:srgbClr val="A50021"/>
        </a:accent2>
        <a:accent3>
          <a:srgbClr val="AAADCA"/>
        </a:accent3>
        <a:accent4>
          <a:srgbClr val="000000"/>
        </a:accent4>
        <a:accent5>
          <a:srgbClr val="AACAE2"/>
        </a:accent5>
        <a:accent6>
          <a:srgbClr val="95001D"/>
        </a:accent6>
        <a:hlink>
          <a:srgbClr val="0000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-Training 12">
        <a:dk1>
          <a:srgbClr val="000000"/>
        </a:dk1>
        <a:lt1>
          <a:srgbClr val="C0C0C0"/>
        </a:lt1>
        <a:dk2>
          <a:srgbClr val="FFFFFF"/>
        </a:dk2>
        <a:lt2>
          <a:srgbClr val="000514"/>
        </a:lt2>
        <a:accent1>
          <a:srgbClr val="0099CC"/>
        </a:accent1>
        <a:accent2>
          <a:srgbClr val="008000"/>
        </a:accent2>
        <a:accent3>
          <a:srgbClr val="DCDCDC"/>
        </a:accent3>
        <a:accent4>
          <a:srgbClr val="000000"/>
        </a:accent4>
        <a:accent5>
          <a:srgbClr val="AACAE2"/>
        </a:accent5>
        <a:accent6>
          <a:srgbClr val="007300"/>
        </a:accent6>
        <a:hlink>
          <a:srgbClr val="000099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HA-Training</Template>
  <TotalTime>3476</TotalTime>
  <Words>1443</Words>
  <Application>Microsoft Office PowerPoint</Application>
  <PresentationFormat>On-screen Show (4:3)</PresentationFormat>
  <Paragraphs>374</Paragraphs>
  <Slides>29</Slides>
  <Notes>29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HA-Training</vt:lpstr>
      <vt:lpstr>FlowTracker Bias Caused by Flow Disturbance</vt:lpstr>
      <vt:lpstr>Overview</vt:lpstr>
      <vt:lpstr>FlowTracker – How it Works</vt:lpstr>
      <vt:lpstr>Potential Problem</vt:lpstr>
      <vt:lpstr>Office of Surface Water Action</vt:lpstr>
      <vt:lpstr>HIF Tow Tank – Aligned Flow</vt:lpstr>
      <vt:lpstr>Numerical Model</vt:lpstr>
      <vt:lpstr>Flowing-Water Model</vt:lpstr>
      <vt:lpstr>Results Didn’t Match</vt:lpstr>
      <vt:lpstr>Tow Tank Model</vt:lpstr>
      <vt:lpstr>FlowTracker Calibration</vt:lpstr>
      <vt:lpstr>Slide 12</vt:lpstr>
      <vt:lpstr>2D Probe Tow Tank Simulations Cart Speed: 30 cm/s</vt:lpstr>
      <vt:lpstr>Simulation Comparisons</vt:lpstr>
      <vt:lpstr>Jet Tank (Aligned)</vt:lpstr>
      <vt:lpstr>Simulated Error for 2D Probe with Flowing Water (30 cm/s)</vt:lpstr>
      <vt:lpstr>Tow Tank Effect</vt:lpstr>
      <vt:lpstr>Comparison of 2D and 2D/3D Probes</vt:lpstr>
      <vt:lpstr>Simulations Aligned, Varying Velocity</vt:lpstr>
      <vt:lpstr>Simulations Varying Angle, Varying Velocity</vt:lpstr>
      <vt:lpstr>Y-Velocity Contours</vt:lpstr>
      <vt:lpstr>Comparison to Tow Tank</vt:lpstr>
      <vt:lpstr>Legs Model</vt:lpstr>
      <vt:lpstr>Extended Simulation Time</vt:lpstr>
      <vt:lpstr>Effect of Hydrographer (30 cm/s)</vt:lpstr>
      <vt:lpstr>Conclusions from Model Results</vt:lpstr>
      <vt:lpstr>SonTek’s Solution</vt:lpstr>
      <vt:lpstr>Best Practices</vt:lpstr>
      <vt:lpstr>Slide 29</vt:lpstr>
    </vt:vector>
  </TitlesOfParts>
  <Company>US Geological Survey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FlowTracker Bias Caused by Flow Disturbance</dc:title>
  <dc:creator>David S. Mueller</dc:creator>
  <cp:lastModifiedBy>dmueller</cp:lastModifiedBy>
  <cp:revision>140</cp:revision>
  <dcterms:created xsi:type="dcterms:W3CDTF">2009-02-05T19:32:01Z</dcterms:created>
  <dcterms:modified xsi:type="dcterms:W3CDTF">2009-09-11T17:57:27Z</dcterms:modified>
</cp:coreProperties>
</file>