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sldIdLst>
    <p:sldId id="256" r:id="rId2"/>
    <p:sldId id="257" r:id="rId3"/>
    <p:sldId id="290" r:id="rId4"/>
    <p:sldId id="291" r:id="rId5"/>
    <p:sldId id="292" r:id="rId6"/>
    <p:sldId id="293" r:id="rId7"/>
    <p:sldId id="294" r:id="rId8"/>
    <p:sldId id="258" r:id="rId9"/>
    <p:sldId id="299" r:id="rId10"/>
    <p:sldId id="259" r:id="rId11"/>
    <p:sldId id="298" r:id="rId12"/>
    <p:sldId id="295" r:id="rId13"/>
    <p:sldId id="296" r:id="rId14"/>
    <p:sldId id="297" r:id="rId15"/>
    <p:sldId id="327" r:id="rId16"/>
    <p:sldId id="303" r:id="rId17"/>
    <p:sldId id="304" r:id="rId18"/>
    <p:sldId id="305" r:id="rId19"/>
    <p:sldId id="306" r:id="rId20"/>
    <p:sldId id="301" r:id="rId21"/>
    <p:sldId id="302" r:id="rId22"/>
    <p:sldId id="300" r:id="rId23"/>
    <p:sldId id="261" r:id="rId24"/>
    <p:sldId id="307" r:id="rId25"/>
    <p:sldId id="308" r:id="rId26"/>
    <p:sldId id="310" r:id="rId27"/>
    <p:sldId id="309" r:id="rId28"/>
    <p:sldId id="311" r:id="rId29"/>
    <p:sldId id="262" r:id="rId30"/>
    <p:sldId id="263" r:id="rId31"/>
    <p:sldId id="312" r:id="rId32"/>
    <p:sldId id="313" r:id="rId33"/>
    <p:sldId id="319" r:id="rId34"/>
    <p:sldId id="314" r:id="rId35"/>
    <p:sldId id="315" r:id="rId36"/>
    <p:sldId id="316" r:id="rId37"/>
    <p:sldId id="317" r:id="rId38"/>
    <p:sldId id="318" r:id="rId39"/>
    <p:sldId id="320" r:id="rId40"/>
    <p:sldId id="321" r:id="rId41"/>
    <p:sldId id="323" r:id="rId42"/>
    <p:sldId id="326" r:id="rId43"/>
    <p:sldId id="324" r:id="rId44"/>
    <p:sldId id="328" r:id="rId45"/>
  </p:sldIdLst>
  <p:sldSz cx="9144000" cy="6858000" type="screen4x3"/>
  <p:notesSz cx="6858000" cy="9144000"/>
  <p:defaultTextStyle>
    <a:defPPr>
      <a:defRPr lang="en-US"/>
    </a:defPPr>
    <a:lvl1pPr algn="l" rtl="0" fontAlgn="base">
      <a:spcBef>
        <a:spcPct val="0"/>
      </a:spcBef>
      <a:spcAft>
        <a:spcPct val="0"/>
      </a:spcAft>
      <a:defRPr sz="2000" b="1" kern="1200">
        <a:solidFill>
          <a:schemeClr val="bg2"/>
        </a:solidFill>
        <a:latin typeface="Arial" charset="0"/>
        <a:ea typeface="+mn-ea"/>
        <a:cs typeface="Arial" charset="0"/>
      </a:defRPr>
    </a:lvl1pPr>
    <a:lvl2pPr marL="457200" algn="l" rtl="0" fontAlgn="base">
      <a:spcBef>
        <a:spcPct val="0"/>
      </a:spcBef>
      <a:spcAft>
        <a:spcPct val="0"/>
      </a:spcAft>
      <a:defRPr sz="2000" b="1" kern="1200">
        <a:solidFill>
          <a:schemeClr val="bg2"/>
        </a:solidFill>
        <a:latin typeface="Arial" charset="0"/>
        <a:ea typeface="+mn-ea"/>
        <a:cs typeface="Arial" charset="0"/>
      </a:defRPr>
    </a:lvl2pPr>
    <a:lvl3pPr marL="914400" algn="l" rtl="0" fontAlgn="base">
      <a:spcBef>
        <a:spcPct val="0"/>
      </a:spcBef>
      <a:spcAft>
        <a:spcPct val="0"/>
      </a:spcAft>
      <a:defRPr sz="2000" b="1" kern="1200">
        <a:solidFill>
          <a:schemeClr val="bg2"/>
        </a:solidFill>
        <a:latin typeface="Arial" charset="0"/>
        <a:ea typeface="+mn-ea"/>
        <a:cs typeface="Arial" charset="0"/>
      </a:defRPr>
    </a:lvl3pPr>
    <a:lvl4pPr marL="1371600" algn="l" rtl="0" fontAlgn="base">
      <a:spcBef>
        <a:spcPct val="0"/>
      </a:spcBef>
      <a:spcAft>
        <a:spcPct val="0"/>
      </a:spcAft>
      <a:defRPr sz="2000" b="1" kern="1200">
        <a:solidFill>
          <a:schemeClr val="bg2"/>
        </a:solidFill>
        <a:latin typeface="Arial" charset="0"/>
        <a:ea typeface="+mn-ea"/>
        <a:cs typeface="Arial" charset="0"/>
      </a:defRPr>
    </a:lvl4pPr>
    <a:lvl5pPr marL="1828800" algn="l" rtl="0" fontAlgn="base">
      <a:spcBef>
        <a:spcPct val="0"/>
      </a:spcBef>
      <a:spcAft>
        <a:spcPct val="0"/>
      </a:spcAft>
      <a:defRPr sz="2000" b="1" kern="1200">
        <a:solidFill>
          <a:schemeClr val="bg2"/>
        </a:solidFill>
        <a:latin typeface="Arial" charset="0"/>
        <a:ea typeface="+mn-ea"/>
        <a:cs typeface="Arial" charset="0"/>
      </a:defRPr>
    </a:lvl5pPr>
    <a:lvl6pPr marL="2286000" algn="l" defTabSz="914400" rtl="0" eaLnBrk="1" latinLnBrk="0" hangingPunct="1">
      <a:defRPr sz="2000" b="1" kern="1200">
        <a:solidFill>
          <a:schemeClr val="bg2"/>
        </a:solidFill>
        <a:latin typeface="Arial" charset="0"/>
        <a:ea typeface="+mn-ea"/>
        <a:cs typeface="Arial" charset="0"/>
      </a:defRPr>
    </a:lvl6pPr>
    <a:lvl7pPr marL="2743200" algn="l" defTabSz="914400" rtl="0" eaLnBrk="1" latinLnBrk="0" hangingPunct="1">
      <a:defRPr sz="2000" b="1" kern="1200">
        <a:solidFill>
          <a:schemeClr val="bg2"/>
        </a:solidFill>
        <a:latin typeface="Arial" charset="0"/>
        <a:ea typeface="+mn-ea"/>
        <a:cs typeface="Arial" charset="0"/>
      </a:defRPr>
    </a:lvl7pPr>
    <a:lvl8pPr marL="3200400" algn="l" defTabSz="914400" rtl="0" eaLnBrk="1" latinLnBrk="0" hangingPunct="1">
      <a:defRPr sz="2000" b="1" kern="1200">
        <a:solidFill>
          <a:schemeClr val="bg2"/>
        </a:solidFill>
        <a:latin typeface="Arial" charset="0"/>
        <a:ea typeface="+mn-ea"/>
        <a:cs typeface="Arial" charset="0"/>
      </a:defRPr>
    </a:lvl8pPr>
    <a:lvl9pPr marL="3657600" algn="l" defTabSz="914400" rtl="0" eaLnBrk="1" latinLnBrk="0" hangingPunct="1">
      <a:defRPr sz="2000" b="1" kern="1200">
        <a:solidFill>
          <a:schemeClr val="bg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57" autoAdjust="0"/>
  </p:normalViewPr>
  <p:slideViewPr>
    <p:cSldViewPr>
      <p:cViewPr varScale="1">
        <p:scale>
          <a:sx n="83" d="100"/>
          <a:sy n="83" d="100"/>
        </p:scale>
        <p:origin x="-24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D97B2-A70B-478C-B3AD-72852F65118F}" type="datetimeFigureOut">
              <a:rPr lang="en-US" smtClean="0"/>
              <a:pPr/>
              <a:t>6/2/2009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D69EA-4963-45E0-A7F3-202940ECDA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mnistar.co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cdgps.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p:spPr>
        <p:txBody>
          <a:bodyPr/>
          <a:lstStyle/>
          <a:p>
            <a:fld id="{E9A4CDE2-5AE4-44E9-B0AD-CE146D98CC60}" type="slidenum">
              <a:rPr lang="en-US" smtClean="0"/>
              <a:pPr/>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mtClean="0"/>
              <a:t>The water velocity measured by an ADCP deployed on a moving boat is the velocity of the water passing by the ADCP, which we will refer to as the relative water velocity (it is relative to the instrument). This relative water velocity includes the velocity of both the boat and water. Therefore, as the boat moves faster, the relative water velocity measured by the ADCP increases. Since we are interested in the actual water velocity referenced to a fixed location, the velocity of the boat must be measured and removed from the relative water velocity measured by the ADCP.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smtClean="0"/>
              <a:t>The </a:t>
            </a:r>
            <a:r>
              <a:rPr lang="en-CA" smtClean="0"/>
              <a:t>GGA sentence provides geographic position information determined by the Global Positioning System.  The position data includes the time, latitude, longitude, and information about the satellite constellation used to reach the position solution. Velocity is computed in WinRiver and RiverSurveyor from two consecutive positional solutions by dividing distance traveled by time. To achieve the accuracy required for use with an ADCP, a differential correction must be applied when using the GGA data string. Multipath errors are a major concern when using the GGA sentence and can limit the applicability of GPS as a boat reference at locations near bridges and/or buildings, with dense tree cover or in canyons.</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mtClean="0"/>
              <a:t>Here is a detailed summary of the data contained in the GGA sentences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CA" smtClean="0"/>
              <a:t>The VTG sentence directly provides velocity relative to the ground which includes data on direction and speed, but not position. The VTG velocity is determined by measuring the Doppler shift in the satellite carrier phase frequencies. The great advantage of the VTG alternative is that it is minimally impacted by multi-path and satellite changes due to the short sampling time required.  In addition, any delay in the signal such as when it bounces off objects or ionoshperic/atmospheric distortions does not affect the precision of the measurement.  As a result, the Doppler measurement of velocity can be produced without the need for any differential correction.</a:t>
            </a:r>
          </a:p>
          <a:p>
            <a:endParaRPr lang="en-CA" smtClean="0"/>
          </a:p>
          <a:p>
            <a:r>
              <a:rPr lang="en-CA" smtClean="0"/>
              <a:t>VTG is a good alternative, however the user must beware of how the receiver handles low velocities and loss of satellite coverage.</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smtClean="0"/>
              <a:t>Here is a detailed summary of the data contained in the VTG sentences.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ACC5178-FFEA-4CC1-86B4-FDFD95CABF01}"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z="1000" smtClean="0"/>
              <a:t>We briefly touched on the VTG and GGA sentences in lesson 4, but because of their importance in the scheme of integrating a GPS with an ADCP, we will revisit them in more detail here.</a:t>
            </a:r>
          </a:p>
          <a:p>
            <a:pPr eaLnBrk="1" hangingPunct="1"/>
            <a:endParaRPr lang="en-US" sz="1000" smtClean="0"/>
          </a:p>
          <a:p>
            <a:pPr eaLnBrk="1" hangingPunct="1"/>
            <a:r>
              <a:rPr lang="en-US" sz="1000" smtClean="0"/>
              <a:t>The </a:t>
            </a:r>
            <a:r>
              <a:rPr lang="en-CA" sz="1000" smtClean="0"/>
              <a:t>GGA sentence provides geographic position information, referenced to true north, determined by reference to the GPS.  The position data includes the time, latitude, longitude, and information about the satellite constellation used to reach the position solution. Velocity is computed between two positional solutions by dividing distance traveled by time. To achieve the accuracy required for use with an ADCP, a differential correction must be applied when using the GGA sentence to determine the boat velocity.</a:t>
            </a:r>
          </a:p>
          <a:p>
            <a:pPr eaLnBrk="1" hangingPunct="1"/>
            <a:endParaRPr lang="en-CA" sz="1000" smtClean="0"/>
          </a:p>
          <a:p>
            <a:pPr eaLnBrk="1" hangingPunct="1"/>
            <a:r>
              <a:rPr lang="en-CA" sz="1000" smtClean="0"/>
              <a:t>The VTG sentence provides velocity relative to the ground directly, which includes data on direction (reference to true north) and speed. The VTG velocity is determined by measuring the Doppler shift in the satellite carrier phase frequencies. The quality of the VTG solution is also influenced by the number of satellites and the shape of the constellation (PDOP) during the observation.  The great advantage of the VTG alternative is that it is minimally impacted by multi-path and satellite changes due to the short sampling time required.  In addition, any delay in the signal such as when it bounces off objects or ionospheric/atmospheric distortions does not affect the precision of the measurement.  As a result, the Doppler measurement of velocity can be produced without the need for differential correction.</a:t>
            </a:r>
          </a:p>
          <a:p>
            <a:pPr eaLnBrk="1" hangingPunct="1"/>
            <a:endParaRPr lang="en-US" sz="1000" smtClean="0"/>
          </a:p>
          <a:p>
            <a:pPr eaLnBrk="1" hangingPunct="1"/>
            <a:r>
              <a:rPr lang="en-US" sz="1000" smtClean="0"/>
              <a:t>Not all GPS receivers have the capability to output the VTG string, so when purchasing a unit, be sure to check the output specifications for VTG capability. </a:t>
            </a:r>
          </a:p>
          <a:p>
            <a:pPr eaLnBrk="1" hangingPunct="1"/>
            <a:endParaRPr lang="en-US" sz="10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mtClean="0"/>
              <a:t>Here is a table that provides a comparison of the VTG and GGA GPS sentences. </a:t>
            </a:r>
          </a:p>
          <a:p>
            <a:endParaRPr lang="en-US" smtClean="0"/>
          </a:p>
          <a:p>
            <a:r>
              <a:rPr lang="en-US" smtClean="0"/>
              <a:t>Both the VTG and GGA sentences require at least 4 satellites to provide accurate information and are influenced by the geometry of the satellites (PDOP). </a:t>
            </a:r>
          </a:p>
          <a:p>
            <a:endParaRPr lang="en-US" smtClean="0"/>
          </a:p>
          <a:p>
            <a:r>
              <a:rPr lang="en-US" smtClean="0"/>
              <a:t>The VTG sentence is not impacted by multi-path errors or satellite changes, nor is it impacted by signal delay bouncing off objects or atmospheric distortion. </a:t>
            </a:r>
          </a:p>
          <a:p>
            <a:endParaRPr lang="en-US" smtClean="0"/>
          </a:p>
          <a:p>
            <a:r>
              <a:rPr lang="en-US" smtClean="0"/>
              <a:t>Unlike GGA, VTG does not require differential correction for use with an ADCP. </a:t>
            </a:r>
          </a:p>
          <a:p>
            <a:endParaRPr lang="en-US" smtClean="0"/>
          </a:p>
          <a:p>
            <a:r>
              <a:rPr lang="en-US" smtClean="0"/>
              <a:t>Finally, it is important that both VTG and GGA data strings are both recorded during data collection making sure that all filters on the GPS receivers are turned off.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more detailed examination of the data shows that large deviations in the VTG data occur at sites with low mean velocities (&lt; 0.20 m/s or 0.65 ft/s) and/or narrow widths (&lt; 25 m or 82 ft). Filtering the data to evaluate only </a:t>
            </a:r>
            <a:r>
              <a:rPr lang="en-US" sz="1200" kern="1200" dirty="0" smtClean="0">
                <a:solidFill>
                  <a:schemeClr val="tx1"/>
                </a:solidFill>
                <a:latin typeface="+mn-lt"/>
                <a:ea typeface="+mn-ea"/>
                <a:cs typeface="+mn-cs"/>
              </a:rPr>
              <a:t>1) only the </a:t>
            </a:r>
            <a:r>
              <a:rPr lang="en-US" sz="1200" kern="1200" dirty="0" smtClean="0">
                <a:solidFill>
                  <a:schemeClr val="tx1"/>
                </a:solidFill>
                <a:latin typeface="+mn-lt"/>
                <a:ea typeface="+mn-ea"/>
                <a:cs typeface="+mn-cs"/>
              </a:rPr>
              <a:t>data with velocities greater than 0.20 m/s </a:t>
            </a:r>
            <a:r>
              <a:rPr lang="en-US" sz="1200" kern="1200" dirty="0" smtClean="0">
                <a:solidFill>
                  <a:schemeClr val="tx1"/>
                </a:solidFill>
                <a:latin typeface="+mn-lt"/>
                <a:ea typeface="+mn-ea"/>
                <a:cs typeface="+mn-cs"/>
              </a:rPr>
              <a:t>or .65 ft/s and 2) only data with stream widths &gt; 25 m or 82 ft.</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p:spPr>
        <p:txBody>
          <a:bodyPr/>
          <a:lstStyle/>
          <a:p>
            <a:fld id="{C50BCBB0-2CE8-4859-B85D-40B5821267F8}" type="slidenum">
              <a:rPr lang="en-US" smtClean="0"/>
              <a:pPr/>
              <a:t>4</a:t>
            </a:fld>
            <a:endParaRPr lang="en-US" smtClean="0"/>
          </a:p>
        </p:txBody>
      </p:sp>
      <p:sp>
        <p:nvSpPr>
          <p:cNvPr id="27651" name="Rectangle 2"/>
          <p:cNvSpPr>
            <a:spLocks noGrp="1" noRot="1" noChangeAspect="1" noChangeArrowheads="1" noTextEdit="1"/>
          </p:cNvSpPr>
          <p:nvPr>
            <p:ph type="sldImg"/>
          </p:nvPr>
        </p:nvSpPr>
        <p:spPr>
          <a:xfrm>
            <a:off x="792163" y="671513"/>
            <a:ext cx="3460750" cy="2597150"/>
          </a:xfrm>
          <a:ln cap="flat"/>
        </p:spPr>
      </p:sp>
      <p:sp>
        <p:nvSpPr>
          <p:cNvPr id="27652" name="Rectangle 3"/>
          <p:cNvSpPr>
            <a:spLocks noGrp="1" noChangeArrowheads="1"/>
          </p:cNvSpPr>
          <p:nvPr>
            <p:ph type="body" idx="1"/>
          </p:nvPr>
        </p:nvSpPr>
        <p:spPr>
          <a:xfrm>
            <a:off x="915294" y="3433536"/>
            <a:ext cx="5027414" cy="5024059"/>
          </a:xfrm>
          <a:noFill/>
          <a:ln/>
        </p:spPr>
        <p:txBody>
          <a:bodyPr lIns="91759" tIns="45102" rIns="91759" bIns="45102"/>
          <a:lstStyle/>
          <a:p>
            <a:r>
              <a:rPr lang="en-US" sz="1300" dirty="0"/>
              <a:t>The velocity (speed and direction ) of the boat can be measured by the ADCP using a technique called bottom tracking. Bottom-tracking like water tracking is based on the Doppler-shift, except bottom-tracking measures the Doppler shift of the acoustic pulses reflected from the streambed. Assuming the streambed is not moving, the measured Doppler shift is directly related to the velocity of the boat. The measured depth to the streambed is also derived from these bottom tracking pulses.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mean percent difference from the BT discharges was -0.52 for GGA and 0.41 for VTG. </a:t>
            </a:r>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Wide Area Augmentation System (WAAS) is a free correction service provided by the Federal Aviation Association and can provide </a:t>
            </a:r>
            <a:r>
              <a:rPr lang="en-US" sz="1200" kern="1200" dirty="0" err="1" smtClean="0">
                <a:solidFill>
                  <a:schemeClr val="tx1"/>
                </a:solidFill>
                <a:latin typeface="+mn-lt"/>
                <a:ea typeface="+mn-ea"/>
                <a:cs typeface="+mn-cs"/>
              </a:rPr>
              <a:t>submeter</a:t>
            </a:r>
            <a:r>
              <a:rPr lang="en-US" sz="1200" kern="1200" dirty="0" smtClean="0">
                <a:solidFill>
                  <a:schemeClr val="tx1"/>
                </a:solidFill>
                <a:latin typeface="+mn-lt"/>
                <a:ea typeface="+mn-ea"/>
                <a:cs typeface="+mn-cs"/>
              </a:rPr>
              <a:t> accuracy depending on the GPS receiver being used.</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OmniSTAR</a:t>
            </a:r>
            <a:r>
              <a:rPr lang="en-US" sz="1200" kern="1200" dirty="0" smtClean="0">
                <a:solidFill>
                  <a:schemeClr val="tx1"/>
                </a:solidFill>
                <a:latin typeface="+mn-lt"/>
                <a:ea typeface="+mn-ea"/>
                <a:cs typeface="+mn-cs"/>
              </a:rPr>
              <a:t> VBS (</a:t>
            </a:r>
            <a:r>
              <a:rPr lang="en-US" sz="1200" u="sng" kern="1200" dirty="0" smtClean="0">
                <a:solidFill>
                  <a:schemeClr val="tx1"/>
                </a:solidFill>
                <a:latin typeface="+mn-lt"/>
                <a:ea typeface="+mn-ea"/>
                <a:cs typeface="+mn-cs"/>
                <a:hlinkClick r:id="rId3"/>
              </a:rPr>
              <a:t>www.omnistar.com</a:t>
            </a:r>
            <a:r>
              <a:rPr lang="en-US" sz="1200" kern="1200" dirty="0" smtClean="0">
                <a:solidFill>
                  <a:schemeClr val="tx1"/>
                </a:solidFill>
                <a:latin typeface="+mn-lt"/>
                <a:ea typeface="+mn-ea"/>
                <a:cs typeface="+mn-cs"/>
              </a:rPr>
              <a:t>) is a fee for service correction source that also provides </a:t>
            </a:r>
            <a:r>
              <a:rPr lang="en-US" sz="1200" kern="1200" dirty="0" err="1" smtClean="0">
                <a:solidFill>
                  <a:schemeClr val="tx1"/>
                </a:solidFill>
                <a:latin typeface="+mn-lt"/>
                <a:ea typeface="+mn-ea"/>
                <a:cs typeface="+mn-cs"/>
              </a:rPr>
              <a:t>submeter</a:t>
            </a:r>
            <a:r>
              <a:rPr lang="en-US" sz="1200" kern="1200" dirty="0" smtClean="0">
                <a:solidFill>
                  <a:schemeClr val="tx1"/>
                </a:solidFill>
                <a:latin typeface="+mn-lt"/>
                <a:ea typeface="+mn-ea"/>
                <a:cs typeface="+mn-cs"/>
              </a:rPr>
              <a:t> level differential corrections.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CDGPS (</a:t>
            </a:r>
            <a:r>
              <a:rPr lang="en-US" sz="1200" u="sng" kern="1200" dirty="0" smtClean="0">
                <a:solidFill>
                  <a:schemeClr val="tx1"/>
                </a:solidFill>
                <a:latin typeface="+mn-lt"/>
                <a:ea typeface="+mn-ea"/>
                <a:cs typeface="+mn-cs"/>
                <a:hlinkClick r:id="rId4"/>
              </a:rPr>
              <a:t>www.cdgps.com</a:t>
            </a:r>
            <a:r>
              <a:rPr lang="en-US" sz="1200" kern="1200" dirty="0" smtClean="0">
                <a:solidFill>
                  <a:schemeClr val="tx1"/>
                </a:solidFill>
                <a:latin typeface="+mn-lt"/>
                <a:ea typeface="+mn-ea"/>
                <a:cs typeface="+mn-cs"/>
              </a:rPr>
              <a:t>) is a wide-area differential correction source initially developed for the Canadian positioning market. The CDGPS signal can be acquired throughout Canada and northern areas of the United States.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WAAS and </a:t>
            </a:r>
            <a:r>
              <a:rPr lang="en-US" sz="1200" kern="1200" dirty="0" err="1" smtClean="0">
                <a:solidFill>
                  <a:schemeClr val="tx1"/>
                </a:solidFill>
                <a:latin typeface="+mn-lt"/>
                <a:ea typeface="+mn-ea"/>
                <a:cs typeface="+mn-cs"/>
              </a:rPr>
              <a:t>OmniSTAR</a:t>
            </a:r>
            <a:r>
              <a:rPr lang="en-US" sz="1200" kern="1200" dirty="0" smtClean="0">
                <a:solidFill>
                  <a:schemeClr val="tx1"/>
                </a:solidFill>
                <a:latin typeface="+mn-lt"/>
                <a:ea typeface="+mn-ea"/>
                <a:cs typeface="+mn-cs"/>
              </a:rPr>
              <a:t> correction services were evaluated using Trimble </a:t>
            </a:r>
            <a:r>
              <a:rPr lang="en-US" sz="1200" kern="1200" dirty="0" err="1" smtClean="0">
                <a:solidFill>
                  <a:schemeClr val="tx1"/>
                </a:solidFill>
                <a:latin typeface="+mn-lt"/>
                <a:ea typeface="+mn-ea"/>
                <a:cs typeface="+mn-cs"/>
              </a:rPr>
              <a:t>AgGPS</a:t>
            </a:r>
            <a:r>
              <a:rPr lang="en-US" sz="1200" kern="1200" dirty="0" smtClean="0">
                <a:solidFill>
                  <a:schemeClr val="tx1"/>
                </a:solidFill>
                <a:latin typeface="+mn-lt"/>
                <a:ea typeface="+mn-ea"/>
                <a:cs typeface="+mn-cs"/>
              </a:rPr>
              <a:t> 132 receivers and CDGPS was evaluated using data collected in Canada with </a:t>
            </a:r>
            <a:r>
              <a:rPr lang="en-US" sz="1200" kern="1200" dirty="0" err="1" smtClean="0">
                <a:solidFill>
                  <a:schemeClr val="tx1"/>
                </a:solidFill>
                <a:latin typeface="+mn-lt"/>
                <a:ea typeface="+mn-ea"/>
                <a:cs typeface="+mn-cs"/>
              </a:rPr>
              <a:t>Novatel</a:t>
            </a:r>
            <a:r>
              <a:rPr lang="en-US" sz="1200" kern="1200" dirty="0" smtClean="0">
                <a:solidFill>
                  <a:schemeClr val="tx1"/>
                </a:solidFill>
                <a:latin typeface="+mn-lt"/>
                <a:ea typeface="+mn-ea"/>
                <a:cs typeface="+mn-cs"/>
              </a:rPr>
              <a:t> receivers. This evaluation is complicated by the fact that discharges based on multiple correction sources were not collected at any sites, which would have resulted in direct comparisons of the accuracy of the correction sources.</a:t>
            </a:r>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source of the differential correction is likely only one of the reasons for the percent differences between GPS and BT-referenced discharges shown in this Table.  Both the maximum depth and mean velocity of the streams represented in the CDGPS data are much larger than those represented in the other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the standard deviation of stream width is considerably higher for the </a:t>
            </a:r>
            <a:r>
              <a:rPr lang="en-US" sz="1200" kern="1200" dirty="0" err="1" smtClean="0">
                <a:solidFill>
                  <a:schemeClr val="tx1"/>
                </a:solidFill>
                <a:latin typeface="+mn-lt"/>
                <a:ea typeface="+mn-ea"/>
                <a:cs typeface="+mn-cs"/>
              </a:rPr>
              <a:t>OmniSTAR</a:t>
            </a:r>
            <a:r>
              <a:rPr lang="en-US" sz="1200" kern="1200" dirty="0" smtClean="0">
                <a:solidFill>
                  <a:schemeClr val="tx1"/>
                </a:solidFill>
                <a:latin typeface="+mn-lt"/>
                <a:ea typeface="+mn-ea"/>
                <a:cs typeface="+mn-cs"/>
              </a:rPr>
              <a:t> data. Typically the variability in discharges measured with an ADCP on large streams is less than that measured on small streams. The lower variability on larger streams is due to 1) the additional data collected, which averages both turbulence and acoustic noise and 2) because the unmeasured portions of the cross section that must be estimated using the measured data are a smaller percentage of the overall discharge than for smaller streams. Considering the limitations of the data it appears that the free WAAS correction source performs as well as the </a:t>
            </a:r>
            <a:r>
              <a:rPr lang="en-US" sz="1200" kern="1200" dirty="0" err="1" smtClean="0">
                <a:solidFill>
                  <a:schemeClr val="tx1"/>
                </a:solidFill>
                <a:latin typeface="+mn-lt"/>
                <a:ea typeface="+mn-ea"/>
                <a:cs typeface="+mn-cs"/>
              </a:rPr>
              <a:t>OmniSTAR</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advantage of VTG data over GGA data for bottom tracking is that VTG data do not depend on differential corrections. This table also summarizes VTG data collected in Canada with </a:t>
            </a:r>
            <a:r>
              <a:rPr lang="en-US" sz="1200" kern="1200" dirty="0" err="1" smtClean="0">
                <a:solidFill>
                  <a:schemeClr val="tx1"/>
                </a:solidFill>
                <a:latin typeface="+mn-lt"/>
                <a:ea typeface="+mn-ea"/>
                <a:cs typeface="+mn-cs"/>
              </a:rPr>
              <a:t>Novatel</a:t>
            </a:r>
            <a:r>
              <a:rPr lang="en-US" sz="1200" kern="1200" dirty="0" smtClean="0">
                <a:solidFill>
                  <a:schemeClr val="tx1"/>
                </a:solidFill>
                <a:latin typeface="+mn-lt"/>
                <a:ea typeface="+mn-ea"/>
                <a:cs typeface="+mn-cs"/>
              </a:rPr>
              <a:t> receivers, in New Zealand with </a:t>
            </a:r>
            <a:r>
              <a:rPr lang="en-US" sz="1200" kern="1200" dirty="0" err="1" smtClean="0">
                <a:solidFill>
                  <a:schemeClr val="tx1"/>
                </a:solidFill>
                <a:latin typeface="+mn-lt"/>
                <a:ea typeface="+mn-ea"/>
                <a:cs typeface="+mn-cs"/>
              </a:rPr>
              <a:t>Novatel</a:t>
            </a:r>
            <a:r>
              <a:rPr lang="en-US" sz="1200" kern="1200" dirty="0" smtClean="0">
                <a:solidFill>
                  <a:schemeClr val="tx1"/>
                </a:solidFill>
                <a:latin typeface="+mn-lt"/>
                <a:ea typeface="+mn-ea"/>
                <a:cs typeface="+mn-cs"/>
              </a:rPr>
              <a:t> V1 Smart Antennas, and in the United States using Trimble </a:t>
            </a:r>
            <a:r>
              <a:rPr lang="en-US" sz="1200" kern="1200" dirty="0" err="1" smtClean="0">
                <a:solidFill>
                  <a:schemeClr val="tx1"/>
                </a:solidFill>
                <a:latin typeface="+mn-lt"/>
                <a:ea typeface="+mn-ea"/>
                <a:cs typeface="+mn-cs"/>
              </a:rPr>
              <a:t>AgGPS</a:t>
            </a:r>
            <a:r>
              <a:rPr lang="en-US" sz="1200" kern="1200" dirty="0" smtClean="0">
                <a:solidFill>
                  <a:schemeClr val="tx1"/>
                </a:solidFill>
                <a:latin typeface="+mn-lt"/>
                <a:ea typeface="+mn-ea"/>
                <a:cs typeface="+mn-cs"/>
              </a:rPr>
              <a:t> 132 receivers. The average percent differences observed in the VTG data are comparable to the differentially-corrected GGA data. Both VTG and GGA data from the </a:t>
            </a:r>
            <a:r>
              <a:rPr lang="en-US" sz="1200" kern="1200" dirty="0" err="1" smtClean="0">
                <a:solidFill>
                  <a:schemeClr val="tx1"/>
                </a:solidFill>
                <a:latin typeface="+mn-lt"/>
                <a:ea typeface="+mn-ea"/>
                <a:cs typeface="+mn-cs"/>
              </a:rPr>
              <a:t>Novatel</a:t>
            </a:r>
            <a:r>
              <a:rPr lang="en-US" sz="1200" kern="1200" dirty="0" smtClean="0">
                <a:solidFill>
                  <a:schemeClr val="tx1"/>
                </a:solidFill>
                <a:latin typeface="+mn-lt"/>
                <a:ea typeface="+mn-ea"/>
                <a:cs typeface="+mn-cs"/>
              </a:rPr>
              <a:t> receivers exhibit differences relative to BT data that are smaller than data from Trimble receivers.</a:t>
            </a:r>
            <a:r>
              <a:rPr lang="en-US" dirty="0" smtClean="0"/>
              <a: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Additional controlled testing to allow better comparisons is needed to quantitatively compare the receivers and differential correction sources</a:t>
            </a:r>
            <a:endParaRPr lang="en-US" sz="1200" dirty="0" smtClean="0">
              <a:solidFill>
                <a:schemeClr val="tx1"/>
              </a:solidFill>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p:spPr>
        <p:txBody>
          <a:bodyPr/>
          <a:lstStyle/>
          <a:p>
            <a:fld id="{685CFC2B-B1ED-407F-AD1B-3A9DDDCF5C54}" type="slidenum">
              <a:rPr lang="en-US" smtClean="0"/>
              <a:pPr/>
              <a:t>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t>The key assumption in using bottom tracking to measure the velocity of the boat, is that the streambed is stationary. However, streams transport sediment and other material both in suspension and as bed load rolling and saltating along the bottom of the stream. This transport of material can cause the bottom tracking algorithms to measure (at least partially) the velocity of the transported material, in addition to the velocity of the boat. When this happens and instrument held stationary would appear to be moving upstream.</a:t>
            </a:r>
          </a:p>
          <a:p>
            <a:endParaRPr lang="en-US" smtClean="0"/>
          </a:p>
          <a:p>
            <a:r>
              <a:rPr lang="en-US" smtClean="0"/>
              <a:t>This screen capture of the stick ship track from a TRDI ADCP illustrates the measured movement of the boat. The blue sticks represent the water velocity vectors and the small red square represents the boat. The boat was held in a stationary position, but because the bottom tracking was affected by transport of material along or near the streambed, the ADCP perceives an upstream movement of the boat which is reflected in the ship track. This conditions is referred to as a moving bed.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One possible cause of a moving bed is the transport of material (sediment or other organic material) along the streambed. This is often referred to as bed load. Material transported in this manner typically rolls or saltates along the streambed as illustrated in the video.</a:t>
            </a:r>
          </a:p>
        </p:txBody>
      </p:sp>
      <p:sp>
        <p:nvSpPr>
          <p:cNvPr id="29700" name="Slide Number Placeholder 3"/>
          <p:cNvSpPr>
            <a:spLocks noGrp="1"/>
          </p:cNvSpPr>
          <p:nvPr>
            <p:ph type="sldNum" sz="quarter" idx="5"/>
          </p:nvPr>
        </p:nvSpPr>
        <p:spPr>
          <a:noFill/>
        </p:spPr>
        <p:txBody>
          <a:bodyPr/>
          <a:lstStyle/>
          <a:p>
            <a:fld id="{6F3ED3F0-45A0-4BA9-A79F-23AFE3D999D6}"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p:spPr>
        <p:txBody>
          <a:bodyPr/>
          <a:lstStyle/>
          <a:p>
            <a:fld id="{14BF0F2F-8C7A-48E6-A496-DACCFFD2A3AC}" type="slidenum">
              <a:rPr lang="en-US" smtClean="0"/>
              <a:pPr/>
              <a:t>7</a:t>
            </a:fld>
            <a:endParaRPr lang="en-US" smtClean="0"/>
          </a:p>
        </p:txBody>
      </p:sp>
      <p:sp>
        <p:nvSpPr>
          <p:cNvPr id="30723" name="Rectangle 2"/>
          <p:cNvSpPr>
            <a:spLocks noGrp="1" noRot="1" noChangeAspect="1" noChangeArrowheads="1" noTextEdit="1"/>
          </p:cNvSpPr>
          <p:nvPr>
            <p:ph type="sldImg"/>
          </p:nvPr>
        </p:nvSpPr>
        <p:spPr>
          <a:xfrm>
            <a:off x="1143000" y="684213"/>
            <a:ext cx="4573588" cy="3430587"/>
          </a:xfrm>
          <a:ln/>
        </p:spPr>
      </p:sp>
      <p:sp>
        <p:nvSpPr>
          <p:cNvPr id="30724" name="Rectangle 3"/>
          <p:cNvSpPr>
            <a:spLocks noGrp="1" noChangeArrowheads="1"/>
          </p:cNvSpPr>
          <p:nvPr>
            <p:ph type="body" idx="1"/>
          </p:nvPr>
        </p:nvSpPr>
        <p:spPr>
          <a:xfrm>
            <a:off x="686098" y="4343703"/>
            <a:ext cx="5485805" cy="4115405"/>
          </a:xfrm>
          <a:noFill/>
          <a:ln/>
        </p:spPr>
        <p:txBody>
          <a:bodyPr/>
          <a:lstStyle/>
          <a:p>
            <a:r>
              <a:rPr lang="en-US" smtClean="0"/>
              <a:t>Sediment and other organic material can also be transported in suspension with limited contact with the streambed. Typically the concentration of suspended material increases from the water-surface to the streambed. The suspended material near the streambed and within the acoustic pulse of the bottom tracking [CLICK] will generate a Doppler-shift in addition to the Doppler-shift generated from the streambed. If the acoustic signal with the resulting Doppler shift reflected from the suspended material within the bottom tracking acoustic pulses is strong enough, the bottom tracking measurements will be affected and the measured boat velocity will  be biased in the opposite direction of the velocity of the suspended material, resulting in a moving bed. This cause for a moving bed is called a water bias. Theoretically a moving bed could be caused by water bias in a concrete lined channel if there were sufficient suspended material being transported. </a:t>
            </a:r>
          </a:p>
          <a:p>
            <a:endParaRPr lang="en-US" smtClean="0"/>
          </a:p>
          <a:p>
            <a:r>
              <a:rPr lang="en-US" smtClean="0"/>
              <a:t>Water bias may affect both measured boat velocity and depth.</a:t>
            </a:r>
          </a:p>
          <a:p>
            <a:endParaRPr lang="en-US" smtClean="0"/>
          </a:p>
          <a:p>
            <a:r>
              <a:rPr lang="en-US" smtClean="0"/>
              <a:t>The higher the concentration of suspended material the more dense the water-material mixture. The more dense the water-material mixture the greater the amplitude of the reflected acoustic energy.  If the density is great enough, the reflected acoustic energy from the suspended material may become strong enough to be confused with the reflected acoustic energy from the streambed causing the depth to be measured to this dense layer of suspended material rather than to the stable streambed. Therefore, the measured depth is less than it should be.</a:t>
            </a:r>
          </a:p>
          <a:p>
            <a:endParaRPr lang="en-US" smtClean="0"/>
          </a:p>
          <a:p>
            <a:r>
              <a:rPr lang="en-US" smtClean="0"/>
              <a:t>Under these conditions, alternatives should be used to properly reference the data. We will discuss several methods in this course for dealing with the bias in the boat and water velocity. For the depth, the use of a lower-frequency depth sounder is the only good option and this option will require the use of a GPS to measure the boat and instrument velocity.</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smtClean="0"/>
              <a:t>This is the basic equation for computing measured discharge (exclusive of unmeasured areas) by use of an ADCP mounted onto a moving boat. </a:t>
            </a:r>
          </a:p>
          <a:p>
            <a:pPr eaLnBrk="1" hangingPunct="1"/>
            <a:r>
              <a:rPr lang="en-US" smtClean="0"/>
              <a:t>To compute the discharge, only the angle between the water-velocity vector and bottom-tracking vector is needed. </a:t>
            </a:r>
          </a:p>
          <a:p>
            <a:pPr eaLnBrk="1" hangingPunct="1"/>
            <a:r>
              <a:rPr lang="en-US" smtClean="0"/>
              <a:t>When bottom tracking is used, computing the theta angle is a simple exercise because the water-tracking vector and bottom-tracking vector are both referenced to the instrument. </a:t>
            </a:r>
          </a:p>
          <a:p>
            <a:pPr eaLnBrk="1" hangingPunct="1"/>
            <a:r>
              <a:rPr lang="en-US" smtClean="0"/>
              <a:t>However, when using a GPS as the boat velocity reference, determining theta is a more complex problem. </a:t>
            </a:r>
          </a:p>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9C1A2DA-3299-408A-86C3-5249B4F451CB}" type="slidenum">
              <a:rPr lang="en-US" smtClean="0"/>
              <a:pPr/>
              <a:t>13</a:t>
            </a:fld>
            <a:endParaRPr lang="en-US" smtClean="0"/>
          </a:p>
        </p:txBody>
      </p:sp>
      <p:sp>
        <p:nvSpPr>
          <p:cNvPr id="47107" name="Rectangle 2"/>
          <p:cNvSpPr>
            <a:spLocks noGrp="1" noRot="1" noChangeAspect="1" noChangeArrowheads="1" noTextEdit="1"/>
          </p:cNvSpPr>
          <p:nvPr>
            <p:ph type="sldImg"/>
          </p:nvPr>
        </p:nvSpPr>
        <p:spPr>
          <a:xfrm>
            <a:off x="1152525" y="690563"/>
            <a:ext cx="4557713" cy="3417887"/>
          </a:xfrm>
          <a:ln w="12700" cap="flat">
            <a:solidFill>
              <a:schemeClr val="tx1"/>
            </a:solidFill>
          </a:ln>
        </p:spPr>
      </p:sp>
      <p:sp>
        <p:nvSpPr>
          <p:cNvPr id="47108" name="Rectangle 3"/>
          <p:cNvSpPr>
            <a:spLocks noGrp="1" noChangeArrowheads="1"/>
          </p:cNvSpPr>
          <p:nvPr>
            <p:ph type="body" idx="1"/>
          </p:nvPr>
        </p:nvSpPr>
        <p:spPr>
          <a:xfrm>
            <a:off x="912813" y="4341813"/>
            <a:ext cx="5030787" cy="4116387"/>
          </a:xfrm>
          <a:noFill/>
          <a:ln/>
        </p:spPr>
        <p:txBody>
          <a:bodyPr lIns="93651" tIns="47619" rIns="93651" bIns="47619"/>
          <a:lstStyle/>
          <a:p>
            <a:pPr eaLnBrk="1" hangingPunct="1"/>
            <a:r>
              <a:rPr lang="en-US" smtClean="0"/>
              <a:t>As we mentioned in the last slide, when bottom tracking is used, the direction of the relative water-velocity vector (WT) and the boat velocity vector (BT)  are referenced to the instrument. </a:t>
            </a:r>
          </a:p>
          <a:p>
            <a:pPr eaLnBrk="1" hangingPunct="1"/>
            <a:endParaRPr lang="en-US" smtClean="0"/>
          </a:p>
          <a:p>
            <a:pPr eaLnBrk="1" hangingPunct="1"/>
            <a:r>
              <a:rPr lang="en-US" smtClean="0"/>
              <a:t>When GPS is used to determine the boat-velocity vector, the boat velocity vector is referenced to true north by use of the GPS, while the water-tracking vector is still referenced to the instrument. The orientation of the instrument relative to true north must be determined to put the boat-velocity vector and the relative water-velocity vector in the same orientation reference system. </a:t>
            </a:r>
          </a:p>
          <a:p>
            <a:pPr eaLnBrk="1" hangingPunct="1"/>
            <a:endParaRPr lang="en-US" smtClean="0"/>
          </a:p>
          <a:p>
            <a:pPr eaLnBrk="1" hangingPunct="1"/>
            <a:r>
              <a:rPr lang="en-US" smtClean="0"/>
              <a:t>The compass is used to determine the orientation of the instrument referenced to magnetic north (θ</a:t>
            </a:r>
            <a:r>
              <a:rPr lang="en-US" baseline="-25000" smtClean="0"/>
              <a:t>Inst</a:t>
            </a:r>
            <a:r>
              <a:rPr lang="en-US" smtClean="0"/>
              <a:t>) and then the magnetic variation (θ</a:t>
            </a:r>
            <a:r>
              <a:rPr lang="en-US" baseline="-25000" smtClean="0"/>
              <a:t>Mag</a:t>
            </a:r>
            <a:r>
              <a:rPr lang="en-US" smtClean="0"/>
              <a:t> ) is required to transfer the instrument orientation to a True North reference.</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B739449-F777-4890-8BE2-7AA71C1D1781}" type="slidenum">
              <a:rPr lang="en-US" smtClean="0"/>
              <a:pPr/>
              <a:t>14</a:t>
            </a:fld>
            <a:endParaRPr lang="en-US" smtClean="0"/>
          </a:p>
        </p:txBody>
      </p:sp>
      <p:sp>
        <p:nvSpPr>
          <p:cNvPr id="48131" name="Rectangle 2"/>
          <p:cNvSpPr>
            <a:spLocks noGrp="1" noRot="1" noChangeAspect="1" noChangeArrowheads="1" noTextEdit="1"/>
          </p:cNvSpPr>
          <p:nvPr>
            <p:ph type="sldImg"/>
          </p:nvPr>
        </p:nvSpPr>
        <p:spPr>
          <a:xfrm>
            <a:off x="1144588" y="685800"/>
            <a:ext cx="4572000" cy="3429000"/>
          </a:xfrm>
          <a:ln w="12700" cap="flat">
            <a:solidFill>
              <a:schemeClr val="tx1"/>
            </a:solidFill>
          </a:ln>
        </p:spPr>
      </p:sp>
      <p:sp>
        <p:nvSpPr>
          <p:cNvPr id="48132" name="Rectangle 3"/>
          <p:cNvSpPr>
            <a:spLocks noGrp="1" noChangeArrowheads="1"/>
          </p:cNvSpPr>
          <p:nvPr>
            <p:ph type="body" idx="1"/>
          </p:nvPr>
        </p:nvSpPr>
        <p:spPr>
          <a:xfrm>
            <a:off x="914400" y="4343400"/>
            <a:ext cx="5029200" cy="4114800"/>
          </a:xfrm>
          <a:noFill/>
          <a:ln/>
        </p:spPr>
        <p:txBody>
          <a:bodyPr lIns="91762" tIns="46658" rIns="91762" bIns="46658"/>
          <a:lstStyle/>
          <a:p>
            <a:pPr eaLnBrk="1" hangingPunct="1"/>
            <a:r>
              <a:rPr lang="en-US" dirty="0" smtClean="0"/>
              <a:t>When bottom track is used for the boat velocity reference compass errors will cause a rotational error in the measured water velocity, but the magnitude of the velocity is unaffected and therefore the compass has no effect on discharge measured using bottom track as the boat velocity reference. However, when an external boat velocity reference such as GPS is used, the effect of the compass is significant. Compass errors (which impact the </a:t>
            </a:r>
            <a:r>
              <a:rPr lang="en-US" dirty="0" err="1" smtClean="0"/>
              <a:t>the</a:t>
            </a:r>
            <a:r>
              <a:rPr lang="en-US" dirty="0" smtClean="0"/>
              <a:t> measurement of the instrument orientation referenced to magnetic north) and the magnetic variation ( </a:t>
            </a:r>
            <a:r>
              <a:rPr lang="en-US" dirty="0" err="1" smtClean="0"/>
              <a:t>θ</a:t>
            </a:r>
            <a:r>
              <a:rPr lang="en-US" baseline="-25000" dirty="0" err="1" smtClean="0"/>
              <a:t>Mag</a:t>
            </a:r>
            <a:r>
              <a:rPr lang="en-US" dirty="0" smtClean="0"/>
              <a:t> ) must be accounted for when using GPS as the boat velocity reference. </a:t>
            </a:r>
          </a:p>
          <a:p>
            <a:pPr eaLnBrk="1" hangingPunct="1"/>
            <a:endParaRPr lang="en-US" dirty="0" smtClean="0"/>
          </a:p>
          <a:p>
            <a:pPr eaLnBrk="1" hangingPunct="1"/>
            <a:r>
              <a:rPr lang="en-US" dirty="0" smtClean="0"/>
              <a:t>The errors associated with the compass measurements, horizontal accelerations and environmental conditions near the instrument, both need to be accounted for when measuring velocity and/or discharge using GPS as the boat velocity reference. It is also important to note that compass errors can cause errors in the measured discharge that are proportional to the speed of the boat. </a:t>
            </a:r>
          </a:p>
          <a:p>
            <a:pPr eaLnBrk="1" hangingPunct="1"/>
            <a:endParaRPr lang="en-US" dirty="0" smtClean="0"/>
          </a:p>
          <a:p>
            <a:pPr eaLnBrk="1" hangingPunct="1"/>
            <a:r>
              <a:rPr lang="en-US" dirty="0" smtClean="0"/>
              <a:t>The </a:t>
            </a:r>
            <a:r>
              <a:rPr lang="en-US" b="1" dirty="0" smtClean="0"/>
              <a:t>magnetic variation or declination</a:t>
            </a:r>
            <a:r>
              <a:rPr lang="en-US" dirty="0" smtClean="0"/>
              <a:t> at any point on the Earth is the angle between the local magnetic field – which is the direction the north end of a compass points -- and true north. The declination is positive when the magnetic north is east of true north and negative when magnetic north is west of true north. Magnetic declination varies both from place to place, and with the passage of time. The magnetic declination in a given area will change slowly over time, possibly as much as 2-25 degrees every 100 years or so, depending upon how far from the magnetic poles it is. </a:t>
            </a:r>
          </a:p>
          <a:p>
            <a:pPr eaLnBrk="1" hangingPunct="1"/>
            <a:endParaRPr lang="en-US" dirty="0" smtClean="0"/>
          </a:p>
          <a:p>
            <a:pPr eaLnBrk="1" hangingPunct="1"/>
            <a:r>
              <a:rPr lang="en-US" dirty="0" smtClean="0"/>
              <a:t>Therefore, proper setup and calibration of the ADCP’s internal compass, a slow boat speed, and determination of the local magnetic variation are critical to discharge measurements made using GPS as the boat-velocity reference.</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D69EA-4963-45E0-A7F3-202940ECDA5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pPr algn="ctr" eaLnBrk="0" hangingPunct="0">
              <a:defRPr/>
            </a:pPr>
            <a:endParaRPr lang="en-US">
              <a:effectLst>
                <a:outerShdw blurRad="38100" dist="38100" dir="2700000" algn="tl">
                  <a:srgbClr val="000000">
                    <a:alpha val="43137"/>
                  </a:srgbClr>
                </a:outerShdw>
              </a:effectLst>
            </a:endParaRPr>
          </a:p>
        </p:txBody>
      </p:sp>
      <p:pic>
        <p:nvPicPr>
          <p:cNvPr id="5" name="Picture 8"/>
          <p:cNvPicPr>
            <a:picLocks noChangeAspect="1" noChangeArrowheads="1"/>
          </p:cNvPicPr>
          <p:nvPr/>
        </p:nvPicPr>
        <p:blipFill>
          <a:blip r:embed="rId2"/>
          <a:srcRect/>
          <a:stretch>
            <a:fillRect/>
          </a:stretch>
        </p:blipFill>
        <p:spPr bwMode="auto">
          <a:xfrm>
            <a:off x="3276600" y="5943600"/>
            <a:ext cx="2590800" cy="768350"/>
          </a:xfrm>
          <a:prstGeom prst="rect">
            <a:avLst/>
          </a:prstGeom>
          <a:noFill/>
          <a:ln w="12700">
            <a:noFill/>
            <a:miter lim="800000"/>
            <a:headEnd type="none" w="sm" len="sm"/>
            <a:tailEnd type="none" w="sm" len="sm"/>
          </a:ln>
        </p:spPr>
      </p:pic>
      <p:sp>
        <p:nvSpPr>
          <p:cNvPr id="5123" name="Rectangle 3"/>
          <p:cNvSpPr>
            <a:spLocks noGrp="1" noChangeArrowheads="1"/>
          </p:cNvSpPr>
          <p:nvPr>
            <p:ph type="ctrTitle" sz="quarter"/>
          </p:nvPr>
        </p:nvSpPr>
        <p:spPr>
          <a:xfrm>
            <a:off x="685800" y="1736725"/>
            <a:ext cx="7772400" cy="1920875"/>
          </a:xfrm>
          <a:effectLst/>
        </p:spPr>
        <p:txBody>
          <a:bodyPr/>
          <a:lstStyle>
            <a:lvl1pPr>
              <a:defRPr sz="5400">
                <a:solidFill>
                  <a:schemeClr val="bg2"/>
                </a:solidFill>
              </a:defRPr>
            </a:lvl1pPr>
          </a:lstStyle>
          <a:p>
            <a:r>
              <a:rPr lang="en-US" smtClean="0"/>
              <a:t>Click to edit Master title style</a:t>
            </a:r>
            <a:endParaRPr lang="en-US"/>
          </a:p>
        </p:txBody>
      </p:sp>
      <p:sp>
        <p:nvSpPr>
          <p:cNvPr id="5124"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a:solidFill>
                  <a:schemeClr val="folHlink"/>
                </a:solidFill>
              </a:defRPr>
            </a:lvl1pPr>
          </a:lstStyle>
          <a:p>
            <a:r>
              <a:rPr lang="en-US" smtClean="0"/>
              <a:t>Click to edit Master subtitle style</a:t>
            </a:r>
            <a:endParaRPr lang="en-US"/>
          </a:p>
        </p:txBody>
      </p:sp>
      <p:sp>
        <p:nvSpPr>
          <p:cNvPr id="6" name="Date Placeholder 5"/>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effectLst/>
              </a:defRPr>
            </a:lvl1pPr>
          </a:lstStyle>
          <a:p>
            <a:pPr>
              <a:defRPr/>
            </a:pPr>
            <a:endParaRPr lang="en-US"/>
          </a:p>
        </p:txBody>
      </p:sp>
      <p:sp>
        <p:nvSpPr>
          <p:cNvPr id="7" name="Footer Placeholder 6"/>
          <p:cNvSpPr>
            <a:spLocks noGrp="1" noChangeArrowheads="1"/>
          </p:cNvSpPr>
          <p:nvPr>
            <p:ph type="ftr" sz="quarter" idx="11"/>
          </p:nvPr>
        </p:nvSpPr>
        <p:spPr bwMode="auto">
          <a:xfrm>
            <a:off x="3124200" y="625157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effectLst/>
              </a:defRPr>
            </a:lvl1pPr>
          </a:lstStyle>
          <a:p>
            <a:pPr>
              <a:defRPr/>
            </a:pPr>
            <a:endParaRPr lang="en-US"/>
          </a:p>
        </p:txBody>
      </p:sp>
      <p:sp>
        <p:nvSpPr>
          <p:cNvPr id="8" name="Slide Number Placeholder 7"/>
          <p:cNvSpPr>
            <a:spLocks noGrp="1" noChangeArrowheads="1"/>
          </p:cNvSpPr>
          <p:nvPr>
            <p:ph type="sldNum" sz="quarter" idx="12"/>
          </p:nvPr>
        </p:nvSpPr>
        <p:spPr bwMode="auto">
          <a:xfrm>
            <a:off x="6553200" y="625475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defRPr>
            </a:lvl1pPr>
          </a:lstStyle>
          <a:p>
            <a:pPr>
              <a:defRPr/>
            </a:pPr>
            <a:fld id="{7BC9FE12-210C-42E8-AF56-3B36898903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pPr algn="ctr" eaLnBrk="0" hangingPunct="0">
              <a:defRPr/>
            </a:pPr>
            <a:endParaRPr lang="en-US">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bwMode="auto">
          <a:xfrm>
            <a:off x="457200" y="1295400"/>
            <a:ext cx="8229600" cy="5135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Rot="1" noChangeArrowheads="1"/>
          </p:cNvSpPr>
          <p:nvPr>
            <p:ph type="title"/>
          </p:nvPr>
        </p:nvSpPr>
        <p:spPr bwMode="auto">
          <a:xfrm>
            <a:off x="457200" y="381000"/>
            <a:ext cx="8229600" cy="609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5"/>
          <p:cNvPicPr>
            <a:picLocks noChangeAspect="1" noChangeArrowheads="1"/>
          </p:cNvPicPr>
          <p:nvPr/>
        </p:nvPicPr>
        <p:blipFill>
          <a:blip r:embed="rId14"/>
          <a:srcRect/>
          <a:stretch>
            <a:fillRect/>
          </a:stretch>
        </p:blipFill>
        <p:spPr bwMode="auto">
          <a:xfrm>
            <a:off x="7086600" y="6248400"/>
            <a:ext cx="1681163" cy="498475"/>
          </a:xfrm>
          <a:prstGeom prst="rect">
            <a:avLst/>
          </a:prstGeom>
          <a:noFill/>
          <a:ln w="12700">
            <a:noFill/>
            <a:miter lim="800000"/>
            <a:headEnd type="none" w="sm" len="sm"/>
            <a:tailEnd type="none" w="sm" len="sm"/>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Garamond" pitchFamily="18" charset="0"/>
        </a:defRPr>
      </a:lvl2pPr>
      <a:lvl3pPr algn="ctr" rtl="0" fontAlgn="base">
        <a:spcBef>
          <a:spcPct val="0"/>
        </a:spcBef>
        <a:spcAft>
          <a:spcPct val="0"/>
        </a:spcAft>
        <a:defRPr sz="4000" b="1">
          <a:solidFill>
            <a:schemeClr val="tx2"/>
          </a:solidFill>
          <a:latin typeface="Garamond" pitchFamily="18" charset="0"/>
        </a:defRPr>
      </a:lvl3pPr>
      <a:lvl4pPr algn="ctr" rtl="0" fontAlgn="base">
        <a:spcBef>
          <a:spcPct val="0"/>
        </a:spcBef>
        <a:spcAft>
          <a:spcPct val="0"/>
        </a:spcAft>
        <a:defRPr sz="4000" b="1">
          <a:solidFill>
            <a:schemeClr val="tx2"/>
          </a:solidFill>
          <a:latin typeface="Garamond" pitchFamily="18" charset="0"/>
        </a:defRPr>
      </a:lvl4pPr>
      <a:lvl5pPr algn="ctr" rtl="0" fontAlgn="base">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2800" b="1">
          <a:solidFill>
            <a:schemeClr val="bg2"/>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400" b="1">
          <a:solidFill>
            <a:schemeClr val="bg2"/>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folHlink"/>
        </a:buClr>
        <a:buSzPct val="70000"/>
        <a:buFont typeface="Wingdings" pitchFamily="2" charset="2"/>
        <a:buChar char="n"/>
        <a:defRPr sz="2000" b="1">
          <a:solidFill>
            <a:schemeClr val="bg2"/>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accent1"/>
        </a:buClr>
        <a:buSzPct val="70000"/>
        <a:buFont typeface="Wingdings" pitchFamily="2" charset="2"/>
        <a:buChar char="n"/>
        <a:defRPr b="1">
          <a:solidFill>
            <a:schemeClr val="bg2"/>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FFFF00"/>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D:\ADCP_Training\MovingBeds_TEL\halfmoon_10%20sec.WMV"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4191000"/>
            <a:ext cx="6858000" cy="1447800"/>
          </a:xfrm>
        </p:spPr>
        <p:txBody>
          <a:bodyPr/>
          <a:lstStyle/>
          <a:p>
            <a:pPr>
              <a:defRPr/>
            </a:pPr>
            <a:r>
              <a:rPr lang="en-US" dirty="0" smtClean="0"/>
              <a:t>Chad Wagner and David Mueller</a:t>
            </a:r>
          </a:p>
          <a:p>
            <a:pPr>
              <a:defRPr/>
            </a:pPr>
            <a:r>
              <a:rPr lang="en-US" dirty="0" smtClean="0"/>
              <a:t>Office of Surface Water</a:t>
            </a:r>
          </a:p>
        </p:txBody>
      </p:sp>
      <p:sp>
        <p:nvSpPr>
          <p:cNvPr id="4" name="Title 3"/>
          <p:cNvSpPr>
            <a:spLocks noGrp="1"/>
          </p:cNvSpPr>
          <p:nvPr>
            <p:ph type="ctrTitle" sz="quarter"/>
          </p:nvPr>
        </p:nvSpPr>
        <p:spPr>
          <a:xfrm>
            <a:off x="0" y="1752600"/>
            <a:ext cx="9144000" cy="1920875"/>
          </a:xfrm>
        </p:spPr>
        <p:txBody>
          <a:bodyPr/>
          <a:lstStyle/>
          <a:p>
            <a:r>
              <a:rPr lang="en-US" dirty="0" smtClean="0"/>
              <a:t>Summary of GPS Testing</a:t>
            </a:r>
            <a:br>
              <a:rPr lang="en-US" dirty="0" smtClean="0"/>
            </a:br>
            <a:r>
              <a:rPr lang="en-US" dirty="0" smtClean="0"/>
              <a:t>(GGA and VTG)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Scope of Analysis</a:t>
            </a:r>
            <a:endParaRPr lang="en-US" dirty="0"/>
          </a:p>
        </p:txBody>
      </p:sp>
      <p:sp>
        <p:nvSpPr>
          <p:cNvPr id="3" name="Content Placeholder 2"/>
          <p:cNvSpPr>
            <a:spLocks noGrp="1"/>
          </p:cNvSpPr>
          <p:nvPr>
            <p:ph idx="1"/>
          </p:nvPr>
        </p:nvSpPr>
        <p:spPr>
          <a:xfrm>
            <a:off x="457200" y="1219200"/>
            <a:ext cx="8229600" cy="5135563"/>
          </a:xfrm>
        </p:spPr>
        <p:txBody>
          <a:bodyPr/>
          <a:lstStyle/>
          <a:p>
            <a:pPr>
              <a:defRPr/>
            </a:pPr>
            <a:r>
              <a:rPr lang="en-US" sz="2000" dirty="0" smtClean="0"/>
              <a:t>The purpose of the analysis is to quantify the bias and random noise associated with GPS-based ADCP discharge measurements relative to bottom-track based discharge measurements;</a:t>
            </a:r>
          </a:p>
          <a:p>
            <a:pPr>
              <a:defRPr/>
            </a:pPr>
            <a:endParaRPr lang="en-US" sz="1000" dirty="0" smtClean="0"/>
          </a:p>
          <a:p>
            <a:pPr>
              <a:defRPr/>
            </a:pPr>
            <a:r>
              <a:rPr lang="en-US" sz="2000" dirty="0" smtClean="0"/>
              <a:t>Sites that did not have a moving-bed condition at the time of measurement were used in the analysis.</a:t>
            </a:r>
          </a:p>
          <a:p>
            <a:pPr>
              <a:defRPr/>
            </a:pPr>
            <a:endParaRPr lang="en-US" sz="1000" dirty="0" smtClean="0"/>
          </a:p>
          <a:p>
            <a:pPr>
              <a:defRPr/>
            </a:pPr>
            <a:r>
              <a:rPr lang="en-US" sz="2000" dirty="0" smtClean="0"/>
              <a:t>The GPS equipment utilized in the analysis was limited to GPS receivers with the capability of providing sub-meter positional accuracy, and does not include Real-time Kinematic (RTK) GPS units. </a:t>
            </a:r>
          </a:p>
          <a:p>
            <a:pPr>
              <a:defRPr/>
            </a:pPr>
            <a:endParaRPr lang="en-US" sz="800" dirty="0" smtClean="0"/>
          </a:p>
          <a:p>
            <a:pPr>
              <a:defRPr/>
            </a:pPr>
            <a:r>
              <a:rPr lang="en-US" sz="2000" dirty="0" smtClean="0"/>
              <a:t>The analysis is based on 63 bottom-track and GPS-referenced discharge measurements comprised of 579 individual discharge measurement transects collected at 42 different sites across the US, Canada and New Zealand between 2002 and 2007.</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defRPr/>
            </a:pPr>
            <a:r>
              <a:rPr lang="en-US" dirty="0" smtClean="0">
                <a:latin typeface="+mn-lt"/>
              </a:rPr>
              <a:t>Overview</a:t>
            </a:r>
            <a:endParaRPr lang="en-US" dirty="0">
              <a:latin typeface="+mn-lt"/>
            </a:endParaRPr>
          </a:p>
        </p:txBody>
      </p:sp>
      <p:sp>
        <p:nvSpPr>
          <p:cNvPr id="3" name="Content Placeholder 2"/>
          <p:cNvSpPr>
            <a:spLocks noGrp="1"/>
          </p:cNvSpPr>
          <p:nvPr>
            <p:ph idx="1"/>
          </p:nvPr>
        </p:nvSpPr>
        <p:spPr/>
        <p:txBody>
          <a:bodyPr/>
          <a:lstStyle/>
          <a:p>
            <a:pPr>
              <a:defRPr/>
            </a:pPr>
            <a:r>
              <a:rPr lang="en-US" dirty="0" smtClean="0"/>
              <a:t>Background – why do we need GPS?</a:t>
            </a:r>
          </a:p>
          <a:p>
            <a:pPr>
              <a:defRPr/>
            </a:pPr>
            <a:r>
              <a:rPr lang="en-US" dirty="0" smtClean="0"/>
              <a:t>Scope of GPS analysis</a:t>
            </a:r>
          </a:p>
          <a:p>
            <a:pPr>
              <a:defRPr/>
            </a:pPr>
            <a:r>
              <a:rPr lang="en-US" dirty="0" smtClean="0"/>
              <a:t>Integration of GPS and ADCPs</a:t>
            </a:r>
          </a:p>
          <a:p>
            <a:pPr lvl="1">
              <a:defRPr/>
            </a:pPr>
            <a:r>
              <a:rPr lang="en-US" dirty="0" smtClean="0"/>
              <a:t>GGA </a:t>
            </a:r>
            <a:r>
              <a:rPr lang="en-US" dirty="0" err="1" smtClean="0"/>
              <a:t>vs</a:t>
            </a:r>
            <a:r>
              <a:rPr lang="en-US" dirty="0" smtClean="0"/>
              <a:t> VTG</a:t>
            </a:r>
          </a:p>
          <a:p>
            <a:pPr>
              <a:defRPr/>
            </a:pPr>
            <a:r>
              <a:rPr lang="en-US" dirty="0" smtClean="0"/>
              <a:t>Description of data</a:t>
            </a:r>
          </a:p>
          <a:p>
            <a:pPr>
              <a:defRPr/>
            </a:pPr>
            <a:r>
              <a:rPr lang="en-US" dirty="0" smtClean="0"/>
              <a:t>Data analysis methods</a:t>
            </a:r>
          </a:p>
          <a:p>
            <a:pPr>
              <a:defRPr/>
            </a:pPr>
            <a:r>
              <a:rPr lang="en-US" dirty="0" smtClean="0"/>
              <a:t>Results</a:t>
            </a:r>
          </a:p>
          <a:p>
            <a:pPr lvl="1">
              <a:defRPr/>
            </a:pPr>
            <a:r>
              <a:rPr lang="en-US" dirty="0" smtClean="0"/>
              <a:t>Discharge comparisons</a:t>
            </a:r>
          </a:p>
          <a:p>
            <a:pPr lvl="1">
              <a:defRPr/>
            </a:pPr>
            <a:r>
              <a:rPr lang="en-US" dirty="0" smtClean="0"/>
              <a:t>Evaluation of differential correction sources</a:t>
            </a:r>
          </a:p>
          <a:p>
            <a:pPr>
              <a:defRPr/>
            </a:pPr>
            <a:r>
              <a:rPr lang="en-US" dirty="0" smtClean="0"/>
              <a:t>Summary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5" end="5"/>
                                            </p:txEl>
                                          </p:spTgt>
                                        </p:tgtEl>
                                        <p:attrNameLst>
                                          <p:attrName>style.opacity</p:attrName>
                                        </p:attrNameLst>
                                      </p:cBhvr>
                                      <p:to>
                                        <p:strVal val="0.25"/>
                                      </p:to>
                                    </p:set>
                                    <p:animEffect filter="image" prLst="opacity: 0.25">
                                      <p:cBhvr rctx="IE">
                                        <p:cTn id="13" dur="indefinite"/>
                                        <p:tgtEl>
                                          <p:spTgt spid="3">
                                            <p:txEl>
                                              <p:pRg st="5" end="5"/>
                                            </p:txEl>
                                          </p:spTgt>
                                        </p:tgtEl>
                                      </p:cBhvr>
                                    </p:animEffect>
                                  </p:childTnLst>
                                </p:cTn>
                              </p:par>
                              <p:par>
                                <p:cTn id="14" presetID="9" presetClass="emph" presetSubtype="0" nodeType="withEffect">
                                  <p:stCondLst>
                                    <p:cond delay="0"/>
                                  </p:stCondLst>
                                  <p:childTnLst>
                                    <p:set>
                                      <p:cBhvr rctx="PPT">
                                        <p:cTn id="15" dur="indefinite"/>
                                        <p:tgtEl>
                                          <p:spTgt spid="3">
                                            <p:txEl>
                                              <p:pRg st="6" end="6"/>
                                            </p:txEl>
                                          </p:spTgt>
                                        </p:tgtEl>
                                        <p:attrNameLst>
                                          <p:attrName>style.opacity</p:attrName>
                                        </p:attrNameLst>
                                      </p:cBhvr>
                                      <p:to>
                                        <p:strVal val="0.25"/>
                                      </p:to>
                                    </p:set>
                                    <p:animEffect filter="image" prLst="opacity: 0.25">
                                      <p:cBhvr rctx="IE">
                                        <p:cTn id="16" dur="indefinite"/>
                                        <p:tgtEl>
                                          <p:spTgt spid="3">
                                            <p:txEl>
                                              <p:pRg st="6" end="6"/>
                                            </p:txEl>
                                          </p:spTgt>
                                        </p:tgtEl>
                                      </p:cBhvr>
                                    </p:animEffect>
                                  </p:childTnLst>
                                </p:cTn>
                              </p:par>
                              <p:par>
                                <p:cTn id="17" presetID="9" presetClass="emph" presetSubtype="0" nodeType="withEffect">
                                  <p:stCondLst>
                                    <p:cond delay="0"/>
                                  </p:stCondLst>
                                  <p:childTnLst>
                                    <p:set>
                                      <p:cBhvr rctx="PPT">
                                        <p:cTn id="18" dur="indefinite"/>
                                        <p:tgtEl>
                                          <p:spTgt spid="3">
                                            <p:txEl>
                                              <p:pRg st="7" end="7"/>
                                            </p:txEl>
                                          </p:spTgt>
                                        </p:tgtEl>
                                        <p:attrNameLst>
                                          <p:attrName>style.opacity</p:attrName>
                                        </p:attrNameLst>
                                      </p:cBhvr>
                                      <p:to>
                                        <p:strVal val="0.25"/>
                                      </p:to>
                                    </p:set>
                                    <p:animEffect filter="image" prLst="opacity: 0.25">
                                      <p:cBhvr rctx="IE">
                                        <p:cTn id="19" dur="indefinite"/>
                                        <p:tgtEl>
                                          <p:spTgt spid="3">
                                            <p:txEl>
                                              <p:pRg st="7" end="7"/>
                                            </p:txEl>
                                          </p:spTgt>
                                        </p:tgtEl>
                                      </p:cBhvr>
                                    </p:animEffect>
                                  </p:childTnLst>
                                </p:cTn>
                              </p:par>
                              <p:par>
                                <p:cTn id="20" presetID="9" presetClass="emph" presetSubtype="0" nodeType="withEffect">
                                  <p:stCondLst>
                                    <p:cond delay="0"/>
                                  </p:stCondLst>
                                  <p:childTnLst>
                                    <p:set>
                                      <p:cBhvr rctx="PPT">
                                        <p:cTn id="21" dur="indefinite"/>
                                        <p:tgtEl>
                                          <p:spTgt spid="3">
                                            <p:txEl>
                                              <p:pRg st="8" end="8"/>
                                            </p:txEl>
                                          </p:spTgt>
                                        </p:tgtEl>
                                        <p:attrNameLst>
                                          <p:attrName>style.opacity</p:attrName>
                                        </p:attrNameLst>
                                      </p:cBhvr>
                                      <p:to>
                                        <p:strVal val="0.25"/>
                                      </p:to>
                                    </p:set>
                                    <p:animEffect filter="image" prLst="opacity: 0.25">
                                      <p:cBhvr rctx="IE">
                                        <p:cTn id="22" dur="indefinite"/>
                                        <p:tgtEl>
                                          <p:spTgt spid="3">
                                            <p:txEl>
                                              <p:pRg st="8" end="8"/>
                                            </p:txEl>
                                          </p:spTgt>
                                        </p:tgtEl>
                                      </p:cBhvr>
                                    </p:animEffect>
                                  </p:childTnLst>
                                </p:cTn>
                              </p:par>
                              <p:par>
                                <p:cTn id="23" presetID="9" presetClass="emph" presetSubtype="0" nodeType="withEffect">
                                  <p:stCondLst>
                                    <p:cond delay="0"/>
                                  </p:stCondLst>
                                  <p:childTnLst>
                                    <p:set>
                                      <p:cBhvr rctx="PPT">
                                        <p:cTn id="24" dur="indefinite"/>
                                        <p:tgtEl>
                                          <p:spTgt spid="3">
                                            <p:txEl>
                                              <p:pRg st="9" end="9"/>
                                            </p:txEl>
                                          </p:spTgt>
                                        </p:tgtEl>
                                        <p:attrNameLst>
                                          <p:attrName>style.opacity</p:attrName>
                                        </p:attrNameLst>
                                      </p:cBhvr>
                                      <p:to>
                                        <p:strVal val="0.25"/>
                                      </p:to>
                                    </p:set>
                                    <p:animEffect filter="image" prLst="opacity: 0.25">
                                      <p:cBhvr rctx="IE">
                                        <p:cTn id="25" dur="indefinite"/>
                                        <p:tgtEl>
                                          <p:spTgt spid="3">
                                            <p:txEl>
                                              <p:pRg st="9" end="9"/>
                                            </p:txEl>
                                          </p:spTgt>
                                        </p:tgtEl>
                                      </p:cBhvr>
                                    </p:animEffect>
                                  </p:childTnLst>
                                </p:cTn>
                              </p:par>
                              <p:par>
                                <p:cTn id="26" presetID="9" presetClass="emph" presetSubtype="0" nodeType="withEffect">
                                  <p:stCondLst>
                                    <p:cond delay="0"/>
                                  </p:stCondLst>
                                  <p:childTnLst>
                                    <p:set>
                                      <p:cBhvr rctx="PPT">
                                        <p:cTn id="27" dur="indefinite"/>
                                        <p:tgtEl>
                                          <p:spTgt spid="3">
                                            <p:txEl>
                                              <p:pRg st="1" end="1"/>
                                            </p:txEl>
                                          </p:spTgt>
                                        </p:tgtEl>
                                        <p:attrNameLst>
                                          <p:attrName>style.opacity</p:attrName>
                                        </p:attrNameLst>
                                      </p:cBhvr>
                                      <p:to>
                                        <p:strVal val="0.25"/>
                                      </p:to>
                                    </p:set>
                                    <p:animEffect filter="image" prLst="opacity: 0.25">
                                      <p:cBhvr rctx="IE">
                                        <p:cTn id="28"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a:xfrm>
            <a:off x="457200" y="542925"/>
            <a:ext cx="8229600" cy="609600"/>
          </a:xfrm>
        </p:spPr>
        <p:txBody>
          <a:bodyPr/>
          <a:lstStyle/>
          <a:p>
            <a:pPr eaLnBrk="1" hangingPunct="1">
              <a:defRPr/>
            </a:pPr>
            <a:r>
              <a:rPr lang="en-US" sz="3600" smtClean="0">
                <a:latin typeface="Arial" charset="0"/>
              </a:rPr>
              <a:t>Computation of Discharge</a:t>
            </a:r>
          </a:p>
        </p:txBody>
      </p:sp>
      <p:sp>
        <p:nvSpPr>
          <p:cNvPr id="326659" name="Rectangle 3"/>
          <p:cNvSpPr>
            <a:spLocks noGrp="1" noChangeArrowheads="1"/>
          </p:cNvSpPr>
          <p:nvPr>
            <p:ph type="body" idx="1"/>
          </p:nvPr>
        </p:nvSpPr>
        <p:spPr>
          <a:xfrm>
            <a:off x="247650" y="1722438"/>
            <a:ext cx="7772400" cy="5135562"/>
          </a:xfrm>
        </p:spPr>
        <p:txBody>
          <a:bodyPr/>
          <a:lstStyle/>
          <a:p>
            <a:pPr eaLnBrk="1" hangingPunct="1">
              <a:defRPr/>
            </a:pPr>
            <a:r>
              <a:rPr lang="en-US" sz="2000" smtClean="0"/>
              <a:t>To compute the discharge, only the angle between the water-velocity and the boat velocity vectors is needed. </a:t>
            </a:r>
          </a:p>
          <a:p>
            <a:pPr eaLnBrk="1" hangingPunct="1">
              <a:defRPr/>
            </a:pPr>
            <a:endParaRPr lang="en-US" sz="2000" smtClean="0"/>
          </a:p>
          <a:p>
            <a:pPr eaLnBrk="1" hangingPunct="1">
              <a:lnSpc>
                <a:spcPct val="80000"/>
              </a:lnSpc>
              <a:buFont typeface="Wingdings" pitchFamily="2" charset="2"/>
              <a:buNone/>
              <a:defRPr/>
            </a:pPr>
            <a:r>
              <a:rPr lang="en-US" sz="1600" smtClean="0"/>
              <a:t>				                         				              			</a:t>
            </a:r>
            <a:r>
              <a:rPr lang="en-US" sz="1600" smtClean="0">
                <a:effectLst/>
              </a:rPr>
              <a:t>          </a:t>
            </a:r>
            <a:br>
              <a:rPr lang="en-US" sz="1600" smtClean="0">
                <a:effectLst/>
              </a:rPr>
            </a:br>
            <a:r>
              <a:rPr lang="en-US" sz="1600" smtClean="0">
                <a:effectLst/>
              </a:rPr>
              <a:t/>
            </a:r>
            <a:br>
              <a:rPr lang="en-US" sz="1600" smtClean="0">
                <a:effectLst/>
              </a:rPr>
            </a:br>
            <a:r>
              <a:rPr lang="en-US" sz="1800" smtClean="0">
                <a:effectLst/>
              </a:rPr>
              <a:t>where</a:t>
            </a:r>
          </a:p>
          <a:p>
            <a:pPr lvl="1" eaLnBrk="1" hangingPunct="1">
              <a:lnSpc>
                <a:spcPct val="80000"/>
              </a:lnSpc>
              <a:buFont typeface="Wingdings" pitchFamily="2" charset="2"/>
              <a:buNone/>
              <a:defRPr/>
            </a:pPr>
            <a:endParaRPr lang="en-US" sz="1000" smtClean="0"/>
          </a:p>
          <a:p>
            <a:pPr lvl="1" eaLnBrk="1" hangingPunct="1">
              <a:lnSpc>
                <a:spcPct val="80000"/>
              </a:lnSpc>
              <a:buFont typeface="Wingdings" pitchFamily="2" charset="2"/>
              <a:buNone/>
              <a:defRPr/>
            </a:pPr>
            <a:r>
              <a:rPr lang="en-US" sz="1800" smtClean="0"/>
              <a:t>Q is the total discharge;</a:t>
            </a:r>
          </a:p>
          <a:p>
            <a:pPr lvl="1" eaLnBrk="1" hangingPunct="1">
              <a:lnSpc>
                <a:spcPct val="80000"/>
              </a:lnSpc>
              <a:buFont typeface="Wingdings" pitchFamily="2" charset="2"/>
              <a:buNone/>
              <a:defRPr/>
            </a:pPr>
            <a:r>
              <a:rPr lang="en-US" sz="1800" smtClean="0"/>
              <a:t>T is the total time for which data were collected;</a:t>
            </a:r>
          </a:p>
          <a:p>
            <a:pPr lvl="1" eaLnBrk="1" hangingPunct="1">
              <a:lnSpc>
                <a:spcPct val="80000"/>
              </a:lnSpc>
              <a:buFont typeface="Wingdings" pitchFamily="2" charset="2"/>
              <a:buNone/>
              <a:defRPr/>
            </a:pPr>
            <a:r>
              <a:rPr lang="en-US" sz="1800" smtClean="0"/>
              <a:t>D is the total depth;</a:t>
            </a:r>
          </a:p>
          <a:p>
            <a:pPr lvl="1" eaLnBrk="1" hangingPunct="1">
              <a:lnSpc>
                <a:spcPct val="80000"/>
              </a:lnSpc>
              <a:buFont typeface="Wingdings" pitchFamily="2" charset="2"/>
              <a:buNone/>
              <a:defRPr/>
            </a:pPr>
            <a:r>
              <a:rPr lang="en-US" sz="1800" smtClean="0"/>
              <a:t>V</a:t>
            </a:r>
            <a:r>
              <a:rPr lang="en-US" sz="1800" baseline="-25000" smtClean="0"/>
              <a:t>f</a:t>
            </a:r>
            <a:r>
              <a:rPr lang="en-US" sz="1800" smtClean="0"/>
              <a:t> is the mean water-velocity vector;</a:t>
            </a:r>
          </a:p>
          <a:p>
            <a:pPr lvl="1" eaLnBrk="1" hangingPunct="1">
              <a:lnSpc>
                <a:spcPct val="80000"/>
              </a:lnSpc>
              <a:buFont typeface="Wingdings" pitchFamily="2" charset="2"/>
              <a:buNone/>
              <a:defRPr/>
            </a:pPr>
            <a:r>
              <a:rPr lang="en-US" sz="1800" smtClean="0"/>
              <a:t>V</a:t>
            </a:r>
            <a:r>
              <a:rPr lang="en-US" sz="1800" baseline="-25000" smtClean="0"/>
              <a:t>b</a:t>
            </a:r>
            <a:r>
              <a:rPr lang="en-US" sz="1800" smtClean="0"/>
              <a:t> is the mean boat-velocity vector;</a:t>
            </a:r>
          </a:p>
          <a:p>
            <a:pPr lvl="1" eaLnBrk="1" hangingPunct="1">
              <a:lnSpc>
                <a:spcPct val="80000"/>
              </a:lnSpc>
              <a:buFont typeface="Wingdings" pitchFamily="2" charset="2"/>
              <a:buNone/>
              <a:defRPr/>
            </a:pPr>
            <a:r>
              <a:rPr lang="en-US" sz="1800" smtClean="0"/>
              <a:t>θ is the angle between the water-velocity vector </a:t>
            </a:r>
          </a:p>
          <a:p>
            <a:pPr lvl="1" eaLnBrk="1" hangingPunct="1">
              <a:lnSpc>
                <a:spcPct val="80000"/>
              </a:lnSpc>
              <a:buFont typeface="Wingdings" pitchFamily="2" charset="2"/>
              <a:buNone/>
              <a:defRPr/>
            </a:pPr>
            <a:r>
              <a:rPr lang="en-US" sz="1800" smtClean="0"/>
              <a:t>    and the boat-tracking vector;</a:t>
            </a:r>
          </a:p>
          <a:p>
            <a:pPr lvl="1" eaLnBrk="1" hangingPunct="1">
              <a:lnSpc>
                <a:spcPct val="80000"/>
              </a:lnSpc>
              <a:buFont typeface="Wingdings" pitchFamily="2" charset="2"/>
              <a:buNone/>
              <a:defRPr/>
            </a:pPr>
            <a:r>
              <a:rPr lang="en-US" sz="1800" smtClean="0"/>
              <a:t>dz is the vertical differential depth; and</a:t>
            </a:r>
          </a:p>
          <a:p>
            <a:pPr lvl="1" eaLnBrk="1" hangingPunct="1">
              <a:lnSpc>
                <a:spcPct val="80000"/>
              </a:lnSpc>
              <a:buFont typeface="Wingdings" pitchFamily="2" charset="2"/>
              <a:buNone/>
              <a:defRPr/>
            </a:pPr>
            <a:r>
              <a:rPr lang="en-US" sz="1800" smtClean="0"/>
              <a:t>dt is differential time.</a:t>
            </a:r>
          </a:p>
        </p:txBody>
      </p:sp>
      <p:sp>
        <p:nvSpPr>
          <p:cNvPr id="2056" name="Line 3"/>
          <p:cNvSpPr>
            <a:spLocks noChangeShapeType="1"/>
          </p:cNvSpPr>
          <p:nvPr/>
        </p:nvSpPr>
        <p:spPr bwMode="auto">
          <a:xfrm flipV="1">
            <a:off x="6824663" y="2970213"/>
            <a:ext cx="0" cy="2089150"/>
          </a:xfrm>
          <a:prstGeom prst="line">
            <a:avLst/>
          </a:prstGeom>
          <a:noFill/>
          <a:ln w="25400">
            <a:solidFill>
              <a:schemeClr val="tx1"/>
            </a:solidFill>
            <a:round/>
            <a:headEnd/>
            <a:tailEnd type="stealth" w="lg" len="lg"/>
          </a:ln>
        </p:spPr>
        <p:txBody>
          <a:bodyPr/>
          <a:lstStyle/>
          <a:p>
            <a:endParaRPr lang="en-US"/>
          </a:p>
        </p:txBody>
      </p:sp>
      <p:sp>
        <p:nvSpPr>
          <p:cNvPr id="2057" name="Line 4"/>
          <p:cNvSpPr>
            <a:spLocks noChangeShapeType="1"/>
          </p:cNvSpPr>
          <p:nvPr/>
        </p:nvSpPr>
        <p:spPr bwMode="auto">
          <a:xfrm flipV="1">
            <a:off x="6824663" y="3100388"/>
            <a:ext cx="384175" cy="1958975"/>
          </a:xfrm>
          <a:prstGeom prst="line">
            <a:avLst/>
          </a:prstGeom>
          <a:noFill/>
          <a:ln w="19050">
            <a:solidFill>
              <a:schemeClr val="tx1"/>
            </a:solidFill>
            <a:round/>
            <a:headEnd/>
            <a:tailEnd type="stealth" w="med" len="lg"/>
          </a:ln>
        </p:spPr>
        <p:txBody>
          <a:bodyPr/>
          <a:lstStyle/>
          <a:p>
            <a:endParaRPr lang="en-US"/>
          </a:p>
        </p:txBody>
      </p:sp>
      <p:sp>
        <p:nvSpPr>
          <p:cNvPr id="2058" name="Line 5"/>
          <p:cNvSpPr>
            <a:spLocks noChangeShapeType="1"/>
          </p:cNvSpPr>
          <p:nvPr/>
        </p:nvSpPr>
        <p:spPr bwMode="auto">
          <a:xfrm flipV="1">
            <a:off x="6824663" y="3297238"/>
            <a:ext cx="768350" cy="1762125"/>
          </a:xfrm>
          <a:prstGeom prst="line">
            <a:avLst/>
          </a:prstGeom>
          <a:noFill/>
          <a:ln w="12700">
            <a:solidFill>
              <a:schemeClr val="tx1"/>
            </a:solidFill>
            <a:round/>
            <a:headEnd/>
            <a:tailEnd type="arrow" w="lg" len="lg"/>
          </a:ln>
        </p:spPr>
        <p:txBody>
          <a:bodyPr/>
          <a:lstStyle/>
          <a:p>
            <a:endParaRPr lang="en-US"/>
          </a:p>
        </p:txBody>
      </p:sp>
      <p:sp>
        <p:nvSpPr>
          <p:cNvPr id="2059" name="Line 6"/>
          <p:cNvSpPr>
            <a:spLocks noChangeShapeType="1"/>
          </p:cNvSpPr>
          <p:nvPr/>
        </p:nvSpPr>
        <p:spPr bwMode="auto">
          <a:xfrm flipV="1">
            <a:off x="6824663" y="4208463"/>
            <a:ext cx="989012" cy="850900"/>
          </a:xfrm>
          <a:prstGeom prst="line">
            <a:avLst/>
          </a:prstGeom>
          <a:noFill/>
          <a:ln w="9525">
            <a:solidFill>
              <a:schemeClr val="tx1"/>
            </a:solidFill>
            <a:round/>
            <a:headEnd/>
            <a:tailEnd type="triangle" w="med" len="med"/>
          </a:ln>
        </p:spPr>
        <p:txBody>
          <a:bodyPr/>
          <a:lstStyle/>
          <a:p>
            <a:endParaRPr lang="en-US"/>
          </a:p>
        </p:txBody>
      </p:sp>
      <p:sp>
        <p:nvSpPr>
          <p:cNvPr id="2060" name="Line 7"/>
          <p:cNvSpPr>
            <a:spLocks noChangeShapeType="1"/>
          </p:cNvSpPr>
          <p:nvPr/>
        </p:nvSpPr>
        <p:spPr bwMode="auto">
          <a:xfrm>
            <a:off x="6832600" y="5059363"/>
            <a:ext cx="820738" cy="177800"/>
          </a:xfrm>
          <a:prstGeom prst="line">
            <a:avLst/>
          </a:prstGeom>
          <a:noFill/>
          <a:ln w="9525">
            <a:solidFill>
              <a:schemeClr val="tx1"/>
            </a:solidFill>
            <a:round/>
            <a:headEnd/>
            <a:tailEnd type="triangle" w="med" len="med"/>
          </a:ln>
        </p:spPr>
        <p:txBody>
          <a:bodyPr/>
          <a:lstStyle/>
          <a:p>
            <a:endParaRPr lang="en-US"/>
          </a:p>
        </p:txBody>
      </p:sp>
      <p:sp>
        <p:nvSpPr>
          <p:cNvPr id="2061" name="Line 8"/>
          <p:cNvSpPr>
            <a:spLocks noChangeShapeType="1"/>
          </p:cNvSpPr>
          <p:nvPr/>
        </p:nvSpPr>
        <p:spPr bwMode="auto">
          <a:xfrm flipH="1">
            <a:off x="6813550" y="4392613"/>
            <a:ext cx="1781175" cy="663575"/>
          </a:xfrm>
          <a:prstGeom prst="line">
            <a:avLst/>
          </a:prstGeom>
          <a:noFill/>
          <a:ln w="9525">
            <a:solidFill>
              <a:schemeClr val="tx1"/>
            </a:solidFill>
            <a:round/>
            <a:headEnd type="triangle" w="med" len="med"/>
            <a:tailEnd/>
          </a:ln>
        </p:spPr>
        <p:txBody>
          <a:bodyPr/>
          <a:lstStyle/>
          <a:p>
            <a:endParaRPr lang="en-US"/>
          </a:p>
        </p:txBody>
      </p:sp>
      <p:sp>
        <p:nvSpPr>
          <p:cNvPr id="14" name="Text Box 9"/>
          <p:cNvSpPr txBox="1">
            <a:spLocks noChangeArrowheads="1"/>
          </p:cNvSpPr>
          <p:nvPr/>
        </p:nvSpPr>
        <p:spPr bwMode="auto">
          <a:xfrm>
            <a:off x="6572250" y="2476500"/>
            <a:ext cx="560388" cy="461963"/>
          </a:xfrm>
          <a:prstGeom prst="rect">
            <a:avLst/>
          </a:prstGeom>
          <a:noFill/>
          <a:ln w="9525">
            <a:noFill/>
            <a:miter lim="800000"/>
            <a:headEnd/>
            <a:tailEnd/>
          </a:ln>
          <a:effectLst/>
        </p:spPr>
        <p:txBody>
          <a:bodyPr wrap="none">
            <a:spAutoFit/>
          </a:bodyPr>
          <a:lstStyle/>
          <a:p>
            <a:pPr>
              <a:defRPr/>
            </a:pPr>
            <a:r>
              <a:rPr lang="en-US" sz="1200" dirty="0">
                <a:latin typeface="+mn-lt"/>
              </a:rPr>
              <a:t>True</a:t>
            </a:r>
          </a:p>
          <a:p>
            <a:pPr>
              <a:defRPr/>
            </a:pPr>
            <a:r>
              <a:rPr lang="en-US" sz="1200" dirty="0">
                <a:latin typeface="+mn-lt"/>
              </a:rPr>
              <a:t>North</a:t>
            </a:r>
          </a:p>
        </p:txBody>
      </p:sp>
      <p:sp>
        <p:nvSpPr>
          <p:cNvPr id="15" name="Text Box 10"/>
          <p:cNvSpPr txBox="1">
            <a:spLocks noChangeArrowheads="1"/>
          </p:cNvSpPr>
          <p:nvPr/>
        </p:nvSpPr>
        <p:spPr bwMode="auto">
          <a:xfrm>
            <a:off x="7045325" y="2752725"/>
            <a:ext cx="806450" cy="461963"/>
          </a:xfrm>
          <a:prstGeom prst="rect">
            <a:avLst/>
          </a:prstGeom>
          <a:noFill/>
          <a:ln w="9525">
            <a:noFill/>
            <a:miter lim="800000"/>
            <a:headEnd/>
            <a:tailEnd/>
          </a:ln>
          <a:effectLst/>
        </p:spPr>
        <p:txBody>
          <a:bodyPr wrap="none">
            <a:spAutoFit/>
          </a:bodyPr>
          <a:lstStyle/>
          <a:p>
            <a:pPr>
              <a:defRPr/>
            </a:pPr>
            <a:r>
              <a:rPr lang="en-US" sz="1200">
                <a:latin typeface="+mn-lt"/>
              </a:rPr>
              <a:t>Magnetic</a:t>
            </a:r>
          </a:p>
          <a:p>
            <a:pPr>
              <a:defRPr/>
            </a:pPr>
            <a:r>
              <a:rPr lang="en-US" sz="1200">
                <a:latin typeface="+mn-lt"/>
              </a:rPr>
              <a:t>North</a:t>
            </a:r>
          </a:p>
        </p:txBody>
      </p:sp>
      <p:sp>
        <p:nvSpPr>
          <p:cNvPr id="16" name="Text Box 11"/>
          <p:cNvSpPr txBox="1">
            <a:spLocks noChangeArrowheads="1"/>
          </p:cNvSpPr>
          <p:nvPr/>
        </p:nvSpPr>
        <p:spPr bwMode="auto">
          <a:xfrm>
            <a:off x="7581900" y="3063875"/>
            <a:ext cx="1082675" cy="460375"/>
          </a:xfrm>
          <a:prstGeom prst="rect">
            <a:avLst/>
          </a:prstGeom>
          <a:noFill/>
          <a:ln w="9525">
            <a:noFill/>
            <a:miter lim="800000"/>
            <a:headEnd/>
            <a:tailEnd/>
          </a:ln>
          <a:effectLst/>
        </p:spPr>
        <p:txBody>
          <a:bodyPr wrap="none">
            <a:spAutoFit/>
          </a:bodyPr>
          <a:lstStyle/>
          <a:p>
            <a:pPr>
              <a:defRPr/>
            </a:pPr>
            <a:r>
              <a:rPr lang="en-US" sz="1200">
                <a:latin typeface="+mn-lt"/>
              </a:rPr>
              <a:t>Orientation</a:t>
            </a:r>
          </a:p>
          <a:p>
            <a:pPr>
              <a:defRPr/>
            </a:pPr>
            <a:r>
              <a:rPr lang="en-US" sz="1200">
                <a:latin typeface="+mn-lt"/>
              </a:rPr>
              <a:t>of Instrument</a:t>
            </a:r>
          </a:p>
        </p:txBody>
      </p:sp>
      <p:sp>
        <p:nvSpPr>
          <p:cNvPr id="17" name="Text Box 12"/>
          <p:cNvSpPr txBox="1">
            <a:spLocks noChangeArrowheads="1"/>
          </p:cNvSpPr>
          <p:nvPr/>
        </p:nvSpPr>
        <p:spPr bwMode="auto">
          <a:xfrm>
            <a:off x="6680200" y="5268913"/>
            <a:ext cx="1222375" cy="461962"/>
          </a:xfrm>
          <a:prstGeom prst="rect">
            <a:avLst/>
          </a:prstGeom>
          <a:noFill/>
          <a:ln w="9525">
            <a:noFill/>
            <a:miter lim="800000"/>
            <a:headEnd/>
            <a:tailEnd/>
          </a:ln>
          <a:effectLst/>
        </p:spPr>
        <p:txBody>
          <a:bodyPr wrap="none">
            <a:spAutoFit/>
          </a:bodyPr>
          <a:lstStyle/>
          <a:p>
            <a:pPr>
              <a:defRPr/>
            </a:pPr>
            <a:r>
              <a:rPr lang="en-US" sz="1200">
                <a:latin typeface="+mn-lt"/>
              </a:rPr>
              <a:t>Water-Tracking</a:t>
            </a:r>
          </a:p>
          <a:p>
            <a:pPr>
              <a:defRPr/>
            </a:pPr>
            <a:r>
              <a:rPr lang="en-US" sz="1200">
                <a:latin typeface="+mn-lt"/>
              </a:rPr>
              <a:t>Vector</a:t>
            </a:r>
          </a:p>
        </p:txBody>
      </p:sp>
      <p:sp>
        <p:nvSpPr>
          <p:cNvPr id="18" name="Text Box 13"/>
          <p:cNvSpPr txBox="1">
            <a:spLocks noChangeArrowheads="1"/>
          </p:cNvSpPr>
          <p:nvPr/>
        </p:nvSpPr>
        <p:spPr bwMode="auto">
          <a:xfrm>
            <a:off x="7486650" y="3754438"/>
            <a:ext cx="1304925" cy="460375"/>
          </a:xfrm>
          <a:prstGeom prst="rect">
            <a:avLst/>
          </a:prstGeom>
          <a:noFill/>
          <a:ln w="9525">
            <a:noFill/>
            <a:miter lim="800000"/>
            <a:headEnd/>
            <a:tailEnd/>
          </a:ln>
          <a:effectLst/>
        </p:spPr>
        <p:txBody>
          <a:bodyPr wrap="none">
            <a:spAutoFit/>
          </a:bodyPr>
          <a:lstStyle/>
          <a:p>
            <a:pPr>
              <a:defRPr/>
            </a:pPr>
            <a:r>
              <a:rPr lang="en-US" sz="1200">
                <a:latin typeface="+mn-lt"/>
              </a:rPr>
              <a:t>Bottom-Tracking</a:t>
            </a:r>
          </a:p>
          <a:p>
            <a:pPr>
              <a:defRPr/>
            </a:pPr>
            <a:r>
              <a:rPr lang="en-US" sz="1200">
                <a:latin typeface="+mn-lt"/>
              </a:rPr>
              <a:t>Vector</a:t>
            </a:r>
          </a:p>
        </p:txBody>
      </p:sp>
      <p:sp>
        <p:nvSpPr>
          <p:cNvPr id="19" name="Text Box 14"/>
          <p:cNvSpPr txBox="1">
            <a:spLocks noChangeArrowheads="1"/>
          </p:cNvSpPr>
          <p:nvPr/>
        </p:nvSpPr>
        <p:spPr bwMode="auto">
          <a:xfrm>
            <a:off x="7880350" y="4608513"/>
            <a:ext cx="1169988" cy="460375"/>
          </a:xfrm>
          <a:prstGeom prst="rect">
            <a:avLst/>
          </a:prstGeom>
          <a:noFill/>
          <a:ln w="9525">
            <a:noFill/>
            <a:miter lim="800000"/>
            <a:headEnd/>
            <a:tailEnd/>
          </a:ln>
          <a:effectLst/>
        </p:spPr>
        <p:txBody>
          <a:bodyPr wrap="none">
            <a:spAutoFit/>
          </a:bodyPr>
          <a:lstStyle/>
          <a:p>
            <a:pPr>
              <a:defRPr/>
            </a:pPr>
            <a:r>
              <a:rPr lang="en-US" sz="1200" dirty="0">
                <a:latin typeface="+mn-lt"/>
              </a:rPr>
              <a:t>Water-Velocity</a:t>
            </a:r>
          </a:p>
          <a:p>
            <a:pPr>
              <a:defRPr/>
            </a:pPr>
            <a:r>
              <a:rPr lang="en-US" sz="1200" dirty="0">
                <a:latin typeface="+mn-lt"/>
              </a:rPr>
              <a:t>Vector</a:t>
            </a:r>
          </a:p>
        </p:txBody>
      </p:sp>
      <p:sp>
        <p:nvSpPr>
          <p:cNvPr id="2068" name="Arc 15"/>
          <p:cNvSpPr>
            <a:spLocks/>
          </p:cNvSpPr>
          <p:nvPr/>
        </p:nvSpPr>
        <p:spPr bwMode="auto">
          <a:xfrm>
            <a:off x="6824663" y="3425825"/>
            <a:ext cx="322262" cy="782638"/>
          </a:xfrm>
          <a:custGeom>
            <a:avLst/>
            <a:gdLst>
              <a:gd name="T0" fmla="*/ 0 w 10544"/>
              <a:gd name="T1" fmla="*/ 0 h 21600"/>
              <a:gd name="T2" fmla="*/ 9862367 w 10544"/>
              <a:gd name="T3" fmla="*/ 3609265 h 21600"/>
              <a:gd name="T4" fmla="*/ 0 w 10544"/>
              <a:gd name="T5" fmla="*/ 28369720 h 21600"/>
              <a:gd name="T6" fmla="*/ 0 60000 65536"/>
              <a:gd name="T7" fmla="*/ 0 60000 65536"/>
              <a:gd name="T8" fmla="*/ 0 60000 65536"/>
              <a:gd name="T9" fmla="*/ 0 w 10544"/>
              <a:gd name="T10" fmla="*/ 0 h 21600"/>
              <a:gd name="T11" fmla="*/ 10544 w 10544"/>
              <a:gd name="T12" fmla="*/ 21600 h 21600"/>
            </a:gdLst>
            <a:ahLst/>
            <a:cxnLst>
              <a:cxn ang="T6">
                <a:pos x="T0" y="T1"/>
              </a:cxn>
              <a:cxn ang="T7">
                <a:pos x="T2" y="T3"/>
              </a:cxn>
              <a:cxn ang="T8">
                <a:pos x="T4" y="T5"/>
              </a:cxn>
            </a:cxnLst>
            <a:rect l="T9" t="T10" r="T11" b="T12"/>
            <a:pathLst>
              <a:path w="10544" h="21600" fill="none" extrusionOk="0">
                <a:moveTo>
                  <a:pt x="-1" y="0"/>
                </a:moveTo>
                <a:cubicBezTo>
                  <a:pt x="3691" y="0"/>
                  <a:pt x="7321" y="946"/>
                  <a:pt x="10543" y="2748"/>
                </a:cubicBezTo>
              </a:path>
              <a:path w="10544" h="21600" stroke="0" extrusionOk="0">
                <a:moveTo>
                  <a:pt x="-1" y="0"/>
                </a:moveTo>
                <a:cubicBezTo>
                  <a:pt x="3691" y="0"/>
                  <a:pt x="7321" y="946"/>
                  <a:pt x="10543" y="2748"/>
                </a:cubicBezTo>
                <a:lnTo>
                  <a:pt x="0" y="21600"/>
                </a:lnTo>
                <a:close/>
              </a:path>
            </a:pathLst>
          </a:custGeom>
          <a:noFill/>
          <a:ln w="9525">
            <a:solidFill>
              <a:schemeClr val="tx1"/>
            </a:solidFill>
            <a:round/>
            <a:headEnd type="triangle" w="med" len="med"/>
            <a:tailEnd type="triangle" w="med" len="med"/>
          </a:ln>
        </p:spPr>
        <p:txBody>
          <a:bodyPr wrap="none" anchor="ctr"/>
          <a:lstStyle/>
          <a:p>
            <a:endParaRPr lang="en-US"/>
          </a:p>
        </p:txBody>
      </p:sp>
      <p:sp>
        <p:nvSpPr>
          <p:cNvPr id="2069" name="Arc 16"/>
          <p:cNvSpPr>
            <a:spLocks/>
          </p:cNvSpPr>
          <p:nvPr/>
        </p:nvSpPr>
        <p:spPr bwMode="auto">
          <a:xfrm>
            <a:off x="7045325" y="3817938"/>
            <a:ext cx="276225" cy="787400"/>
          </a:xfrm>
          <a:custGeom>
            <a:avLst/>
            <a:gdLst>
              <a:gd name="T0" fmla="*/ 1139896 w 9069"/>
              <a:gd name="T1" fmla="*/ 0 h 21565"/>
              <a:gd name="T2" fmla="*/ 8418390 w 9069"/>
              <a:gd name="T3" fmla="*/ 2609940 h 21565"/>
              <a:gd name="T4" fmla="*/ 0 w 9069"/>
              <a:gd name="T5" fmla="*/ 28701450 h 21565"/>
              <a:gd name="T6" fmla="*/ 0 60000 65536"/>
              <a:gd name="T7" fmla="*/ 0 60000 65536"/>
              <a:gd name="T8" fmla="*/ 0 60000 65536"/>
              <a:gd name="T9" fmla="*/ 0 w 9069"/>
              <a:gd name="T10" fmla="*/ 0 h 21565"/>
              <a:gd name="T11" fmla="*/ 9069 w 9069"/>
              <a:gd name="T12" fmla="*/ 21565 h 21565"/>
            </a:gdLst>
            <a:ahLst/>
            <a:cxnLst>
              <a:cxn ang="T6">
                <a:pos x="T0" y="T1"/>
              </a:cxn>
              <a:cxn ang="T7">
                <a:pos x="T2" y="T3"/>
              </a:cxn>
              <a:cxn ang="T8">
                <a:pos x="T4" y="T5"/>
              </a:cxn>
            </a:cxnLst>
            <a:rect l="T9" t="T10" r="T11" b="T12"/>
            <a:pathLst>
              <a:path w="9069" h="21565" fill="none" extrusionOk="0">
                <a:moveTo>
                  <a:pt x="1228" y="-1"/>
                </a:moveTo>
                <a:cubicBezTo>
                  <a:pt x="3941" y="154"/>
                  <a:pt x="6601" y="819"/>
                  <a:pt x="9068" y="1961"/>
                </a:cubicBezTo>
              </a:path>
              <a:path w="9069" h="21565" stroke="0" extrusionOk="0">
                <a:moveTo>
                  <a:pt x="1228" y="-1"/>
                </a:moveTo>
                <a:cubicBezTo>
                  <a:pt x="3941" y="154"/>
                  <a:pt x="6601" y="819"/>
                  <a:pt x="9068" y="1961"/>
                </a:cubicBezTo>
                <a:lnTo>
                  <a:pt x="0" y="21565"/>
                </a:lnTo>
                <a:close/>
              </a:path>
            </a:pathLst>
          </a:custGeom>
          <a:noFill/>
          <a:ln w="9525">
            <a:solidFill>
              <a:schemeClr val="tx1"/>
            </a:solidFill>
            <a:round/>
            <a:headEnd type="triangle" w="med" len="med"/>
            <a:tailEnd type="triangle" w="med" len="med"/>
          </a:ln>
        </p:spPr>
        <p:txBody>
          <a:bodyPr wrap="none" anchor="ctr"/>
          <a:lstStyle/>
          <a:p>
            <a:endParaRPr lang="en-US"/>
          </a:p>
        </p:txBody>
      </p:sp>
      <p:sp>
        <p:nvSpPr>
          <p:cNvPr id="2070" name="Arc 17"/>
          <p:cNvSpPr>
            <a:spLocks/>
          </p:cNvSpPr>
          <p:nvPr/>
        </p:nvSpPr>
        <p:spPr bwMode="auto">
          <a:xfrm>
            <a:off x="6988175" y="4252913"/>
            <a:ext cx="503238" cy="744537"/>
          </a:xfrm>
          <a:custGeom>
            <a:avLst/>
            <a:gdLst>
              <a:gd name="T0" fmla="*/ 6199752 w 16458"/>
              <a:gd name="T1" fmla="*/ 0 h 20553"/>
              <a:gd name="T2" fmla="*/ 15362148 w 16458"/>
              <a:gd name="T3" fmla="*/ 8611749 h 20553"/>
              <a:gd name="T4" fmla="*/ 0 w 16458"/>
              <a:gd name="T5" fmla="*/ 26964823 h 20553"/>
              <a:gd name="T6" fmla="*/ 0 60000 65536"/>
              <a:gd name="T7" fmla="*/ 0 60000 65536"/>
              <a:gd name="T8" fmla="*/ 0 60000 65536"/>
              <a:gd name="T9" fmla="*/ 0 w 16458"/>
              <a:gd name="T10" fmla="*/ 0 h 20553"/>
              <a:gd name="T11" fmla="*/ 16458 w 16458"/>
              <a:gd name="T12" fmla="*/ 20553 h 20553"/>
            </a:gdLst>
            <a:ahLst/>
            <a:cxnLst>
              <a:cxn ang="T6">
                <a:pos x="T0" y="T1"/>
              </a:cxn>
              <a:cxn ang="T7">
                <a:pos x="T2" y="T3"/>
              </a:cxn>
              <a:cxn ang="T8">
                <a:pos x="T4" y="T5"/>
              </a:cxn>
            </a:cxnLst>
            <a:rect l="T9" t="T10" r="T11" b="T12"/>
            <a:pathLst>
              <a:path w="16458" h="20553" fill="none" extrusionOk="0">
                <a:moveTo>
                  <a:pt x="6642" y="-1"/>
                </a:moveTo>
                <a:cubicBezTo>
                  <a:pt x="10460" y="1233"/>
                  <a:pt x="13859" y="3506"/>
                  <a:pt x="16458" y="6563"/>
                </a:cubicBezTo>
              </a:path>
              <a:path w="16458" h="20553" stroke="0" extrusionOk="0">
                <a:moveTo>
                  <a:pt x="6642" y="-1"/>
                </a:moveTo>
                <a:cubicBezTo>
                  <a:pt x="10460" y="1233"/>
                  <a:pt x="13859" y="3506"/>
                  <a:pt x="16458" y="6563"/>
                </a:cubicBezTo>
                <a:lnTo>
                  <a:pt x="0" y="20553"/>
                </a:lnTo>
                <a:close/>
              </a:path>
            </a:pathLst>
          </a:custGeom>
          <a:noFill/>
          <a:ln w="9525">
            <a:solidFill>
              <a:schemeClr val="tx1"/>
            </a:solidFill>
            <a:round/>
            <a:headEnd type="triangle" w="med" len="med"/>
            <a:tailEnd type="triangle" w="med" len="med"/>
          </a:ln>
        </p:spPr>
        <p:txBody>
          <a:bodyPr wrap="none" anchor="ctr"/>
          <a:lstStyle/>
          <a:p>
            <a:endParaRPr lang="en-US"/>
          </a:p>
        </p:txBody>
      </p:sp>
      <p:sp>
        <p:nvSpPr>
          <p:cNvPr id="2071" name="Arc 18"/>
          <p:cNvSpPr>
            <a:spLocks/>
          </p:cNvSpPr>
          <p:nvPr/>
        </p:nvSpPr>
        <p:spPr bwMode="auto">
          <a:xfrm>
            <a:off x="6934200" y="4549775"/>
            <a:ext cx="652463" cy="771525"/>
          </a:xfrm>
          <a:custGeom>
            <a:avLst/>
            <a:gdLst>
              <a:gd name="T0" fmla="*/ 3475232 w 21368"/>
              <a:gd name="T1" fmla="*/ 0 h 21276"/>
              <a:gd name="T2" fmla="*/ 19913893 w 21368"/>
              <a:gd name="T3" fmla="*/ 23794309 h 21276"/>
              <a:gd name="T4" fmla="*/ 0 w 21368"/>
              <a:gd name="T5" fmla="*/ 27944790 h 21276"/>
              <a:gd name="T6" fmla="*/ 0 60000 65536"/>
              <a:gd name="T7" fmla="*/ 0 60000 65536"/>
              <a:gd name="T8" fmla="*/ 0 60000 65536"/>
              <a:gd name="T9" fmla="*/ 0 w 21368"/>
              <a:gd name="T10" fmla="*/ 0 h 21276"/>
              <a:gd name="T11" fmla="*/ 21368 w 21368"/>
              <a:gd name="T12" fmla="*/ 21276 h 21276"/>
            </a:gdLst>
            <a:ahLst/>
            <a:cxnLst>
              <a:cxn ang="T6">
                <a:pos x="T0" y="T1"/>
              </a:cxn>
              <a:cxn ang="T7">
                <a:pos x="T2" y="T3"/>
              </a:cxn>
              <a:cxn ang="T8">
                <a:pos x="T4" y="T5"/>
              </a:cxn>
            </a:cxnLst>
            <a:rect l="T9" t="T10" r="T11" b="T12"/>
            <a:pathLst>
              <a:path w="21368" h="21276" fill="none" extrusionOk="0">
                <a:moveTo>
                  <a:pt x="3728" y="0"/>
                </a:moveTo>
                <a:cubicBezTo>
                  <a:pt x="12897" y="1607"/>
                  <a:pt x="20005" y="8907"/>
                  <a:pt x="21367" y="18116"/>
                </a:cubicBezTo>
              </a:path>
              <a:path w="21368" h="21276" stroke="0" extrusionOk="0">
                <a:moveTo>
                  <a:pt x="3728" y="0"/>
                </a:moveTo>
                <a:cubicBezTo>
                  <a:pt x="12897" y="1607"/>
                  <a:pt x="20005" y="8907"/>
                  <a:pt x="21367" y="18116"/>
                </a:cubicBezTo>
                <a:lnTo>
                  <a:pt x="0" y="21276"/>
                </a:lnTo>
                <a:close/>
              </a:path>
            </a:pathLst>
          </a:custGeom>
          <a:noFill/>
          <a:ln w="9525">
            <a:solidFill>
              <a:schemeClr val="tx1"/>
            </a:solidFill>
            <a:round/>
            <a:headEnd type="triangle" w="med" len="med"/>
            <a:tailEnd type="triangle" w="med" len="med"/>
          </a:ln>
        </p:spPr>
        <p:txBody>
          <a:bodyPr wrap="none" anchor="ctr"/>
          <a:lstStyle/>
          <a:p>
            <a:endParaRPr lang="en-US"/>
          </a:p>
        </p:txBody>
      </p:sp>
      <p:graphicFrame>
        <p:nvGraphicFramePr>
          <p:cNvPr id="2050" name="Object 8"/>
          <p:cNvGraphicFramePr>
            <a:graphicFrameLocks noChangeAspect="1"/>
          </p:cNvGraphicFramePr>
          <p:nvPr/>
        </p:nvGraphicFramePr>
        <p:xfrm>
          <a:off x="7099300" y="3557588"/>
          <a:ext cx="284163" cy="254000"/>
        </p:xfrm>
        <a:graphic>
          <a:graphicData uri="http://schemas.openxmlformats.org/presentationml/2006/ole">
            <p:oleObj spid="_x0000_s1026" name="Equation" r:id="rId4" imgW="253800" imgH="190440" progId="Equation.3">
              <p:embed/>
            </p:oleObj>
          </a:graphicData>
        </a:graphic>
      </p:graphicFrame>
      <p:graphicFrame>
        <p:nvGraphicFramePr>
          <p:cNvPr id="2051" name="Object 9"/>
          <p:cNvGraphicFramePr>
            <a:graphicFrameLocks noChangeAspect="1"/>
          </p:cNvGraphicFramePr>
          <p:nvPr/>
        </p:nvGraphicFramePr>
        <p:xfrm>
          <a:off x="7542213" y="4829175"/>
          <a:ext cx="284162" cy="254000"/>
        </p:xfrm>
        <a:graphic>
          <a:graphicData uri="http://schemas.openxmlformats.org/presentationml/2006/ole">
            <p:oleObj spid="_x0000_s1027" name="Equation" r:id="rId5" imgW="253800" imgH="190440" progId="Equation.3">
              <p:embed/>
            </p:oleObj>
          </a:graphicData>
        </a:graphic>
      </p:graphicFrame>
      <p:graphicFrame>
        <p:nvGraphicFramePr>
          <p:cNvPr id="2052" name="Object 10"/>
          <p:cNvGraphicFramePr>
            <a:graphicFrameLocks noChangeAspect="1"/>
          </p:cNvGraphicFramePr>
          <p:nvPr/>
        </p:nvGraphicFramePr>
        <p:xfrm>
          <a:off x="6824663" y="3165475"/>
          <a:ext cx="312737" cy="269875"/>
        </p:xfrm>
        <a:graphic>
          <a:graphicData uri="http://schemas.openxmlformats.org/presentationml/2006/ole">
            <p:oleObj spid="_x0000_s1028" name="Equation" r:id="rId6" imgW="279360" imgH="203040" progId="Equation.3">
              <p:embed/>
            </p:oleObj>
          </a:graphicData>
        </a:graphic>
      </p:graphicFrame>
      <p:graphicFrame>
        <p:nvGraphicFramePr>
          <p:cNvPr id="2053" name="Object 11"/>
          <p:cNvGraphicFramePr>
            <a:graphicFrameLocks noChangeAspect="1"/>
          </p:cNvGraphicFramePr>
          <p:nvPr/>
        </p:nvGraphicFramePr>
        <p:xfrm>
          <a:off x="7269163" y="4084638"/>
          <a:ext cx="271462" cy="252412"/>
        </p:xfrm>
        <a:graphic>
          <a:graphicData uri="http://schemas.openxmlformats.org/presentationml/2006/ole">
            <p:oleObj spid="_x0000_s1029" name="Equation" r:id="rId7" imgW="241200" imgH="190440" progId="Equation.3">
              <p:embed/>
            </p:oleObj>
          </a:graphicData>
        </a:graphic>
      </p:graphicFrame>
      <p:sp>
        <p:nvSpPr>
          <p:cNvPr id="2072" name="Arc 17"/>
          <p:cNvSpPr>
            <a:spLocks/>
          </p:cNvSpPr>
          <p:nvPr/>
        </p:nvSpPr>
        <p:spPr bwMode="auto">
          <a:xfrm rot="922110">
            <a:off x="7359650" y="4338638"/>
            <a:ext cx="503238" cy="744537"/>
          </a:xfrm>
          <a:custGeom>
            <a:avLst/>
            <a:gdLst>
              <a:gd name="T0" fmla="*/ 6199752 w 16458"/>
              <a:gd name="T1" fmla="*/ 0 h 20553"/>
              <a:gd name="T2" fmla="*/ 15362148 w 16458"/>
              <a:gd name="T3" fmla="*/ 8611749 h 20553"/>
              <a:gd name="T4" fmla="*/ 0 w 16458"/>
              <a:gd name="T5" fmla="*/ 26964823 h 20553"/>
              <a:gd name="T6" fmla="*/ 0 60000 65536"/>
              <a:gd name="T7" fmla="*/ 0 60000 65536"/>
              <a:gd name="T8" fmla="*/ 0 60000 65536"/>
              <a:gd name="T9" fmla="*/ 0 w 16458"/>
              <a:gd name="T10" fmla="*/ 0 h 20553"/>
              <a:gd name="T11" fmla="*/ 16458 w 16458"/>
              <a:gd name="T12" fmla="*/ 20553 h 20553"/>
            </a:gdLst>
            <a:ahLst/>
            <a:cxnLst>
              <a:cxn ang="T6">
                <a:pos x="T0" y="T1"/>
              </a:cxn>
              <a:cxn ang="T7">
                <a:pos x="T2" y="T3"/>
              </a:cxn>
              <a:cxn ang="T8">
                <a:pos x="T4" y="T5"/>
              </a:cxn>
            </a:cxnLst>
            <a:rect l="T9" t="T10" r="T11" b="T12"/>
            <a:pathLst>
              <a:path w="16458" h="20553" fill="none" extrusionOk="0">
                <a:moveTo>
                  <a:pt x="6642" y="-1"/>
                </a:moveTo>
                <a:cubicBezTo>
                  <a:pt x="10460" y="1233"/>
                  <a:pt x="13859" y="3506"/>
                  <a:pt x="16458" y="6563"/>
                </a:cubicBezTo>
              </a:path>
              <a:path w="16458" h="20553" stroke="0" extrusionOk="0">
                <a:moveTo>
                  <a:pt x="6642" y="-1"/>
                </a:moveTo>
                <a:cubicBezTo>
                  <a:pt x="10460" y="1233"/>
                  <a:pt x="13859" y="3506"/>
                  <a:pt x="16458" y="6563"/>
                </a:cubicBezTo>
                <a:lnTo>
                  <a:pt x="0" y="20553"/>
                </a:lnTo>
                <a:close/>
              </a:path>
            </a:pathLst>
          </a:custGeom>
          <a:noFill/>
          <a:ln w="19050">
            <a:solidFill>
              <a:srgbClr val="FF0000"/>
            </a:solidFill>
            <a:round/>
            <a:headEnd type="triangle" w="med" len="med"/>
            <a:tailEnd type="triangle" w="med" len="med"/>
          </a:ln>
        </p:spPr>
        <p:txBody>
          <a:bodyPr wrap="none" anchor="ctr"/>
          <a:lstStyle/>
          <a:p>
            <a:endParaRPr lang="en-US"/>
          </a:p>
        </p:txBody>
      </p:sp>
      <p:sp>
        <p:nvSpPr>
          <p:cNvPr id="207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074" name="Rectangle 15"/>
          <p:cNvSpPr>
            <a:spLocks noChangeArrowheads="1"/>
          </p:cNvSpPr>
          <p:nvPr/>
        </p:nvSpPr>
        <p:spPr bwMode="auto">
          <a:xfrm>
            <a:off x="0" y="647700"/>
            <a:ext cx="9144000" cy="0"/>
          </a:xfrm>
          <a:prstGeom prst="rect">
            <a:avLst/>
          </a:prstGeom>
          <a:noFill/>
          <a:ln w="9525">
            <a:noFill/>
            <a:miter lim="800000"/>
            <a:headEnd/>
            <a:tailEnd/>
          </a:ln>
        </p:spPr>
        <p:txBody>
          <a:bodyPr wrap="none" anchor="ctr">
            <a:spAutoFit/>
          </a:bodyPr>
          <a:lstStyle/>
          <a:p>
            <a:endParaRPr lang="en-US"/>
          </a:p>
        </p:txBody>
      </p:sp>
      <p:sp>
        <p:nvSpPr>
          <p:cNvPr id="207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076" name="Picture 1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858125" y="4248150"/>
            <a:ext cx="161925" cy="381000"/>
          </a:xfrm>
          <a:prstGeom prst="rect">
            <a:avLst/>
          </a:prstGeom>
          <a:noFill/>
          <a:ln w="9525">
            <a:noFill/>
            <a:miter lim="800000"/>
            <a:headEnd/>
            <a:tailEnd/>
          </a:ln>
        </p:spPr>
      </p:pic>
      <p:sp>
        <p:nvSpPr>
          <p:cNvPr id="2077"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078" name="Picture 1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04850" y="2514600"/>
            <a:ext cx="3543300" cy="800100"/>
          </a:xfrm>
          <a:prstGeom prst="rect">
            <a:avLst/>
          </a:prstGeom>
          <a:noFill/>
          <a:ln w="9525">
            <a:noFill/>
            <a:miter lim="800000"/>
            <a:headEnd/>
            <a:tailEnd/>
          </a:ln>
        </p:spPr>
      </p:pic>
      <p:sp>
        <p:nvSpPr>
          <p:cNvPr id="2079" name="Rectangle 20"/>
          <p:cNvSpPr>
            <a:spLocks noChangeArrowheads="1"/>
          </p:cNvSpPr>
          <p:nvPr/>
        </p:nvSpPr>
        <p:spPr bwMode="auto">
          <a:xfrm>
            <a:off x="0" y="1257300"/>
            <a:ext cx="9144000" cy="0"/>
          </a:xfrm>
          <a:prstGeom prst="rect">
            <a:avLst/>
          </a:prstGeom>
          <a:noFill/>
          <a:ln w="9525">
            <a:noFill/>
            <a:miter lim="800000"/>
            <a:headEnd/>
            <a:tailEnd/>
          </a:ln>
        </p:spPr>
        <p:txBody>
          <a:bodyPr wrap="none" anchor="ctr">
            <a:spAutoFit/>
          </a:bodyPr>
          <a:lstStyle/>
          <a:p>
            <a:endParaRPr lang="en-US"/>
          </a:p>
        </p:txBody>
      </p:sp>
      <p:sp>
        <p:nvSpPr>
          <p:cNvPr id="2084" name="Rectangle 36"/>
          <p:cNvSpPr>
            <a:spLocks noChangeArrowheads="1"/>
          </p:cNvSpPr>
          <p:nvPr/>
        </p:nvSpPr>
        <p:spPr bwMode="auto">
          <a:xfrm>
            <a:off x="3362325" y="2724150"/>
            <a:ext cx="190500" cy="342900"/>
          </a:xfrm>
          <a:prstGeom prst="rect">
            <a:avLst/>
          </a:prstGeom>
          <a:noFill/>
          <a:ln w="190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2084"/>
                                        </p:tgtEl>
                                        <p:attrNameLst>
                                          <p:attrName>style.visibility</p:attrName>
                                        </p:attrNameLst>
                                      </p:cBhvr>
                                      <p:to>
                                        <p:strVal val="visible"/>
                                      </p:to>
                                    </p:set>
                                    <p:animEffect transition="in" filter="wipe(down)">
                                      <p:cBhvr>
                                        <p:cTn id="7" dur="1000"/>
                                        <p:tgtEl>
                                          <p:spTgt spid="2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Line 3"/>
          <p:cNvSpPr>
            <a:spLocks noChangeShapeType="1"/>
          </p:cNvSpPr>
          <p:nvPr/>
        </p:nvSpPr>
        <p:spPr bwMode="auto">
          <a:xfrm flipV="1">
            <a:off x="1830388" y="1993900"/>
            <a:ext cx="0" cy="2146300"/>
          </a:xfrm>
          <a:prstGeom prst="line">
            <a:avLst/>
          </a:prstGeom>
          <a:noFill/>
          <a:ln w="25400">
            <a:solidFill>
              <a:schemeClr val="bg2"/>
            </a:solidFill>
            <a:round/>
            <a:headEnd type="none" w="sm" len="sm"/>
            <a:tailEnd type="stealth" w="med" len="lg"/>
          </a:ln>
        </p:spPr>
        <p:txBody>
          <a:bodyPr/>
          <a:lstStyle/>
          <a:p>
            <a:endParaRPr lang="en-US"/>
          </a:p>
        </p:txBody>
      </p:sp>
      <p:sp>
        <p:nvSpPr>
          <p:cNvPr id="3083" name="Line 4"/>
          <p:cNvSpPr>
            <a:spLocks noChangeShapeType="1"/>
          </p:cNvSpPr>
          <p:nvPr/>
        </p:nvSpPr>
        <p:spPr bwMode="auto">
          <a:xfrm flipV="1">
            <a:off x="1828800" y="2127250"/>
            <a:ext cx="449263" cy="2012950"/>
          </a:xfrm>
          <a:prstGeom prst="line">
            <a:avLst/>
          </a:prstGeom>
          <a:noFill/>
          <a:ln w="25400">
            <a:solidFill>
              <a:srgbClr val="FF3300"/>
            </a:solidFill>
            <a:round/>
            <a:headEnd type="none" w="sm" len="sm"/>
            <a:tailEnd type="stealth" w="med" len="lg"/>
          </a:ln>
        </p:spPr>
        <p:txBody>
          <a:bodyPr/>
          <a:lstStyle/>
          <a:p>
            <a:endParaRPr lang="en-US"/>
          </a:p>
        </p:txBody>
      </p:sp>
      <p:sp>
        <p:nvSpPr>
          <p:cNvPr id="3084" name="Line 5"/>
          <p:cNvSpPr>
            <a:spLocks noChangeShapeType="1"/>
          </p:cNvSpPr>
          <p:nvPr/>
        </p:nvSpPr>
        <p:spPr bwMode="auto">
          <a:xfrm flipV="1">
            <a:off x="1828800" y="2327275"/>
            <a:ext cx="896938" cy="1811338"/>
          </a:xfrm>
          <a:prstGeom prst="line">
            <a:avLst/>
          </a:prstGeom>
          <a:noFill/>
          <a:ln w="25400">
            <a:solidFill>
              <a:schemeClr val="accent1"/>
            </a:solidFill>
            <a:round/>
            <a:headEnd type="none" w="sm" len="sm"/>
            <a:tailEnd type="stealth" w="med" len="lg"/>
          </a:ln>
        </p:spPr>
        <p:txBody>
          <a:bodyPr/>
          <a:lstStyle/>
          <a:p>
            <a:endParaRPr lang="en-US"/>
          </a:p>
        </p:txBody>
      </p:sp>
      <p:sp>
        <p:nvSpPr>
          <p:cNvPr id="3085" name="Line 6"/>
          <p:cNvSpPr>
            <a:spLocks noChangeShapeType="1"/>
          </p:cNvSpPr>
          <p:nvPr/>
        </p:nvSpPr>
        <p:spPr bwMode="auto">
          <a:xfrm flipV="1">
            <a:off x="1828800" y="3267075"/>
            <a:ext cx="1154113" cy="873125"/>
          </a:xfrm>
          <a:prstGeom prst="line">
            <a:avLst/>
          </a:prstGeom>
          <a:noFill/>
          <a:ln w="25400">
            <a:solidFill>
              <a:schemeClr val="accent2"/>
            </a:solidFill>
            <a:round/>
            <a:headEnd type="none" w="sm" len="sm"/>
            <a:tailEnd type="stealth" w="med" len="med"/>
          </a:ln>
        </p:spPr>
        <p:txBody>
          <a:bodyPr/>
          <a:lstStyle/>
          <a:p>
            <a:endParaRPr lang="en-US"/>
          </a:p>
        </p:txBody>
      </p:sp>
      <p:sp>
        <p:nvSpPr>
          <p:cNvPr id="3086" name="Line 7"/>
          <p:cNvSpPr>
            <a:spLocks noChangeShapeType="1"/>
          </p:cNvSpPr>
          <p:nvPr/>
        </p:nvSpPr>
        <p:spPr bwMode="auto">
          <a:xfrm flipV="1">
            <a:off x="1628775" y="4113213"/>
            <a:ext cx="206375" cy="1058862"/>
          </a:xfrm>
          <a:prstGeom prst="line">
            <a:avLst/>
          </a:prstGeom>
          <a:noFill/>
          <a:ln w="25400">
            <a:solidFill>
              <a:schemeClr val="hlink"/>
            </a:solidFill>
            <a:round/>
            <a:headEnd type="stealth" w="med" len="med"/>
            <a:tailEnd type="none" w="sm" len="sm"/>
          </a:ln>
        </p:spPr>
        <p:txBody>
          <a:bodyPr/>
          <a:lstStyle/>
          <a:p>
            <a:endParaRPr lang="en-US"/>
          </a:p>
        </p:txBody>
      </p:sp>
      <p:sp>
        <p:nvSpPr>
          <p:cNvPr id="3087" name="Rectangle 8"/>
          <p:cNvSpPr>
            <a:spLocks noChangeArrowheads="1"/>
          </p:cNvSpPr>
          <p:nvPr/>
        </p:nvSpPr>
        <p:spPr bwMode="auto">
          <a:xfrm>
            <a:off x="1092200" y="1638300"/>
            <a:ext cx="657225"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latin typeface="Arial" charset="0"/>
              </a:rPr>
              <a:t>True</a:t>
            </a:r>
          </a:p>
          <a:p>
            <a:pPr algn="l" eaLnBrk="1" hangingPunct="1"/>
            <a:r>
              <a:rPr lang="en-US" sz="1400" b="1">
                <a:latin typeface="Arial" charset="0"/>
              </a:rPr>
              <a:t>North</a:t>
            </a:r>
          </a:p>
        </p:txBody>
      </p:sp>
      <p:sp>
        <p:nvSpPr>
          <p:cNvPr id="3088" name="Rectangle 9"/>
          <p:cNvSpPr>
            <a:spLocks noChangeArrowheads="1"/>
          </p:cNvSpPr>
          <p:nvPr/>
        </p:nvSpPr>
        <p:spPr bwMode="auto">
          <a:xfrm>
            <a:off x="2082800" y="1638300"/>
            <a:ext cx="950913"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rgbClr val="FF3300"/>
                </a:solidFill>
                <a:latin typeface="Arial" charset="0"/>
              </a:rPr>
              <a:t>Magnetic</a:t>
            </a:r>
          </a:p>
          <a:p>
            <a:pPr algn="l" eaLnBrk="1" hangingPunct="1"/>
            <a:r>
              <a:rPr lang="en-US" sz="1400" b="1">
                <a:solidFill>
                  <a:srgbClr val="FF3300"/>
                </a:solidFill>
                <a:latin typeface="Arial" charset="0"/>
              </a:rPr>
              <a:t>North</a:t>
            </a:r>
          </a:p>
        </p:txBody>
      </p:sp>
      <p:sp>
        <p:nvSpPr>
          <p:cNvPr id="3089" name="Rectangle 10"/>
          <p:cNvSpPr>
            <a:spLocks noChangeArrowheads="1"/>
          </p:cNvSpPr>
          <p:nvPr/>
        </p:nvSpPr>
        <p:spPr bwMode="auto">
          <a:xfrm>
            <a:off x="2714625" y="2066925"/>
            <a:ext cx="1316038"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accent1"/>
                </a:solidFill>
                <a:latin typeface="Arial" charset="0"/>
              </a:rPr>
              <a:t>Orientation</a:t>
            </a:r>
          </a:p>
          <a:p>
            <a:pPr algn="l" eaLnBrk="1" hangingPunct="1"/>
            <a:r>
              <a:rPr lang="en-US" sz="1400" b="1">
                <a:solidFill>
                  <a:schemeClr val="accent1"/>
                </a:solidFill>
                <a:latin typeface="Arial" charset="0"/>
              </a:rPr>
              <a:t>of Instrument</a:t>
            </a:r>
          </a:p>
        </p:txBody>
      </p:sp>
      <p:sp>
        <p:nvSpPr>
          <p:cNvPr id="3090" name="Rectangle 11"/>
          <p:cNvSpPr>
            <a:spLocks noChangeArrowheads="1"/>
          </p:cNvSpPr>
          <p:nvPr/>
        </p:nvSpPr>
        <p:spPr bwMode="auto">
          <a:xfrm>
            <a:off x="2690813" y="2798763"/>
            <a:ext cx="1701800"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accent2"/>
                </a:solidFill>
                <a:latin typeface="Arial" charset="0"/>
              </a:rPr>
              <a:t>Boat Vector</a:t>
            </a:r>
          </a:p>
          <a:p>
            <a:pPr algn="l" eaLnBrk="1" hangingPunct="1"/>
            <a:r>
              <a:rPr lang="en-US" sz="1400" b="1">
                <a:solidFill>
                  <a:schemeClr val="accent2"/>
                </a:solidFill>
                <a:latin typeface="Arial" charset="0"/>
              </a:rPr>
              <a:t>from bottom track</a:t>
            </a:r>
          </a:p>
        </p:txBody>
      </p:sp>
      <p:sp>
        <p:nvSpPr>
          <p:cNvPr id="3091" name="Rectangle 12"/>
          <p:cNvSpPr>
            <a:spLocks noChangeArrowheads="1"/>
          </p:cNvSpPr>
          <p:nvPr/>
        </p:nvSpPr>
        <p:spPr bwMode="auto">
          <a:xfrm>
            <a:off x="493713" y="4225925"/>
            <a:ext cx="1290637" cy="304800"/>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hlink"/>
                </a:solidFill>
                <a:latin typeface="Arial" charset="0"/>
              </a:rPr>
              <a:t>ADCP Vector</a:t>
            </a:r>
          </a:p>
        </p:txBody>
      </p:sp>
      <p:sp>
        <p:nvSpPr>
          <p:cNvPr id="3092" name="Arc 13"/>
          <p:cNvSpPr>
            <a:spLocks/>
          </p:cNvSpPr>
          <p:nvPr/>
        </p:nvSpPr>
        <p:spPr bwMode="auto">
          <a:xfrm>
            <a:off x="1830388" y="2463800"/>
            <a:ext cx="376237" cy="804863"/>
          </a:xfrm>
          <a:custGeom>
            <a:avLst/>
            <a:gdLst>
              <a:gd name="T0" fmla="*/ 0 w 10527"/>
              <a:gd name="T1" fmla="*/ 0 h 21600"/>
              <a:gd name="T2" fmla="*/ 480590319 w 10527"/>
              <a:gd name="T3" fmla="*/ 141708563 h 21600"/>
              <a:gd name="T4" fmla="*/ 0 w 10527"/>
              <a:gd name="T5" fmla="*/ 1117527725 h 21600"/>
              <a:gd name="T6" fmla="*/ 0 60000 65536"/>
              <a:gd name="T7" fmla="*/ 0 60000 65536"/>
              <a:gd name="T8" fmla="*/ 0 60000 65536"/>
              <a:gd name="T9" fmla="*/ 0 w 10527"/>
              <a:gd name="T10" fmla="*/ 0 h 21600"/>
              <a:gd name="T11" fmla="*/ 10527 w 10527"/>
              <a:gd name="T12" fmla="*/ 21600 h 21600"/>
            </a:gdLst>
            <a:ahLst/>
            <a:cxnLst>
              <a:cxn ang="T6">
                <a:pos x="T0" y="T1"/>
              </a:cxn>
              <a:cxn ang="T7">
                <a:pos x="T2" y="T3"/>
              </a:cxn>
              <a:cxn ang="T8">
                <a:pos x="T4" y="T5"/>
              </a:cxn>
            </a:cxnLst>
            <a:rect l="T9" t="T10" r="T11" b="T12"/>
            <a:pathLst>
              <a:path w="10527" h="21600" fill="none" extrusionOk="0">
                <a:moveTo>
                  <a:pt x="-1" y="0"/>
                </a:moveTo>
                <a:cubicBezTo>
                  <a:pt x="3685" y="0"/>
                  <a:pt x="7309" y="942"/>
                  <a:pt x="10527" y="2738"/>
                </a:cubicBezTo>
              </a:path>
              <a:path w="10527" h="21600" stroke="0" extrusionOk="0">
                <a:moveTo>
                  <a:pt x="-1" y="0"/>
                </a:moveTo>
                <a:cubicBezTo>
                  <a:pt x="3685" y="0"/>
                  <a:pt x="7309" y="942"/>
                  <a:pt x="10527" y="2738"/>
                </a:cubicBezTo>
                <a:lnTo>
                  <a:pt x="0" y="21600"/>
                </a:lnTo>
                <a:close/>
              </a:path>
            </a:pathLst>
          </a:custGeom>
          <a:noFill/>
          <a:ln w="12700" cap="rnd">
            <a:solidFill>
              <a:srgbClr val="FF3300"/>
            </a:solidFill>
            <a:round/>
            <a:headEnd type="stealth" w="med" len="med"/>
            <a:tailEnd type="stealth" w="med" len="med"/>
          </a:ln>
        </p:spPr>
        <p:txBody>
          <a:bodyPr/>
          <a:lstStyle/>
          <a:p>
            <a:endParaRPr lang="en-US"/>
          </a:p>
        </p:txBody>
      </p:sp>
      <p:sp>
        <p:nvSpPr>
          <p:cNvPr id="3093" name="Arc 14"/>
          <p:cNvSpPr>
            <a:spLocks/>
          </p:cNvSpPr>
          <p:nvPr/>
        </p:nvSpPr>
        <p:spPr bwMode="auto">
          <a:xfrm>
            <a:off x="2087563" y="2867025"/>
            <a:ext cx="322262" cy="808038"/>
          </a:xfrm>
          <a:custGeom>
            <a:avLst/>
            <a:gdLst>
              <a:gd name="T0" fmla="*/ 54004785 w 9075"/>
              <a:gd name="T1" fmla="*/ 0 h 21566"/>
              <a:gd name="T2" fmla="*/ 406381475 w 9075"/>
              <a:gd name="T3" fmla="*/ 103359323 h 21566"/>
              <a:gd name="T4" fmla="*/ 0 w 9075"/>
              <a:gd name="T5" fmla="*/ 1134373436 h 21566"/>
              <a:gd name="T6" fmla="*/ 0 60000 65536"/>
              <a:gd name="T7" fmla="*/ 0 60000 65536"/>
              <a:gd name="T8" fmla="*/ 0 60000 65536"/>
              <a:gd name="T9" fmla="*/ 0 w 9075"/>
              <a:gd name="T10" fmla="*/ 0 h 21566"/>
              <a:gd name="T11" fmla="*/ 9075 w 9075"/>
              <a:gd name="T12" fmla="*/ 21566 h 21566"/>
            </a:gdLst>
            <a:ahLst/>
            <a:cxnLst>
              <a:cxn ang="T6">
                <a:pos x="T0" y="T1"/>
              </a:cxn>
              <a:cxn ang="T7">
                <a:pos x="T2" y="T3"/>
              </a:cxn>
              <a:cxn ang="T8">
                <a:pos x="T4" y="T5"/>
              </a:cxn>
            </a:cxnLst>
            <a:rect l="T9" t="T10" r="T11" b="T12"/>
            <a:pathLst>
              <a:path w="9075" h="21566" fill="none" extrusionOk="0">
                <a:moveTo>
                  <a:pt x="1206" y="-1"/>
                </a:moveTo>
                <a:cubicBezTo>
                  <a:pt x="3929" y="152"/>
                  <a:pt x="6599" y="818"/>
                  <a:pt x="9075" y="1964"/>
                </a:cubicBezTo>
              </a:path>
              <a:path w="9075" h="21566" stroke="0" extrusionOk="0">
                <a:moveTo>
                  <a:pt x="1206" y="-1"/>
                </a:moveTo>
                <a:cubicBezTo>
                  <a:pt x="3929" y="152"/>
                  <a:pt x="6599" y="818"/>
                  <a:pt x="9075" y="1964"/>
                </a:cubicBezTo>
                <a:lnTo>
                  <a:pt x="0" y="21566"/>
                </a:lnTo>
                <a:close/>
              </a:path>
            </a:pathLst>
          </a:custGeom>
          <a:noFill/>
          <a:ln w="12700" cap="rnd">
            <a:solidFill>
              <a:schemeClr val="accent1"/>
            </a:solidFill>
            <a:round/>
            <a:headEnd type="stealth" w="med" len="med"/>
            <a:tailEnd type="stealth" w="med" len="med"/>
          </a:ln>
        </p:spPr>
        <p:txBody>
          <a:bodyPr/>
          <a:lstStyle/>
          <a:p>
            <a:endParaRPr lang="en-US"/>
          </a:p>
        </p:txBody>
      </p:sp>
      <p:sp>
        <p:nvSpPr>
          <p:cNvPr id="3094" name="Arc 15"/>
          <p:cNvSpPr>
            <a:spLocks/>
          </p:cNvSpPr>
          <p:nvPr/>
        </p:nvSpPr>
        <p:spPr bwMode="auto">
          <a:xfrm>
            <a:off x="2022475" y="3313113"/>
            <a:ext cx="585788" cy="765175"/>
          </a:xfrm>
          <a:custGeom>
            <a:avLst/>
            <a:gdLst>
              <a:gd name="T0" fmla="*/ 299985849 w 16449"/>
              <a:gd name="T1" fmla="*/ 0 h 20553"/>
              <a:gd name="T2" fmla="*/ 742920284 w 16449"/>
              <a:gd name="T3" fmla="*/ 338139985 h 20553"/>
              <a:gd name="T4" fmla="*/ 0 w 16449"/>
              <a:gd name="T5" fmla="*/ 1060551134 h 20553"/>
              <a:gd name="T6" fmla="*/ 0 60000 65536"/>
              <a:gd name="T7" fmla="*/ 0 60000 65536"/>
              <a:gd name="T8" fmla="*/ 0 60000 65536"/>
              <a:gd name="T9" fmla="*/ 0 w 16449"/>
              <a:gd name="T10" fmla="*/ 0 h 20553"/>
              <a:gd name="T11" fmla="*/ 16449 w 16449"/>
              <a:gd name="T12" fmla="*/ 20553 h 20553"/>
            </a:gdLst>
            <a:ahLst/>
            <a:cxnLst>
              <a:cxn ang="T6">
                <a:pos x="T0" y="T1"/>
              </a:cxn>
              <a:cxn ang="T7">
                <a:pos x="T2" y="T3"/>
              </a:cxn>
              <a:cxn ang="T8">
                <a:pos x="T4" y="T5"/>
              </a:cxn>
            </a:cxnLst>
            <a:rect l="T9" t="T10" r="T11" b="T12"/>
            <a:pathLst>
              <a:path w="16449" h="20553" fill="none" extrusionOk="0">
                <a:moveTo>
                  <a:pt x="6642" y="-1"/>
                </a:moveTo>
                <a:cubicBezTo>
                  <a:pt x="10455" y="1232"/>
                  <a:pt x="13851" y="3501"/>
                  <a:pt x="16448" y="6553"/>
                </a:cubicBezTo>
              </a:path>
              <a:path w="16449" h="20553" stroke="0" extrusionOk="0">
                <a:moveTo>
                  <a:pt x="6642" y="-1"/>
                </a:moveTo>
                <a:cubicBezTo>
                  <a:pt x="10455" y="1232"/>
                  <a:pt x="13851" y="3501"/>
                  <a:pt x="16448" y="6553"/>
                </a:cubicBezTo>
                <a:lnTo>
                  <a:pt x="0" y="20553"/>
                </a:lnTo>
                <a:close/>
              </a:path>
            </a:pathLst>
          </a:custGeom>
          <a:noFill/>
          <a:ln w="12700" cap="rnd">
            <a:solidFill>
              <a:schemeClr val="accent2"/>
            </a:solidFill>
            <a:round/>
            <a:headEnd type="stealth" w="med" len="med"/>
            <a:tailEnd type="stealth" w="med" len="med"/>
          </a:ln>
        </p:spPr>
        <p:txBody>
          <a:bodyPr/>
          <a:lstStyle/>
          <a:p>
            <a:endParaRPr lang="en-US"/>
          </a:p>
        </p:txBody>
      </p:sp>
      <p:sp>
        <p:nvSpPr>
          <p:cNvPr id="3095" name="Arc 16"/>
          <p:cNvSpPr>
            <a:spLocks/>
          </p:cNvSpPr>
          <p:nvPr/>
        </p:nvSpPr>
        <p:spPr bwMode="auto">
          <a:xfrm>
            <a:off x="1749425" y="3738563"/>
            <a:ext cx="622300" cy="866775"/>
          </a:xfrm>
          <a:custGeom>
            <a:avLst/>
            <a:gdLst>
              <a:gd name="T0" fmla="*/ 113252650 w 33349"/>
              <a:gd name="T1" fmla="*/ 0 h 42440"/>
              <a:gd name="T2" fmla="*/ 0 w 33349"/>
              <a:gd name="T3" fmla="*/ 331946028 h 42440"/>
              <a:gd name="T4" fmla="*/ 76339878 w 33349"/>
              <a:gd name="T5" fmla="*/ 177537921 h 42440"/>
              <a:gd name="T6" fmla="*/ 0 60000 65536"/>
              <a:gd name="T7" fmla="*/ 0 60000 65536"/>
              <a:gd name="T8" fmla="*/ 0 60000 65536"/>
              <a:gd name="T9" fmla="*/ 0 w 33349"/>
              <a:gd name="T10" fmla="*/ 0 h 42440"/>
              <a:gd name="T11" fmla="*/ 33349 w 33349"/>
              <a:gd name="T12" fmla="*/ 42440 h 42440"/>
            </a:gdLst>
            <a:ahLst/>
            <a:cxnLst>
              <a:cxn ang="T6">
                <a:pos x="T0" y="T1"/>
              </a:cxn>
              <a:cxn ang="T7">
                <a:pos x="T2" y="T3"/>
              </a:cxn>
              <a:cxn ang="T8">
                <a:pos x="T4" y="T5"/>
              </a:cxn>
            </a:cxnLst>
            <a:rect l="T9" t="T10" r="T11" b="T12"/>
            <a:pathLst>
              <a:path w="33349" h="42440" fill="none" extrusionOk="0">
                <a:moveTo>
                  <a:pt x="17429" y="0"/>
                </a:moveTo>
                <a:cubicBezTo>
                  <a:pt x="26828" y="2562"/>
                  <a:pt x="33349" y="11098"/>
                  <a:pt x="33349" y="20840"/>
                </a:cubicBezTo>
                <a:cubicBezTo>
                  <a:pt x="33349" y="32769"/>
                  <a:pt x="23678" y="42440"/>
                  <a:pt x="11749" y="42440"/>
                </a:cubicBezTo>
                <a:cubicBezTo>
                  <a:pt x="7579" y="42440"/>
                  <a:pt x="3498" y="41233"/>
                  <a:pt x="-1" y="38965"/>
                </a:cubicBezTo>
              </a:path>
              <a:path w="33349" h="42440" stroke="0" extrusionOk="0">
                <a:moveTo>
                  <a:pt x="17429" y="0"/>
                </a:moveTo>
                <a:cubicBezTo>
                  <a:pt x="26828" y="2562"/>
                  <a:pt x="33349" y="11098"/>
                  <a:pt x="33349" y="20840"/>
                </a:cubicBezTo>
                <a:cubicBezTo>
                  <a:pt x="33349" y="32769"/>
                  <a:pt x="23678" y="42440"/>
                  <a:pt x="11749" y="42440"/>
                </a:cubicBezTo>
                <a:cubicBezTo>
                  <a:pt x="7579" y="42440"/>
                  <a:pt x="3498" y="41233"/>
                  <a:pt x="-1" y="38965"/>
                </a:cubicBezTo>
                <a:lnTo>
                  <a:pt x="11749" y="20840"/>
                </a:lnTo>
                <a:close/>
              </a:path>
            </a:pathLst>
          </a:custGeom>
          <a:noFill/>
          <a:ln w="12700" cap="rnd">
            <a:solidFill>
              <a:schemeClr val="hlink"/>
            </a:solidFill>
            <a:round/>
            <a:headEnd type="stealth" w="med" len="med"/>
            <a:tailEnd type="stealth" w="med" len="med"/>
          </a:ln>
        </p:spPr>
        <p:txBody>
          <a:bodyPr/>
          <a:lstStyle/>
          <a:p>
            <a:endParaRPr lang="en-US"/>
          </a:p>
        </p:txBody>
      </p:sp>
      <p:graphicFrame>
        <p:nvGraphicFramePr>
          <p:cNvPr id="3074" name="Object 17"/>
          <p:cNvGraphicFramePr>
            <a:graphicFrameLocks/>
          </p:cNvGraphicFramePr>
          <p:nvPr/>
        </p:nvGraphicFramePr>
        <p:xfrm>
          <a:off x="2195513" y="2489200"/>
          <a:ext cx="344487" cy="273050"/>
        </p:xfrm>
        <a:graphic>
          <a:graphicData uri="http://schemas.openxmlformats.org/presentationml/2006/ole">
            <p:oleObj spid="_x0000_s2050" name="Equation" r:id="rId4" imgW="344160" imgH="272880" progId="Equation.3">
              <p:embed/>
            </p:oleObj>
          </a:graphicData>
        </a:graphic>
      </p:graphicFrame>
      <p:graphicFrame>
        <p:nvGraphicFramePr>
          <p:cNvPr id="3075" name="Object 18"/>
          <p:cNvGraphicFramePr>
            <a:graphicFrameLocks/>
          </p:cNvGraphicFramePr>
          <p:nvPr/>
        </p:nvGraphicFramePr>
        <p:xfrm>
          <a:off x="2428875" y="4148138"/>
          <a:ext cx="322263" cy="280987"/>
        </p:xfrm>
        <a:graphic>
          <a:graphicData uri="http://schemas.openxmlformats.org/presentationml/2006/ole">
            <p:oleObj spid="_x0000_s2051" name="Equation" r:id="rId5" imgW="253800" imgH="228600" progId="Equation.3">
              <p:embed/>
            </p:oleObj>
          </a:graphicData>
        </a:graphic>
      </p:graphicFrame>
      <p:graphicFrame>
        <p:nvGraphicFramePr>
          <p:cNvPr id="3076" name="Object 19"/>
          <p:cNvGraphicFramePr>
            <a:graphicFrameLocks/>
          </p:cNvGraphicFramePr>
          <p:nvPr/>
        </p:nvGraphicFramePr>
        <p:xfrm>
          <a:off x="1830388" y="2193925"/>
          <a:ext cx="377825" cy="290513"/>
        </p:xfrm>
        <a:graphic>
          <a:graphicData uri="http://schemas.openxmlformats.org/presentationml/2006/ole">
            <p:oleObj spid="_x0000_s2052" name="Equation" r:id="rId6" imgW="377640" imgH="290160" progId="Equation.3">
              <p:embed/>
            </p:oleObj>
          </a:graphicData>
        </a:graphic>
      </p:graphicFrame>
      <p:graphicFrame>
        <p:nvGraphicFramePr>
          <p:cNvPr id="3077" name="Object 20"/>
          <p:cNvGraphicFramePr>
            <a:graphicFrameLocks/>
          </p:cNvGraphicFramePr>
          <p:nvPr/>
        </p:nvGraphicFramePr>
        <p:xfrm>
          <a:off x="2349500" y="3138488"/>
          <a:ext cx="328613" cy="273050"/>
        </p:xfrm>
        <a:graphic>
          <a:graphicData uri="http://schemas.openxmlformats.org/presentationml/2006/ole">
            <p:oleObj spid="_x0000_s2053" name="Equation" r:id="rId7" imgW="328320" imgH="272880" progId="Equation.3">
              <p:embed/>
            </p:oleObj>
          </a:graphicData>
        </a:graphic>
      </p:graphicFrame>
      <p:sp>
        <p:nvSpPr>
          <p:cNvPr id="3096" name="Rectangle 21"/>
          <p:cNvSpPr>
            <a:spLocks noChangeArrowheads="1"/>
          </p:cNvSpPr>
          <p:nvPr/>
        </p:nvSpPr>
        <p:spPr bwMode="auto">
          <a:xfrm>
            <a:off x="854075" y="5237163"/>
            <a:ext cx="2403475" cy="457200"/>
          </a:xfrm>
          <a:prstGeom prst="rect">
            <a:avLst/>
          </a:prstGeom>
          <a:noFill/>
          <a:ln w="9525">
            <a:noFill/>
            <a:miter lim="800000"/>
            <a:headEnd/>
            <a:tailEnd/>
          </a:ln>
        </p:spPr>
        <p:txBody>
          <a:bodyPr wrap="none" lIns="92075" tIns="46038" rIns="92075" bIns="46038">
            <a:spAutoFit/>
          </a:bodyPr>
          <a:lstStyle/>
          <a:p>
            <a:pPr algn="l"/>
            <a:r>
              <a:rPr lang="en-US" sz="2400">
                <a:latin typeface="Arial" charset="0"/>
              </a:rPr>
              <a:t>Bottom Tracking</a:t>
            </a:r>
          </a:p>
        </p:txBody>
      </p:sp>
      <p:sp>
        <p:nvSpPr>
          <p:cNvPr id="201771" name="Rectangle 43"/>
          <p:cNvSpPr>
            <a:spLocks noGrp="1" noRot="1" noChangeArrowheads="1"/>
          </p:cNvSpPr>
          <p:nvPr>
            <p:ph type="title"/>
          </p:nvPr>
        </p:nvSpPr>
        <p:spPr/>
        <p:txBody>
          <a:bodyPr/>
          <a:lstStyle/>
          <a:p>
            <a:pPr eaLnBrk="1" hangingPunct="1">
              <a:defRPr/>
            </a:pPr>
            <a:r>
              <a:rPr lang="en-US" sz="3600" dirty="0" smtClean="0">
                <a:latin typeface="Arial" charset="0"/>
              </a:rPr>
              <a:t>Why is the compass important?</a:t>
            </a:r>
          </a:p>
        </p:txBody>
      </p:sp>
      <p:grpSp>
        <p:nvGrpSpPr>
          <p:cNvPr id="2" name="Group 58"/>
          <p:cNvGrpSpPr>
            <a:grpSpLocks/>
          </p:cNvGrpSpPr>
          <p:nvPr/>
        </p:nvGrpSpPr>
        <p:grpSpPr bwMode="auto">
          <a:xfrm>
            <a:off x="4733925" y="1646238"/>
            <a:ext cx="3502025" cy="4065587"/>
            <a:chOff x="2964" y="1037"/>
            <a:chExt cx="2206" cy="2561"/>
          </a:xfrm>
        </p:grpSpPr>
        <p:sp>
          <p:nvSpPr>
            <p:cNvPr id="3099" name="Rectangle 23"/>
            <p:cNvSpPr>
              <a:spLocks noChangeArrowheads="1"/>
            </p:cNvSpPr>
            <p:nvPr/>
          </p:nvSpPr>
          <p:spPr bwMode="auto">
            <a:xfrm>
              <a:off x="3584" y="3310"/>
              <a:ext cx="660" cy="288"/>
            </a:xfrm>
            <a:prstGeom prst="rect">
              <a:avLst/>
            </a:prstGeom>
            <a:noFill/>
            <a:ln w="9525">
              <a:noFill/>
              <a:miter lim="800000"/>
              <a:headEnd/>
              <a:tailEnd/>
            </a:ln>
          </p:spPr>
          <p:txBody>
            <a:bodyPr wrap="none" lIns="92075" tIns="46038" rIns="92075" bIns="46038">
              <a:spAutoFit/>
            </a:bodyPr>
            <a:lstStyle/>
            <a:p>
              <a:pPr algn="l"/>
              <a:r>
                <a:rPr lang="en-US" sz="2400">
                  <a:latin typeface="Arial" charset="0"/>
                </a:rPr>
                <a:t>DGPS</a:t>
              </a:r>
            </a:p>
          </p:txBody>
        </p:sp>
        <p:sp>
          <p:nvSpPr>
            <p:cNvPr id="3100" name="Line 25"/>
            <p:cNvSpPr>
              <a:spLocks noChangeShapeType="1"/>
            </p:cNvSpPr>
            <p:nvPr/>
          </p:nvSpPr>
          <p:spPr bwMode="auto">
            <a:xfrm flipV="1">
              <a:off x="3784" y="1261"/>
              <a:ext cx="0" cy="1352"/>
            </a:xfrm>
            <a:prstGeom prst="line">
              <a:avLst/>
            </a:prstGeom>
            <a:noFill/>
            <a:ln w="25400">
              <a:solidFill>
                <a:schemeClr val="bg2"/>
              </a:solidFill>
              <a:round/>
              <a:headEnd type="none" w="sm" len="sm"/>
              <a:tailEnd type="stealth" w="med" len="lg"/>
            </a:ln>
          </p:spPr>
          <p:txBody>
            <a:bodyPr/>
            <a:lstStyle/>
            <a:p>
              <a:endParaRPr lang="en-US"/>
            </a:p>
          </p:txBody>
        </p:sp>
        <p:sp>
          <p:nvSpPr>
            <p:cNvPr id="3101" name="Line 26"/>
            <p:cNvSpPr>
              <a:spLocks noChangeShapeType="1"/>
            </p:cNvSpPr>
            <p:nvPr/>
          </p:nvSpPr>
          <p:spPr bwMode="auto">
            <a:xfrm flipV="1">
              <a:off x="3783" y="1345"/>
              <a:ext cx="283" cy="1268"/>
            </a:xfrm>
            <a:prstGeom prst="line">
              <a:avLst/>
            </a:prstGeom>
            <a:noFill/>
            <a:ln w="25400">
              <a:solidFill>
                <a:srgbClr val="FF3300"/>
              </a:solidFill>
              <a:round/>
              <a:headEnd type="none" w="sm" len="sm"/>
              <a:tailEnd type="stealth" w="med" len="lg"/>
            </a:ln>
          </p:spPr>
          <p:txBody>
            <a:bodyPr/>
            <a:lstStyle/>
            <a:p>
              <a:endParaRPr lang="en-US"/>
            </a:p>
          </p:txBody>
        </p:sp>
        <p:sp>
          <p:nvSpPr>
            <p:cNvPr id="3102" name="Line 27"/>
            <p:cNvSpPr>
              <a:spLocks noChangeShapeType="1"/>
            </p:cNvSpPr>
            <p:nvPr/>
          </p:nvSpPr>
          <p:spPr bwMode="auto">
            <a:xfrm flipV="1">
              <a:off x="3783" y="1471"/>
              <a:ext cx="565" cy="1141"/>
            </a:xfrm>
            <a:prstGeom prst="line">
              <a:avLst/>
            </a:prstGeom>
            <a:noFill/>
            <a:ln w="25400">
              <a:solidFill>
                <a:schemeClr val="accent1"/>
              </a:solidFill>
              <a:round/>
              <a:headEnd type="none" w="sm" len="sm"/>
              <a:tailEnd type="stealth" w="med" len="lg"/>
            </a:ln>
          </p:spPr>
          <p:txBody>
            <a:bodyPr/>
            <a:lstStyle/>
            <a:p>
              <a:endParaRPr lang="en-US"/>
            </a:p>
          </p:txBody>
        </p:sp>
        <p:sp>
          <p:nvSpPr>
            <p:cNvPr id="3103" name="Line 28"/>
            <p:cNvSpPr>
              <a:spLocks noChangeShapeType="1"/>
            </p:cNvSpPr>
            <p:nvPr/>
          </p:nvSpPr>
          <p:spPr bwMode="auto">
            <a:xfrm flipV="1">
              <a:off x="3783" y="2063"/>
              <a:ext cx="727" cy="550"/>
            </a:xfrm>
            <a:prstGeom prst="line">
              <a:avLst/>
            </a:prstGeom>
            <a:noFill/>
            <a:ln w="25400">
              <a:solidFill>
                <a:schemeClr val="accent2"/>
              </a:solidFill>
              <a:round/>
              <a:headEnd type="none" w="sm" len="sm"/>
              <a:tailEnd type="stealth" w="med" len="med"/>
            </a:ln>
          </p:spPr>
          <p:txBody>
            <a:bodyPr/>
            <a:lstStyle/>
            <a:p>
              <a:endParaRPr lang="en-US"/>
            </a:p>
          </p:txBody>
        </p:sp>
        <p:sp>
          <p:nvSpPr>
            <p:cNvPr id="3104" name="Line 29"/>
            <p:cNvSpPr>
              <a:spLocks noChangeShapeType="1"/>
            </p:cNvSpPr>
            <p:nvPr/>
          </p:nvSpPr>
          <p:spPr bwMode="auto">
            <a:xfrm flipV="1">
              <a:off x="3657" y="2596"/>
              <a:ext cx="130" cy="667"/>
            </a:xfrm>
            <a:prstGeom prst="line">
              <a:avLst/>
            </a:prstGeom>
            <a:noFill/>
            <a:ln w="25400">
              <a:solidFill>
                <a:schemeClr val="hlink"/>
              </a:solidFill>
              <a:round/>
              <a:headEnd type="stealth" w="med" len="med"/>
              <a:tailEnd type="none" w="sm" len="sm"/>
            </a:ln>
          </p:spPr>
          <p:txBody>
            <a:bodyPr/>
            <a:lstStyle/>
            <a:p>
              <a:endParaRPr lang="en-US"/>
            </a:p>
          </p:txBody>
        </p:sp>
        <p:sp>
          <p:nvSpPr>
            <p:cNvPr id="3105" name="Rectangle 30"/>
            <p:cNvSpPr>
              <a:spLocks noChangeArrowheads="1"/>
            </p:cNvSpPr>
            <p:nvPr/>
          </p:nvSpPr>
          <p:spPr bwMode="auto">
            <a:xfrm>
              <a:off x="3319" y="1037"/>
              <a:ext cx="414" cy="326"/>
            </a:xfrm>
            <a:prstGeom prst="rect">
              <a:avLst/>
            </a:prstGeom>
            <a:noFill/>
            <a:ln w="9525">
              <a:noFill/>
              <a:miter lim="800000"/>
              <a:headEnd/>
              <a:tailEnd/>
            </a:ln>
          </p:spPr>
          <p:txBody>
            <a:bodyPr wrap="none" lIns="92075" tIns="46038" rIns="92075" bIns="46038">
              <a:spAutoFit/>
            </a:bodyPr>
            <a:lstStyle/>
            <a:p>
              <a:pPr algn="l" eaLnBrk="1" hangingPunct="1"/>
              <a:r>
                <a:rPr lang="en-US" sz="1400" b="1">
                  <a:latin typeface="Arial" charset="0"/>
                </a:rPr>
                <a:t>True</a:t>
              </a:r>
            </a:p>
            <a:p>
              <a:pPr algn="l" eaLnBrk="1" hangingPunct="1"/>
              <a:r>
                <a:rPr lang="en-US" sz="1400" b="1">
                  <a:latin typeface="Arial" charset="0"/>
                </a:rPr>
                <a:t>North</a:t>
              </a:r>
            </a:p>
          </p:txBody>
        </p:sp>
        <p:sp>
          <p:nvSpPr>
            <p:cNvPr id="3106" name="Rectangle 31"/>
            <p:cNvSpPr>
              <a:spLocks noChangeArrowheads="1"/>
            </p:cNvSpPr>
            <p:nvPr/>
          </p:nvSpPr>
          <p:spPr bwMode="auto">
            <a:xfrm>
              <a:off x="3943" y="1037"/>
              <a:ext cx="599" cy="326"/>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rgbClr val="FF3300"/>
                  </a:solidFill>
                  <a:latin typeface="Arial" charset="0"/>
                </a:rPr>
                <a:t>Magnetic</a:t>
              </a:r>
            </a:p>
            <a:p>
              <a:pPr algn="l" eaLnBrk="1" hangingPunct="1"/>
              <a:r>
                <a:rPr lang="en-US" sz="1400" b="1">
                  <a:solidFill>
                    <a:srgbClr val="FF3300"/>
                  </a:solidFill>
                  <a:latin typeface="Arial" charset="0"/>
                </a:rPr>
                <a:t>North</a:t>
              </a:r>
            </a:p>
          </p:txBody>
        </p:sp>
        <p:sp>
          <p:nvSpPr>
            <p:cNvPr id="3107" name="Rectangle 32"/>
            <p:cNvSpPr>
              <a:spLocks noChangeArrowheads="1"/>
            </p:cNvSpPr>
            <p:nvPr/>
          </p:nvSpPr>
          <p:spPr bwMode="auto">
            <a:xfrm>
              <a:off x="4341" y="1307"/>
              <a:ext cx="829" cy="326"/>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accent1"/>
                  </a:solidFill>
                  <a:latin typeface="Arial" charset="0"/>
                </a:rPr>
                <a:t>Orientation</a:t>
              </a:r>
            </a:p>
            <a:p>
              <a:pPr algn="l" eaLnBrk="1" hangingPunct="1"/>
              <a:r>
                <a:rPr lang="en-US" sz="1400" b="1">
                  <a:solidFill>
                    <a:schemeClr val="accent1"/>
                  </a:solidFill>
                  <a:latin typeface="Arial" charset="0"/>
                </a:rPr>
                <a:t>of Instrument</a:t>
              </a:r>
            </a:p>
          </p:txBody>
        </p:sp>
        <p:sp>
          <p:nvSpPr>
            <p:cNvPr id="3108" name="Rectangle 33"/>
            <p:cNvSpPr>
              <a:spLocks noChangeArrowheads="1"/>
            </p:cNvSpPr>
            <p:nvPr/>
          </p:nvSpPr>
          <p:spPr bwMode="auto">
            <a:xfrm>
              <a:off x="4270" y="1754"/>
              <a:ext cx="774" cy="326"/>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accent2"/>
                  </a:solidFill>
                  <a:latin typeface="Arial" charset="0"/>
                </a:rPr>
                <a:t>Boat Vector </a:t>
              </a:r>
            </a:p>
            <a:p>
              <a:pPr algn="l" eaLnBrk="1" hangingPunct="1"/>
              <a:r>
                <a:rPr lang="en-US" sz="1400" b="1">
                  <a:solidFill>
                    <a:schemeClr val="accent2"/>
                  </a:solidFill>
                  <a:latin typeface="Arial" charset="0"/>
                </a:rPr>
                <a:t>From DGPS</a:t>
              </a:r>
            </a:p>
          </p:txBody>
        </p:sp>
        <p:sp>
          <p:nvSpPr>
            <p:cNvPr id="3109" name="Rectangle 34"/>
            <p:cNvSpPr>
              <a:spLocks noChangeArrowheads="1"/>
            </p:cNvSpPr>
            <p:nvPr/>
          </p:nvSpPr>
          <p:spPr bwMode="auto">
            <a:xfrm>
              <a:off x="2964" y="2680"/>
              <a:ext cx="813" cy="192"/>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hlink"/>
                  </a:solidFill>
                  <a:latin typeface="Arial" charset="0"/>
                </a:rPr>
                <a:t>ADCP Vector</a:t>
              </a:r>
            </a:p>
          </p:txBody>
        </p:sp>
        <p:sp>
          <p:nvSpPr>
            <p:cNvPr id="3110" name="Arc 35"/>
            <p:cNvSpPr>
              <a:spLocks/>
            </p:cNvSpPr>
            <p:nvPr/>
          </p:nvSpPr>
          <p:spPr bwMode="auto">
            <a:xfrm>
              <a:off x="3784" y="1557"/>
              <a:ext cx="237" cy="507"/>
            </a:xfrm>
            <a:custGeom>
              <a:avLst/>
              <a:gdLst>
                <a:gd name="T0" fmla="*/ 0 w 10527"/>
                <a:gd name="T1" fmla="*/ 0 h 21600"/>
                <a:gd name="T2" fmla="*/ 0 w 10527"/>
                <a:gd name="T3" fmla="*/ 0 h 21600"/>
                <a:gd name="T4" fmla="*/ 0 w 10527"/>
                <a:gd name="T5" fmla="*/ 0 h 21600"/>
                <a:gd name="T6" fmla="*/ 0 60000 65536"/>
                <a:gd name="T7" fmla="*/ 0 60000 65536"/>
                <a:gd name="T8" fmla="*/ 0 60000 65536"/>
                <a:gd name="T9" fmla="*/ 0 w 10527"/>
                <a:gd name="T10" fmla="*/ 0 h 21600"/>
                <a:gd name="T11" fmla="*/ 10527 w 10527"/>
                <a:gd name="T12" fmla="*/ 21600 h 21600"/>
              </a:gdLst>
              <a:ahLst/>
              <a:cxnLst>
                <a:cxn ang="T6">
                  <a:pos x="T0" y="T1"/>
                </a:cxn>
                <a:cxn ang="T7">
                  <a:pos x="T2" y="T3"/>
                </a:cxn>
                <a:cxn ang="T8">
                  <a:pos x="T4" y="T5"/>
                </a:cxn>
              </a:cxnLst>
              <a:rect l="T9" t="T10" r="T11" b="T12"/>
              <a:pathLst>
                <a:path w="10527" h="21600" fill="none" extrusionOk="0">
                  <a:moveTo>
                    <a:pt x="-1" y="0"/>
                  </a:moveTo>
                  <a:cubicBezTo>
                    <a:pt x="3685" y="0"/>
                    <a:pt x="7309" y="942"/>
                    <a:pt x="10527" y="2738"/>
                  </a:cubicBezTo>
                </a:path>
                <a:path w="10527" h="21600" stroke="0" extrusionOk="0">
                  <a:moveTo>
                    <a:pt x="-1" y="0"/>
                  </a:moveTo>
                  <a:cubicBezTo>
                    <a:pt x="3685" y="0"/>
                    <a:pt x="7309" y="942"/>
                    <a:pt x="10527" y="2738"/>
                  </a:cubicBezTo>
                  <a:lnTo>
                    <a:pt x="0" y="21600"/>
                  </a:lnTo>
                  <a:close/>
                </a:path>
              </a:pathLst>
            </a:custGeom>
            <a:noFill/>
            <a:ln w="12700" cap="rnd">
              <a:solidFill>
                <a:srgbClr val="FF3300"/>
              </a:solidFill>
              <a:round/>
              <a:headEnd type="stealth" w="med" len="med"/>
              <a:tailEnd type="stealth" w="med" len="med"/>
            </a:ln>
          </p:spPr>
          <p:txBody>
            <a:bodyPr/>
            <a:lstStyle/>
            <a:p>
              <a:endParaRPr lang="en-US"/>
            </a:p>
          </p:txBody>
        </p:sp>
        <p:sp>
          <p:nvSpPr>
            <p:cNvPr id="3111" name="Arc 36"/>
            <p:cNvSpPr>
              <a:spLocks/>
            </p:cNvSpPr>
            <p:nvPr/>
          </p:nvSpPr>
          <p:spPr bwMode="auto">
            <a:xfrm>
              <a:off x="3946" y="1811"/>
              <a:ext cx="203" cy="509"/>
            </a:xfrm>
            <a:custGeom>
              <a:avLst/>
              <a:gdLst>
                <a:gd name="T0" fmla="*/ 0 w 9075"/>
                <a:gd name="T1" fmla="*/ 0 h 21566"/>
                <a:gd name="T2" fmla="*/ 0 w 9075"/>
                <a:gd name="T3" fmla="*/ 0 h 21566"/>
                <a:gd name="T4" fmla="*/ 0 w 9075"/>
                <a:gd name="T5" fmla="*/ 0 h 21566"/>
                <a:gd name="T6" fmla="*/ 0 60000 65536"/>
                <a:gd name="T7" fmla="*/ 0 60000 65536"/>
                <a:gd name="T8" fmla="*/ 0 60000 65536"/>
                <a:gd name="T9" fmla="*/ 0 w 9075"/>
                <a:gd name="T10" fmla="*/ 0 h 21566"/>
                <a:gd name="T11" fmla="*/ 9075 w 9075"/>
                <a:gd name="T12" fmla="*/ 21566 h 21566"/>
              </a:gdLst>
              <a:ahLst/>
              <a:cxnLst>
                <a:cxn ang="T6">
                  <a:pos x="T0" y="T1"/>
                </a:cxn>
                <a:cxn ang="T7">
                  <a:pos x="T2" y="T3"/>
                </a:cxn>
                <a:cxn ang="T8">
                  <a:pos x="T4" y="T5"/>
                </a:cxn>
              </a:cxnLst>
              <a:rect l="T9" t="T10" r="T11" b="T12"/>
              <a:pathLst>
                <a:path w="9075" h="21566" fill="none" extrusionOk="0">
                  <a:moveTo>
                    <a:pt x="1206" y="-1"/>
                  </a:moveTo>
                  <a:cubicBezTo>
                    <a:pt x="3929" y="152"/>
                    <a:pt x="6599" y="818"/>
                    <a:pt x="9075" y="1964"/>
                  </a:cubicBezTo>
                </a:path>
                <a:path w="9075" h="21566" stroke="0" extrusionOk="0">
                  <a:moveTo>
                    <a:pt x="1206" y="-1"/>
                  </a:moveTo>
                  <a:cubicBezTo>
                    <a:pt x="3929" y="152"/>
                    <a:pt x="6599" y="818"/>
                    <a:pt x="9075" y="1964"/>
                  </a:cubicBezTo>
                  <a:lnTo>
                    <a:pt x="0" y="21566"/>
                  </a:lnTo>
                  <a:close/>
                </a:path>
              </a:pathLst>
            </a:custGeom>
            <a:noFill/>
            <a:ln w="12700" cap="rnd">
              <a:solidFill>
                <a:schemeClr val="accent1"/>
              </a:solidFill>
              <a:round/>
              <a:headEnd type="stealth" w="med" len="med"/>
              <a:tailEnd type="stealth" w="med" len="med"/>
            </a:ln>
          </p:spPr>
          <p:txBody>
            <a:bodyPr/>
            <a:lstStyle/>
            <a:p>
              <a:endParaRPr lang="en-US"/>
            </a:p>
          </p:txBody>
        </p:sp>
        <p:sp>
          <p:nvSpPr>
            <p:cNvPr id="3112" name="Arc 37"/>
            <p:cNvSpPr>
              <a:spLocks/>
            </p:cNvSpPr>
            <p:nvPr/>
          </p:nvSpPr>
          <p:spPr bwMode="auto">
            <a:xfrm>
              <a:off x="3798" y="2068"/>
              <a:ext cx="476" cy="507"/>
            </a:xfrm>
            <a:custGeom>
              <a:avLst/>
              <a:gdLst>
                <a:gd name="T0" fmla="*/ 0 w 21262"/>
                <a:gd name="T1" fmla="*/ 0 h 21600"/>
                <a:gd name="T2" fmla="*/ 0 w 21262"/>
                <a:gd name="T3" fmla="*/ 0 h 21600"/>
                <a:gd name="T4" fmla="*/ 0 w 21262"/>
                <a:gd name="T5" fmla="*/ 0 h 21600"/>
                <a:gd name="T6" fmla="*/ 0 60000 65536"/>
                <a:gd name="T7" fmla="*/ 0 60000 65536"/>
                <a:gd name="T8" fmla="*/ 0 60000 65536"/>
                <a:gd name="T9" fmla="*/ 0 w 21262"/>
                <a:gd name="T10" fmla="*/ 0 h 21600"/>
                <a:gd name="T11" fmla="*/ 21262 w 21262"/>
                <a:gd name="T12" fmla="*/ 21600 h 21600"/>
              </a:gdLst>
              <a:ahLst/>
              <a:cxnLst>
                <a:cxn ang="T6">
                  <a:pos x="T0" y="T1"/>
                </a:cxn>
                <a:cxn ang="T7">
                  <a:pos x="T2" y="T3"/>
                </a:cxn>
                <a:cxn ang="T8">
                  <a:pos x="T4" y="T5"/>
                </a:cxn>
              </a:cxnLst>
              <a:rect l="T9" t="T10" r="T11" b="T12"/>
              <a:pathLst>
                <a:path w="21262" h="21600" fill="none" extrusionOk="0">
                  <a:moveTo>
                    <a:pt x="0" y="543"/>
                  </a:moveTo>
                  <a:cubicBezTo>
                    <a:pt x="1578" y="182"/>
                    <a:pt x="3193" y="-1"/>
                    <a:pt x="4813" y="0"/>
                  </a:cubicBezTo>
                  <a:cubicBezTo>
                    <a:pt x="11144" y="0"/>
                    <a:pt x="17157" y="2778"/>
                    <a:pt x="21261" y="7600"/>
                  </a:cubicBezTo>
                </a:path>
                <a:path w="21262" h="21600" stroke="0" extrusionOk="0">
                  <a:moveTo>
                    <a:pt x="0" y="543"/>
                  </a:moveTo>
                  <a:cubicBezTo>
                    <a:pt x="1578" y="182"/>
                    <a:pt x="3193" y="-1"/>
                    <a:pt x="4813" y="0"/>
                  </a:cubicBezTo>
                  <a:cubicBezTo>
                    <a:pt x="11144" y="0"/>
                    <a:pt x="17157" y="2778"/>
                    <a:pt x="21261" y="7600"/>
                  </a:cubicBezTo>
                  <a:lnTo>
                    <a:pt x="4813" y="21600"/>
                  </a:lnTo>
                  <a:close/>
                </a:path>
              </a:pathLst>
            </a:custGeom>
            <a:noFill/>
            <a:ln w="25400" cap="rnd">
              <a:solidFill>
                <a:schemeClr val="accent2"/>
              </a:solidFill>
              <a:round/>
              <a:headEnd type="stealth" w="med" len="med"/>
              <a:tailEnd type="stealth" w="med" len="med"/>
            </a:ln>
          </p:spPr>
          <p:txBody>
            <a:bodyPr/>
            <a:lstStyle/>
            <a:p>
              <a:pPr algn="l"/>
              <a:endParaRPr lang="en-US" sz="4000">
                <a:solidFill>
                  <a:schemeClr val="bg1"/>
                </a:solidFill>
                <a:latin typeface="Times New Roman" pitchFamily="18" charset="0"/>
              </a:endParaRPr>
            </a:p>
          </p:txBody>
        </p:sp>
        <p:sp>
          <p:nvSpPr>
            <p:cNvPr id="3113" name="Arc 38"/>
            <p:cNvSpPr>
              <a:spLocks/>
            </p:cNvSpPr>
            <p:nvPr/>
          </p:nvSpPr>
          <p:spPr bwMode="auto">
            <a:xfrm>
              <a:off x="3734" y="2358"/>
              <a:ext cx="392" cy="551"/>
            </a:xfrm>
            <a:custGeom>
              <a:avLst/>
              <a:gdLst>
                <a:gd name="T0" fmla="*/ 0 w 33349"/>
                <a:gd name="T1" fmla="*/ 0 h 42784"/>
                <a:gd name="T2" fmla="*/ 0 w 33349"/>
                <a:gd name="T3" fmla="*/ 0 h 42784"/>
                <a:gd name="T4" fmla="*/ 0 w 33349"/>
                <a:gd name="T5" fmla="*/ 0 h 42784"/>
                <a:gd name="T6" fmla="*/ 0 60000 65536"/>
                <a:gd name="T7" fmla="*/ 0 60000 65536"/>
                <a:gd name="T8" fmla="*/ 0 60000 65536"/>
                <a:gd name="T9" fmla="*/ 0 w 33349"/>
                <a:gd name="T10" fmla="*/ 0 h 42784"/>
                <a:gd name="T11" fmla="*/ 33349 w 33349"/>
                <a:gd name="T12" fmla="*/ 42784 h 42784"/>
              </a:gdLst>
              <a:ahLst/>
              <a:cxnLst>
                <a:cxn ang="T6">
                  <a:pos x="T0" y="T1"/>
                </a:cxn>
                <a:cxn ang="T7">
                  <a:pos x="T2" y="T3"/>
                </a:cxn>
                <a:cxn ang="T8">
                  <a:pos x="T4" y="T5"/>
                </a:cxn>
              </a:cxnLst>
              <a:rect l="T9" t="T10" r="T11" b="T12"/>
              <a:pathLst>
                <a:path w="33349" h="42784" fill="none" extrusionOk="0">
                  <a:moveTo>
                    <a:pt x="15965" y="-1"/>
                  </a:moveTo>
                  <a:cubicBezTo>
                    <a:pt x="26070" y="2010"/>
                    <a:pt x="33349" y="10880"/>
                    <a:pt x="33349" y="21184"/>
                  </a:cubicBezTo>
                  <a:cubicBezTo>
                    <a:pt x="33349" y="33113"/>
                    <a:pt x="23678" y="42784"/>
                    <a:pt x="11749" y="42784"/>
                  </a:cubicBezTo>
                  <a:cubicBezTo>
                    <a:pt x="7579" y="42784"/>
                    <a:pt x="3498" y="41577"/>
                    <a:pt x="-1" y="39309"/>
                  </a:cubicBezTo>
                </a:path>
                <a:path w="33349" h="42784" stroke="0" extrusionOk="0">
                  <a:moveTo>
                    <a:pt x="15965" y="-1"/>
                  </a:moveTo>
                  <a:cubicBezTo>
                    <a:pt x="26070" y="2010"/>
                    <a:pt x="33349" y="10880"/>
                    <a:pt x="33349" y="21184"/>
                  </a:cubicBezTo>
                  <a:cubicBezTo>
                    <a:pt x="33349" y="33113"/>
                    <a:pt x="23678" y="42784"/>
                    <a:pt x="11749" y="42784"/>
                  </a:cubicBezTo>
                  <a:cubicBezTo>
                    <a:pt x="7579" y="42784"/>
                    <a:pt x="3498" y="41577"/>
                    <a:pt x="-1" y="39309"/>
                  </a:cubicBezTo>
                  <a:lnTo>
                    <a:pt x="11749" y="21184"/>
                  </a:lnTo>
                  <a:close/>
                </a:path>
              </a:pathLst>
            </a:custGeom>
            <a:noFill/>
            <a:ln w="15875">
              <a:solidFill>
                <a:schemeClr val="hlink"/>
              </a:solidFill>
              <a:round/>
              <a:headEnd type="stealth" w="med" len="med"/>
              <a:tailEnd type="stealth" w="med" len="med"/>
            </a:ln>
          </p:spPr>
          <p:txBody>
            <a:bodyPr/>
            <a:lstStyle/>
            <a:p>
              <a:endParaRPr lang="en-US"/>
            </a:p>
          </p:txBody>
        </p:sp>
        <p:graphicFrame>
          <p:nvGraphicFramePr>
            <p:cNvPr id="3078" name="Object 39"/>
            <p:cNvGraphicFramePr>
              <a:graphicFrameLocks/>
            </p:cNvGraphicFramePr>
            <p:nvPr/>
          </p:nvGraphicFramePr>
          <p:xfrm>
            <a:off x="4020" y="1533"/>
            <a:ext cx="217" cy="172"/>
          </p:xfrm>
          <a:graphic>
            <a:graphicData uri="http://schemas.openxmlformats.org/presentationml/2006/ole">
              <p:oleObj spid="_x0000_s2054" name="Equation" r:id="rId8" imgW="344160" imgH="272880" progId="Equation.3">
                <p:embed/>
              </p:oleObj>
            </a:graphicData>
          </a:graphic>
        </p:graphicFrame>
        <p:graphicFrame>
          <p:nvGraphicFramePr>
            <p:cNvPr id="3079" name="Object 40"/>
            <p:cNvGraphicFramePr>
              <a:graphicFrameLocks/>
            </p:cNvGraphicFramePr>
            <p:nvPr/>
          </p:nvGraphicFramePr>
          <p:xfrm>
            <a:off x="3784" y="1387"/>
            <a:ext cx="238" cy="183"/>
          </p:xfrm>
          <a:graphic>
            <a:graphicData uri="http://schemas.openxmlformats.org/presentationml/2006/ole">
              <p:oleObj spid="_x0000_s2055" name="Equation" r:id="rId9" imgW="377640" imgH="290160" progId="Equation.3">
                <p:embed/>
              </p:oleObj>
            </a:graphicData>
          </a:graphic>
        </p:graphicFrame>
        <p:graphicFrame>
          <p:nvGraphicFramePr>
            <p:cNvPr id="3080" name="Object 41"/>
            <p:cNvGraphicFramePr>
              <a:graphicFrameLocks/>
            </p:cNvGraphicFramePr>
            <p:nvPr/>
          </p:nvGraphicFramePr>
          <p:xfrm>
            <a:off x="4111" y="1982"/>
            <a:ext cx="207" cy="172"/>
          </p:xfrm>
          <a:graphic>
            <a:graphicData uri="http://schemas.openxmlformats.org/presentationml/2006/ole">
              <p:oleObj spid="_x0000_s2056" name="Equation" r:id="rId10" imgW="328320" imgH="272880" progId="Equation.3">
                <p:embed/>
              </p:oleObj>
            </a:graphicData>
          </a:graphic>
        </p:graphicFrame>
        <p:graphicFrame>
          <p:nvGraphicFramePr>
            <p:cNvPr id="3081" name="Object 42"/>
            <p:cNvGraphicFramePr>
              <a:graphicFrameLocks/>
            </p:cNvGraphicFramePr>
            <p:nvPr/>
          </p:nvGraphicFramePr>
          <p:xfrm>
            <a:off x="4113" y="2737"/>
            <a:ext cx="213" cy="186"/>
          </p:xfrm>
          <a:graphic>
            <a:graphicData uri="http://schemas.openxmlformats.org/presentationml/2006/ole">
              <p:oleObj spid="_x0000_s2057" name="Equation" r:id="rId11" imgW="266400" imgH="241200" progId="Equation.3">
                <p:embed/>
              </p:oleObj>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22"/>
          <p:cNvSpPr txBox="1">
            <a:spLocks noChangeArrowheads="1"/>
          </p:cNvSpPr>
          <p:nvPr/>
        </p:nvSpPr>
        <p:spPr bwMode="auto">
          <a:xfrm>
            <a:off x="838200" y="3429000"/>
            <a:ext cx="3109913" cy="457200"/>
          </a:xfrm>
          <a:prstGeom prst="rect">
            <a:avLst/>
          </a:prstGeom>
          <a:noFill/>
          <a:ln w="12700">
            <a:noFill/>
            <a:miter lim="800000"/>
            <a:headEnd type="none" w="sm" len="sm"/>
            <a:tailEnd type="none" w="sm" len="sm"/>
          </a:ln>
        </p:spPr>
        <p:txBody>
          <a:bodyPr wrap="none">
            <a:spAutoFit/>
          </a:bodyPr>
          <a:lstStyle/>
          <a:p>
            <a:pPr marL="457200" indent="-457200" algn="l"/>
            <a:r>
              <a:rPr lang="en-US" sz="2400" dirty="0">
                <a:latin typeface="Times New Roman" pitchFamily="18" charset="0"/>
              </a:rPr>
              <a:t>Actual compass reading</a:t>
            </a:r>
          </a:p>
        </p:txBody>
      </p:sp>
      <p:sp>
        <p:nvSpPr>
          <p:cNvPr id="4103" name="Line 23"/>
          <p:cNvSpPr>
            <a:spLocks noChangeShapeType="1"/>
          </p:cNvSpPr>
          <p:nvPr/>
        </p:nvSpPr>
        <p:spPr bwMode="auto">
          <a:xfrm flipV="1">
            <a:off x="3494088" y="2551113"/>
            <a:ext cx="2590800" cy="288925"/>
          </a:xfrm>
          <a:prstGeom prst="line">
            <a:avLst/>
          </a:prstGeom>
          <a:noFill/>
          <a:ln w="19050">
            <a:solidFill>
              <a:schemeClr val="tx1"/>
            </a:solidFill>
            <a:round/>
            <a:headEnd type="none" w="sm" len="sm"/>
            <a:tailEnd type="stealth" w="med" len="med"/>
          </a:ln>
        </p:spPr>
        <p:txBody>
          <a:bodyPr/>
          <a:lstStyle/>
          <a:p>
            <a:endParaRPr lang="en-US"/>
          </a:p>
        </p:txBody>
      </p:sp>
      <p:sp>
        <p:nvSpPr>
          <p:cNvPr id="4104" name="Text Box 25"/>
          <p:cNvSpPr txBox="1">
            <a:spLocks noChangeArrowheads="1"/>
          </p:cNvSpPr>
          <p:nvPr/>
        </p:nvSpPr>
        <p:spPr bwMode="auto">
          <a:xfrm>
            <a:off x="838200" y="2590800"/>
            <a:ext cx="2901950" cy="457200"/>
          </a:xfrm>
          <a:prstGeom prst="rect">
            <a:avLst/>
          </a:prstGeom>
          <a:noFill/>
          <a:ln w="12700">
            <a:noFill/>
            <a:miter lim="800000"/>
            <a:headEnd type="none" w="sm" len="sm"/>
            <a:tailEnd type="none" w="sm" len="sm"/>
          </a:ln>
        </p:spPr>
        <p:txBody>
          <a:bodyPr wrap="square">
            <a:spAutoFit/>
          </a:bodyPr>
          <a:lstStyle/>
          <a:p>
            <a:pPr algn="l"/>
            <a:r>
              <a:rPr lang="en-US" sz="2400" dirty="0">
                <a:latin typeface="Times New Roman" pitchFamily="18" charset="0"/>
              </a:rPr>
              <a:t>Magnetic variation</a:t>
            </a:r>
          </a:p>
        </p:txBody>
      </p:sp>
      <p:sp>
        <p:nvSpPr>
          <p:cNvPr id="204827" name="Rectangle 27"/>
          <p:cNvSpPr>
            <a:spLocks noGrp="1" noRot="1" noChangeArrowheads="1"/>
          </p:cNvSpPr>
          <p:nvPr>
            <p:ph type="title"/>
          </p:nvPr>
        </p:nvSpPr>
        <p:spPr/>
        <p:txBody>
          <a:bodyPr/>
          <a:lstStyle/>
          <a:p>
            <a:pPr eaLnBrk="1" hangingPunct="1">
              <a:defRPr/>
            </a:pPr>
            <a:r>
              <a:rPr lang="en-US" smtClean="0">
                <a:latin typeface="Arial" charset="0"/>
              </a:rPr>
              <a:t>Two Compass Concerns</a:t>
            </a:r>
          </a:p>
        </p:txBody>
      </p:sp>
      <p:sp>
        <p:nvSpPr>
          <p:cNvPr id="4106" name="Rectangle 29"/>
          <p:cNvSpPr>
            <a:spLocks noChangeArrowheads="1"/>
          </p:cNvSpPr>
          <p:nvPr/>
        </p:nvSpPr>
        <p:spPr bwMode="auto">
          <a:xfrm>
            <a:off x="5337175" y="5254625"/>
            <a:ext cx="1047750" cy="457200"/>
          </a:xfrm>
          <a:prstGeom prst="rect">
            <a:avLst/>
          </a:prstGeom>
          <a:noFill/>
          <a:ln w="9525">
            <a:noFill/>
            <a:miter lim="800000"/>
            <a:headEnd/>
            <a:tailEnd/>
          </a:ln>
        </p:spPr>
        <p:txBody>
          <a:bodyPr wrap="none" lIns="92075" tIns="46038" rIns="92075" bIns="46038">
            <a:spAutoFit/>
          </a:bodyPr>
          <a:lstStyle/>
          <a:p>
            <a:pPr algn="l"/>
            <a:r>
              <a:rPr lang="en-US" sz="2400">
                <a:latin typeface="Arial" charset="0"/>
              </a:rPr>
              <a:t>DGPS</a:t>
            </a:r>
          </a:p>
        </p:txBody>
      </p:sp>
      <p:sp>
        <p:nvSpPr>
          <p:cNvPr id="4107" name="Line 30"/>
          <p:cNvSpPr>
            <a:spLocks noChangeShapeType="1"/>
          </p:cNvSpPr>
          <p:nvPr/>
        </p:nvSpPr>
        <p:spPr bwMode="auto">
          <a:xfrm flipV="1">
            <a:off x="5873750" y="2011363"/>
            <a:ext cx="0" cy="2146300"/>
          </a:xfrm>
          <a:prstGeom prst="line">
            <a:avLst/>
          </a:prstGeom>
          <a:noFill/>
          <a:ln w="25400">
            <a:solidFill>
              <a:schemeClr val="bg2"/>
            </a:solidFill>
            <a:round/>
            <a:headEnd type="none" w="sm" len="sm"/>
            <a:tailEnd type="stealth" w="med" len="lg"/>
          </a:ln>
        </p:spPr>
        <p:txBody>
          <a:bodyPr/>
          <a:lstStyle/>
          <a:p>
            <a:endParaRPr lang="en-US"/>
          </a:p>
        </p:txBody>
      </p:sp>
      <p:sp>
        <p:nvSpPr>
          <p:cNvPr id="4108" name="Line 31"/>
          <p:cNvSpPr>
            <a:spLocks noChangeShapeType="1"/>
          </p:cNvSpPr>
          <p:nvPr/>
        </p:nvSpPr>
        <p:spPr bwMode="auto">
          <a:xfrm flipV="1">
            <a:off x="5872163" y="2144713"/>
            <a:ext cx="449262" cy="2012950"/>
          </a:xfrm>
          <a:prstGeom prst="line">
            <a:avLst/>
          </a:prstGeom>
          <a:noFill/>
          <a:ln w="25400">
            <a:solidFill>
              <a:srgbClr val="FF3300"/>
            </a:solidFill>
            <a:round/>
            <a:headEnd type="none" w="sm" len="sm"/>
            <a:tailEnd type="stealth" w="med" len="lg"/>
          </a:ln>
        </p:spPr>
        <p:txBody>
          <a:bodyPr/>
          <a:lstStyle/>
          <a:p>
            <a:endParaRPr lang="en-US"/>
          </a:p>
        </p:txBody>
      </p:sp>
      <p:sp>
        <p:nvSpPr>
          <p:cNvPr id="4109" name="Line 32"/>
          <p:cNvSpPr>
            <a:spLocks noChangeShapeType="1"/>
          </p:cNvSpPr>
          <p:nvPr/>
        </p:nvSpPr>
        <p:spPr bwMode="auto">
          <a:xfrm flipV="1">
            <a:off x="5872163" y="2344738"/>
            <a:ext cx="896937" cy="1811337"/>
          </a:xfrm>
          <a:prstGeom prst="line">
            <a:avLst/>
          </a:prstGeom>
          <a:noFill/>
          <a:ln w="25400">
            <a:solidFill>
              <a:schemeClr val="accent1"/>
            </a:solidFill>
            <a:round/>
            <a:headEnd type="none" w="sm" len="sm"/>
            <a:tailEnd type="stealth" w="med" len="lg"/>
          </a:ln>
        </p:spPr>
        <p:txBody>
          <a:bodyPr/>
          <a:lstStyle/>
          <a:p>
            <a:endParaRPr lang="en-US"/>
          </a:p>
        </p:txBody>
      </p:sp>
      <p:sp>
        <p:nvSpPr>
          <p:cNvPr id="4110" name="Line 33"/>
          <p:cNvSpPr>
            <a:spLocks noChangeShapeType="1"/>
          </p:cNvSpPr>
          <p:nvPr/>
        </p:nvSpPr>
        <p:spPr bwMode="auto">
          <a:xfrm flipV="1">
            <a:off x="5872163" y="3284538"/>
            <a:ext cx="1154112" cy="873125"/>
          </a:xfrm>
          <a:prstGeom prst="line">
            <a:avLst/>
          </a:prstGeom>
          <a:noFill/>
          <a:ln w="25400">
            <a:solidFill>
              <a:schemeClr val="accent2"/>
            </a:solidFill>
            <a:round/>
            <a:headEnd type="none" w="sm" len="sm"/>
            <a:tailEnd type="stealth" w="med" len="med"/>
          </a:ln>
        </p:spPr>
        <p:txBody>
          <a:bodyPr/>
          <a:lstStyle/>
          <a:p>
            <a:endParaRPr lang="en-US"/>
          </a:p>
        </p:txBody>
      </p:sp>
      <p:sp>
        <p:nvSpPr>
          <p:cNvPr id="4111" name="Line 34"/>
          <p:cNvSpPr>
            <a:spLocks noChangeShapeType="1"/>
          </p:cNvSpPr>
          <p:nvPr/>
        </p:nvSpPr>
        <p:spPr bwMode="auto">
          <a:xfrm flipV="1">
            <a:off x="5672138" y="4130675"/>
            <a:ext cx="206375" cy="1058863"/>
          </a:xfrm>
          <a:prstGeom prst="line">
            <a:avLst/>
          </a:prstGeom>
          <a:noFill/>
          <a:ln w="25400">
            <a:solidFill>
              <a:schemeClr val="hlink"/>
            </a:solidFill>
            <a:round/>
            <a:headEnd type="stealth" w="med" len="med"/>
            <a:tailEnd type="none" w="sm" len="sm"/>
          </a:ln>
        </p:spPr>
        <p:txBody>
          <a:bodyPr/>
          <a:lstStyle/>
          <a:p>
            <a:endParaRPr lang="en-US"/>
          </a:p>
        </p:txBody>
      </p:sp>
      <p:sp>
        <p:nvSpPr>
          <p:cNvPr id="4112" name="Rectangle 35"/>
          <p:cNvSpPr>
            <a:spLocks noChangeArrowheads="1"/>
          </p:cNvSpPr>
          <p:nvPr/>
        </p:nvSpPr>
        <p:spPr bwMode="auto">
          <a:xfrm>
            <a:off x="5135563" y="1655763"/>
            <a:ext cx="657225"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latin typeface="Arial" charset="0"/>
              </a:rPr>
              <a:t>True</a:t>
            </a:r>
          </a:p>
          <a:p>
            <a:pPr algn="l" eaLnBrk="1" hangingPunct="1"/>
            <a:r>
              <a:rPr lang="en-US" sz="1400" b="1">
                <a:latin typeface="Arial" charset="0"/>
              </a:rPr>
              <a:t>North</a:t>
            </a:r>
          </a:p>
        </p:txBody>
      </p:sp>
      <p:sp>
        <p:nvSpPr>
          <p:cNvPr id="4113" name="Rectangle 36"/>
          <p:cNvSpPr>
            <a:spLocks noChangeArrowheads="1"/>
          </p:cNvSpPr>
          <p:nvPr/>
        </p:nvSpPr>
        <p:spPr bwMode="auto">
          <a:xfrm>
            <a:off x="6126163" y="1655763"/>
            <a:ext cx="950912"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rgbClr val="FF3300"/>
                </a:solidFill>
                <a:latin typeface="Arial" charset="0"/>
              </a:rPr>
              <a:t>Magnetic</a:t>
            </a:r>
          </a:p>
          <a:p>
            <a:pPr algn="l" eaLnBrk="1" hangingPunct="1"/>
            <a:r>
              <a:rPr lang="en-US" sz="1400" b="1">
                <a:solidFill>
                  <a:srgbClr val="FF3300"/>
                </a:solidFill>
                <a:latin typeface="Arial" charset="0"/>
              </a:rPr>
              <a:t>North</a:t>
            </a:r>
          </a:p>
        </p:txBody>
      </p:sp>
      <p:sp>
        <p:nvSpPr>
          <p:cNvPr id="4114" name="Rectangle 37"/>
          <p:cNvSpPr>
            <a:spLocks noChangeArrowheads="1"/>
          </p:cNvSpPr>
          <p:nvPr/>
        </p:nvSpPr>
        <p:spPr bwMode="auto">
          <a:xfrm>
            <a:off x="6757988" y="2084388"/>
            <a:ext cx="1316037"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accent1"/>
                </a:solidFill>
                <a:latin typeface="Arial" charset="0"/>
              </a:rPr>
              <a:t>Orientation</a:t>
            </a:r>
          </a:p>
          <a:p>
            <a:pPr algn="l" eaLnBrk="1" hangingPunct="1"/>
            <a:r>
              <a:rPr lang="en-US" sz="1400" b="1">
                <a:solidFill>
                  <a:schemeClr val="accent1"/>
                </a:solidFill>
                <a:latin typeface="Arial" charset="0"/>
              </a:rPr>
              <a:t>of Instrument</a:t>
            </a:r>
          </a:p>
        </p:txBody>
      </p:sp>
      <p:sp>
        <p:nvSpPr>
          <p:cNvPr id="4115" name="Rectangle 38"/>
          <p:cNvSpPr>
            <a:spLocks noChangeArrowheads="1"/>
          </p:cNvSpPr>
          <p:nvPr/>
        </p:nvSpPr>
        <p:spPr bwMode="auto">
          <a:xfrm>
            <a:off x="6645275" y="2794000"/>
            <a:ext cx="1228725" cy="517525"/>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accent2"/>
                </a:solidFill>
                <a:latin typeface="Arial" charset="0"/>
              </a:rPr>
              <a:t>Boat Vector </a:t>
            </a:r>
          </a:p>
          <a:p>
            <a:pPr algn="l" eaLnBrk="1" hangingPunct="1"/>
            <a:r>
              <a:rPr lang="en-US" sz="1400" b="1">
                <a:solidFill>
                  <a:schemeClr val="accent2"/>
                </a:solidFill>
                <a:latin typeface="Arial" charset="0"/>
              </a:rPr>
              <a:t>From DGPS</a:t>
            </a:r>
          </a:p>
        </p:txBody>
      </p:sp>
      <p:sp>
        <p:nvSpPr>
          <p:cNvPr id="4116" name="Rectangle 39"/>
          <p:cNvSpPr>
            <a:spLocks noChangeArrowheads="1"/>
          </p:cNvSpPr>
          <p:nvPr/>
        </p:nvSpPr>
        <p:spPr bwMode="auto">
          <a:xfrm>
            <a:off x="4305300" y="4235450"/>
            <a:ext cx="1290638" cy="304800"/>
          </a:xfrm>
          <a:prstGeom prst="rect">
            <a:avLst/>
          </a:prstGeom>
          <a:noFill/>
          <a:ln w="9525">
            <a:noFill/>
            <a:miter lim="800000"/>
            <a:headEnd/>
            <a:tailEnd/>
          </a:ln>
        </p:spPr>
        <p:txBody>
          <a:bodyPr wrap="none" lIns="92075" tIns="46038" rIns="92075" bIns="46038">
            <a:spAutoFit/>
          </a:bodyPr>
          <a:lstStyle/>
          <a:p>
            <a:pPr algn="l" eaLnBrk="1" hangingPunct="1"/>
            <a:r>
              <a:rPr lang="en-US" sz="1400" b="1">
                <a:solidFill>
                  <a:schemeClr val="hlink"/>
                </a:solidFill>
                <a:latin typeface="Arial" charset="0"/>
              </a:rPr>
              <a:t>ADCP Vector</a:t>
            </a:r>
          </a:p>
        </p:txBody>
      </p:sp>
      <p:sp>
        <p:nvSpPr>
          <p:cNvPr id="4117" name="Arc 40"/>
          <p:cNvSpPr>
            <a:spLocks/>
          </p:cNvSpPr>
          <p:nvPr/>
        </p:nvSpPr>
        <p:spPr bwMode="auto">
          <a:xfrm>
            <a:off x="5873750" y="2481263"/>
            <a:ext cx="376238" cy="804862"/>
          </a:xfrm>
          <a:custGeom>
            <a:avLst/>
            <a:gdLst>
              <a:gd name="T0" fmla="*/ 0 w 10527"/>
              <a:gd name="T1" fmla="*/ 0 h 21600"/>
              <a:gd name="T2" fmla="*/ 480594170 w 10527"/>
              <a:gd name="T3" fmla="*/ 141708238 h 21600"/>
              <a:gd name="T4" fmla="*/ 0 w 10527"/>
              <a:gd name="T5" fmla="*/ 1117523356 h 21600"/>
              <a:gd name="T6" fmla="*/ 0 60000 65536"/>
              <a:gd name="T7" fmla="*/ 0 60000 65536"/>
              <a:gd name="T8" fmla="*/ 0 60000 65536"/>
              <a:gd name="T9" fmla="*/ 0 w 10527"/>
              <a:gd name="T10" fmla="*/ 0 h 21600"/>
              <a:gd name="T11" fmla="*/ 10527 w 10527"/>
              <a:gd name="T12" fmla="*/ 21600 h 21600"/>
            </a:gdLst>
            <a:ahLst/>
            <a:cxnLst>
              <a:cxn ang="T6">
                <a:pos x="T0" y="T1"/>
              </a:cxn>
              <a:cxn ang="T7">
                <a:pos x="T2" y="T3"/>
              </a:cxn>
              <a:cxn ang="T8">
                <a:pos x="T4" y="T5"/>
              </a:cxn>
            </a:cxnLst>
            <a:rect l="T9" t="T10" r="T11" b="T12"/>
            <a:pathLst>
              <a:path w="10527" h="21600" fill="none" extrusionOk="0">
                <a:moveTo>
                  <a:pt x="-1" y="0"/>
                </a:moveTo>
                <a:cubicBezTo>
                  <a:pt x="3685" y="0"/>
                  <a:pt x="7309" y="942"/>
                  <a:pt x="10527" y="2738"/>
                </a:cubicBezTo>
              </a:path>
              <a:path w="10527" h="21600" stroke="0" extrusionOk="0">
                <a:moveTo>
                  <a:pt x="-1" y="0"/>
                </a:moveTo>
                <a:cubicBezTo>
                  <a:pt x="3685" y="0"/>
                  <a:pt x="7309" y="942"/>
                  <a:pt x="10527" y="2738"/>
                </a:cubicBezTo>
                <a:lnTo>
                  <a:pt x="0" y="21600"/>
                </a:lnTo>
                <a:close/>
              </a:path>
            </a:pathLst>
          </a:custGeom>
          <a:noFill/>
          <a:ln w="12700" cap="rnd">
            <a:solidFill>
              <a:srgbClr val="FF3300"/>
            </a:solidFill>
            <a:round/>
            <a:headEnd type="stealth" w="med" len="med"/>
            <a:tailEnd type="stealth" w="med" len="med"/>
          </a:ln>
        </p:spPr>
        <p:txBody>
          <a:bodyPr/>
          <a:lstStyle/>
          <a:p>
            <a:endParaRPr lang="en-US"/>
          </a:p>
        </p:txBody>
      </p:sp>
      <p:sp>
        <p:nvSpPr>
          <p:cNvPr id="4118" name="Arc 41"/>
          <p:cNvSpPr>
            <a:spLocks/>
          </p:cNvSpPr>
          <p:nvPr/>
        </p:nvSpPr>
        <p:spPr bwMode="auto">
          <a:xfrm>
            <a:off x="6149975" y="2827338"/>
            <a:ext cx="322263" cy="808037"/>
          </a:xfrm>
          <a:custGeom>
            <a:avLst/>
            <a:gdLst>
              <a:gd name="T0" fmla="*/ 54005130 w 9075"/>
              <a:gd name="T1" fmla="*/ 0 h 21566"/>
              <a:gd name="T2" fmla="*/ 406385293 w 9075"/>
              <a:gd name="T3" fmla="*/ 103359045 h 21566"/>
              <a:gd name="T4" fmla="*/ 0 w 9075"/>
              <a:gd name="T5" fmla="*/ 1134369035 h 21566"/>
              <a:gd name="T6" fmla="*/ 0 60000 65536"/>
              <a:gd name="T7" fmla="*/ 0 60000 65536"/>
              <a:gd name="T8" fmla="*/ 0 60000 65536"/>
              <a:gd name="T9" fmla="*/ 0 w 9075"/>
              <a:gd name="T10" fmla="*/ 0 h 21566"/>
              <a:gd name="T11" fmla="*/ 9075 w 9075"/>
              <a:gd name="T12" fmla="*/ 21566 h 21566"/>
            </a:gdLst>
            <a:ahLst/>
            <a:cxnLst>
              <a:cxn ang="T6">
                <a:pos x="T0" y="T1"/>
              </a:cxn>
              <a:cxn ang="T7">
                <a:pos x="T2" y="T3"/>
              </a:cxn>
              <a:cxn ang="T8">
                <a:pos x="T4" y="T5"/>
              </a:cxn>
            </a:cxnLst>
            <a:rect l="T9" t="T10" r="T11" b="T12"/>
            <a:pathLst>
              <a:path w="9075" h="21566" fill="none" extrusionOk="0">
                <a:moveTo>
                  <a:pt x="1206" y="-1"/>
                </a:moveTo>
                <a:cubicBezTo>
                  <a:pt x="3929" y="152"/>
                  <a:pt x="6599" y="818"/>
                  <a:pt x="9075" y="1964"/>
                </a:cubicBezTo>
              </a:path>
              <a:path w="9075" h="21566" stroke="0" extrusionOk="0">
                <a:moveTo>
                  <a:pt x="1206" y="-1"/>
                </a:moveTo>
                <a:cubicBezTo>
                  <a:pt x="3929" y="152"/>
                  <a:pt x="6599" y="818"/>
                  <a:pt x="9075" y="1964"/>
                </a:cubicBezTo>
                <a:lnTo>
                  <a:pt x="0" y="21566"/>
                </a:lnTo>
                <a:close/>
              </a:path>
            </a:pathLst>
          </a:custGeom>
          <a:noFill/>
          <a:ln w="12700" cap="rnd">
            <a:solidFill>
              <a:schemeClr val="accent1"/>
            </a:solidFill>
            <a:round/>
            <a:headEnd type="stealth" w="med" len="med"/>
            <a:tailEnd type="stealth" w="med" len="med"/>
          </a:ln>
        </p:spPr>
        <p:txBody>
          <a:bodyPr/>
          <a:lstStyle/>
          <a:p>
            <a:endParaRPr lang="en-US"/>
          </a:p>
        </p:txBody>
      </p:sp>
      <p:sp>
        <p:nvSpPr>
          <p:cNvPr id="4119" name="Arc 42"/>
          <p:cNvSpPr>
            <a:spLocks/>
          </p:cNvSpPr>
          <p:nvPr/>
        </p:nvSpPr>
        <p:spPr bwMode="auto">
          <a:xfrm>
            <a:off x="5895975" y="3292475"/>
            <a:ext cx="755650" cy="804863"/>
          </a:xfrm>
          <a:custGeom>
            <a:avLst/>
            <a:gdLst>
              <a:gd name="T0" fmla="*/ 0 w 21262"/>
              <a:gd name="T1" fmla="*/ 28092922 h 21600"/>
              <a:gd name="T2" fmla="*/ 954451206 w 21262"/>
              <a:gd name="T3" fmla="*/ 393204796 h 21600"/>
              <a:gd name="T4" fmla="*/ 216055900 w 21262"/>
              <a:gd name="T5" fmla="*/ 1117527725 h 21600"/>
              <a:gd name="T6" fmla="*/ 0 60000 65536"/>
              <a:gd name="T7" fmla="*/ 0 60000 65536"/>
              <a:gd name="T8" fmla="*/ 0 60000 65536"/>
              <a:gd name="T9" fmla="*/ 0 w 21262"/>
              <a:gd name="T10" fmla="*/ 0 h 21600"/>
              <a:gd name="T11" fmla="*/ 21262 w 21262"/>
              <a:gd name="T12" fmla="*/ 21600 h 21600"/>
            </a:gdLst>
            <a:ahLst/>
            <a:cxnLst>
              <a:cxn ang="T6">
                <a:pos x="T0" y="T1"/>
              </a:cxn>
              <a:cxn ang="T7">
                <a:pos x="T2" y="T3"/>
              </a:cxn>
              <a:cxn ang="T8">
                <a:pos x="T4" y="T5"/>
              </a:cxn>
            </a:cxnLst>
            <a:rect l="T9" t="T10" r="T11" b="T12"/>
            <a:pathLst>
              <a:path w="21262" h="21600" fill="none" extrusionOk="0">
                <a:moveTo>
                  <a:pt x="0" y="543"/>
                </a:moveTo>
                <a:cubicBezTo>
                  <a:pt x="1578" y="182"/>
                  <a:pt x="3193" y="-1"/>
                  <a:pt x="4813" y="0"/>
                </a:cubicBezTo>
                <a:cubicBezTo>
                  <a:pt x="11144" y="0"/>
                  <a:pt x="17157" y="2778"/>
                  <a:pt x="21261" y="7600"/>
                </a:cubicBezTo>
              </a:path>
              <a:path w="21262" h="21600" stroke="0" extrusionOk="0">
                <a:moveTo>
                  <a:pt x="0" y="543"/>
                </a:moveTo>
                <a:cubicBezTo>
                  <a:pt x="1578" y="182"/>
                  <a:pt x="3193" y="-1"/>
                  <a:pt x="4813" y="0"/>
                </a:cubicBezTo>
                <a:cubicBezTo>
                  <a:pt x="11144" y="0"/>
                  <a:pt x="17157" y="2778"/>
                  <a:pt x="21261" y="7600"/>
                </a:cubicBezTo>
                <a:lnTo>
                  <a:pt x="4813" y="21600"/>
                </a:lnTo>
                <a:close/>
              </a:path>
            </a:pathLst>
          </a:custGeom>
          <a:noFill/>
          <a:ln w="25400" cap="rnd">
            <a:solidFill>
              <a:schemeClr val="accent2"/>
            </a:solidFill>
            <a:round/>
            <a:headEnd type="stealth" w="med" len="med"/>
            <a:tailEnd type="stealth" w="med" len="med"/>
          </a:ln>
        </p:spPr>
        <p:txBody>
          <a:bodyPr/>
          <a:lstStyle/>
          <a:p>
            <a:pPr algn="l"/>
            <a:endParaRPr lang="en-US" sz="4000">
              <a:solidFill>
                <a:schemeClr val="bg1"/>
              </a:solidFill>
              <a:latin typeface="Times New Roman" pitchFamily="18" charset="0"/>
            </a:endParaRPr>
          </a:p>
        </p:txBody>
      </p:sp>
      <p:sp>
        <p:nvSpPr>
          <p:cNvPr id="4120" name="Arc 43"/>
          <p:cNvSpPr>
            <a:spLocks/>
          </p:cNvSpPr>
          <p:nvPr/>
        </p:nvSpPr>
        <p:spPr bwMode="auto">
          <a:xfrm>
            <a:off x="5794375" y="3752850"/>
            <a:ext cx="622300" cy="874713"/>
          </a:xfrm>
          <a:custGeom>
            <a:avLst/>
            <a:gdLst>
              <a:gd name="T0" fmla="*/ 103733773 w 33349"/>
              <a:gd name="T1" fmla="*/ 0 h 42784"/>
              <a:gd name="T2" fmla="*/ 0 w 33349"/>
              <a:gd name="T3" fmla="*/ 335926552 h 42784"/>
              <a:gd name="T4" fmla="*/ 76339878 w 33349"/>
              <a:gd name="T5" fmla="*/ 181034040 h 42784"/>
              <a:gd name="T6" fmla="*/ 0 60000 65536"/>
              <a:gd name="T7" fmla="*/ 0 60000 65536"/>
              <a:gd name="T8" fmla="*/ 0 60000 65536"/>
              <a:gd name="T9" fmla="*/ 0 w 33349"/>
              <a:gd name="T10" fmla="*/ 0 h 42784"/>
              <a:gd name="T11" fmla="*/ 33349 w 33349"/>
              <a:gd name="T12" fmla="*/ 42784 h 42784"/>
            </a:gdLst>
            <a:ahLst/>
            <a:cxnLst>
              <a:cxn ang="T6">
                <a:pos x="T0" y="T1"/>
              </a:cxn>
              <a:cxn ang="T7">
                <a:pos x="T2" y="T3"/>
              </a:cxn>
              <a:cxn ang="T8">
                <a:pos x="T4" y="T5"/>
              </a:cxn>
            </a:cxnLst>
            <a:rect l="T9" t="T10" r="T11" b="T12"/>
            <a:pathLst>
              <a:path w="33349" h="42784" fill="none" extrusionOk="0">
                <a:moveTo>
                  <a:pt x="15965" y="-1"/>
                </a:moveTo>
                <a:cubicBezTo>
                  <a:pt x="26070" y="2010"/>
                  <a:pt x="33349" y="10880"/>
                  <a:pt x="33349" y="21184"/>
                </a:cubicBezTo>
                <a:cubicBezTo>
                  <a:pt x="33349" y="33113"/>
                  <a:pt x="23678" y="42784"/>
                  <a:pt x="11749" y="42784"/>
                </a:cubicBezTo>
                <a:cubicBezTo>
                  <a:pt x="7579" y="42784"/>
                  <a:pt x="3498" y="41577"/>
                  <a:pt x="-1" y="39309"/>
                </a:cubicBezTo>
              </a:path>
              <a:path w="33349" h="42784" stroke="0" extrusionOk="0">
                <a:moveTo>
                  <a:pt x="15965" y="-1"/>
                </a:moveTo>
                <a:cubicBezTo>
                  <a:pt x="26070" y="2010"/>
                  <a:pt x="33349" y="10880"/>
                  <a:pt x="33349" y="21184"/>
                </a:cubicBezTo>
                <a:cubicBezTo>
                  <a:pt x="33349" y="33113"/>
                  <a:pt x="23678" y="42784"/>
                  <a:pt x="11749" y="42784"/>
                </a:cubicBezTo>
                <a:cubicBezTo>
                  <a:pt x="7579" y="42784"/>
                  <a:pt x="3498" y="41577"/>
                  <a:pt x="-1" y="39309"/>
                </a:cubicBezTo>
                <a:lnTo>
                  <a:pt x="11749" y="21184"/>
                </a:lnTo>
                <a:close/>
              </a:path>
            </a:pathLst>
          </a:custGeom>
          <a:noFill/>
          <a:ln w="25400" cap="rnd">
            <a:solidFill>
              <a:schemeClr val="hlink"/>
            </a:solidFill>
            <a:prstDash val="sysDot"/>
            <a:round/>
            <a:headEnd type="stealth" w="med" len="med"/>
            <a:tailEnd type="stealth" w="med" len="med"/>
          </a:ln>
        </p:spPr>
        <p:txBody>
          <a:bodyPr/>
          <a:lstStyle/>
          <a:p>
            <a:endParaRPr lang="en-US"/>
          </a:p>
        </p:txBody>
      </p:sp>
      <p:graphicFrame>
        <p:nvGraphicFramePr>
          <p:cNvPr id="4098" name="Object 44"/>
          <p:cNvGraphicFramePr>
            <a:graphicFrameLocks/>
          </p:cNvGraphicFramePr>
          <p:nvPr/>
        </p:nvGraphicFramePr>
        <p:xfrm>
          <a:off x="6229350" y="2576513"/>
          <a:ext cx="344488" cy="273050"/>
        </p:xfrm>
        <a:graphic>
          <a:graphicData uri="http://schemas.openxmlformats.org/presentationml/2006/ole">
            <p:oleObj spid="_x0000_s3074" name="Equation" r:id="rId4" imgW="344160" imgH="272880" progId="Equation.3">
              <p:embed/>
            </p:oleObj>
          </a:graphicData>
        </a:graphic>
      </p:graphicFrame>
      <p:graphicFrame>
        <p:nvGraphicFramePr>
          <p:cNvPr id="4099" name="Object 45"/>
          <p:cNvGraphicFramePr>
            <a:graphicFrameLocks/>
          </p:cNvGraphicFramePr>
          <p:nvPr/>
        </p:nvGraphicFramePr>
        <p:xfrm>
          <a:off x="5873750" y="2211388"/>
          <a:ext cx="377825" cy="290512"/>
        </p:xfrm>
        <a:graphic>
          <a:graphicData uri="http://schemas.openxmlformats.org/presentationml/2006/ole">
            <p:oleObj spid="_x0000_s3075" name="Equation" r:id="rId5" imgW="377640" imgH="290160" progId="Equation.3">
              <p:embed/>
            </p:oleObj>
          </a:graphicData>
        </a:graphic>
      </p:graphicFrame>
      <p:graphicFrame>
        <p:nvGraphicFramePr>
          <p:cNvPr id="4100" name="Object 46"/>
          <p:cNvGraphicFramePr>
            <a:graphicFrameLocks/>
          </p:cNvGraphicFramePr>
          <p:nvPr/>
        </p:nvGraphicFramePr>
        <p:xfrm>
          <a:off x="6392863" y="3155950"/>
          <a:ext cx="328612" cy="273050"/>
        </p:xfrm>
        <a:graphic>
          <a:graphicData uri="http://schemas.openxmlformats.org/presentationml/2006/ole">
            <p:oleObj spid="_x0000_s3076" name="Equation" r:id="rId6" imgW="328320" imgH="272880" progId="Equation.3">
              <p:embed/>
            </p:oleObj>
          </a:graphicData>
        </a:graphic>
      </p:graphicFrame>
      <p:graphicFrame>
        <p:nvGraphicFramePr>
          <p:cNvPr id="4101" name="Object 47"/>
          <p:cNvGraphicFramePr>
            <a:graphicFrameLocks/>
          </p:cNvGraphicFramePr>
          <p:nvPr/>
        </p:nvGraphicFramePr>
        <p:xfrm>
          <a:off x="6403975" y="4360863"/>
          <a:ext cx="322263" cy="280987"/>
        </p:xfrm>
        <a:graphic>
          <a:graphicData uri="http://schemas.openxmlformats.org/presentationml/2006/ole">
            <p:oleObj spid="_x0000_s3077" name="Equation" r:id="rId7" imgW="253800" imgH="228600" progId="Equation.3">
              <p:embed/>
            </p:oleObj>
          </a:graphicData>
        </a:graphic>
      </p:graphicFrame>
      <p:sp>
        <p:nvSpPr>
          <p:cNvPr id="4121" name="Line 26"/>
          <p:cNvSpPr>
            <a:spLocks noChangeShapeType="1"/>
          </p:cNvSpPr>
          <p:nvPr/>
        </p:nvSpPr>
        <p:spPr bwMode="auto">
          <a:xfrm flipV="1">
            <a:off x="3970338" y="2908300"/>
            <a:ext cx="2328862" cy="682625"/>
          </a:xfrm>
          <a:prstGeom prst="line">
            <a:avLst/>
          </a:prstGeom>
          <a:noFill/>
          <a:ln w="19050">
            <a:solidFill>
              <a:schemeClr val="tx1"/>
            </a:solidFill>
            <a:round/>
            <a:headEnd type="none" w="sm" len="sm"/>
            <a:tailEnd type="stealth" w="med" len="me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pPr>
              <a:defRPr/>
            </a:pPr>
            <a:r>
              <a:rPr lang="en-US" dirty="0" smtClean="0"/>
              <a:t>Integration of GPS and ADCP</a:t>
            </a:r>
            <a:endParaRPr lang="en-US" dirty="0"/>
          </a:p>
        </p:txBody>
      </p:sp>
      <p:sp>
        <p:nvSpPr>
          <p:cNvPr id="5" name="Content Placeholder 2"/>
          <p:cNvSpPr txBox="1">
            <a:spLocks/>
          </p:cNvSpPr>
          <p:nvPr/>
        </p:nvSpPr>
        <p:spPr bwMode="auto">
          <a:xfrm>
            <a:off x="152400" y="1447800"/>
            <a:ext cx="8763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hlink"/>
              </a:buClr>
              <a:buSzPct val="70000"/>
              <a:buFont typeface="Wingdings" pitchFamily="2" charset="2"/>
              <a:buChar char="n"/>
              <a:defRPr/>
            </a:pPr>
            <a:r>
              <a:rPr lang="en-US" sz="2400" dirty="0" smtClean="0"/>
              <a:t>Differences between bottom track and GPS referenced discharges can be attributed to either the quality of the GPS data or the accuracy of the ADCP heading measurement as referenced to true north (compass calibration and magnetic variation). </a:t>
            </a:r>
          </a:p>
          <a:p>
            <a:pPr marL="342900" indent="-342900">
              <a:spcBef>
                <a:spcPct val="20000"/>
              </a:spcBef>
              <a:buClr>
                <a:schemeClr val="hlink"/>
              </a:buClr>
              <a:buSzPct val="70000"/>
              <a:buFont typeface="Wingdings" pitchFamily="2" charset="2"/>
              <a:buChar char="n"/>
              <a:defRPr/>
            </a:pPr>
            <a:endParaRPr lang="en-US" sz="1200" dirty="0" smtClean="0"/>
          </a:p>
          <a:p>
            <a:pPr marL="342900" indent="-342900">
              <a:spcBef>
                <a:spcPct val="20000"/>
              </a:spcBef>
              <a:buClr>
                <a:schemeClr val="hlink"/>
              </a:buClr>
              <a:buSzPct val="70000"/>
              <a:buFont typeface="Wingdings" pitchFamily="2" charset="2"/>
              <a:buChar char="n"/>
              <a:defRPr/>
            </a:pPr>
            <a:r>
              <a:rPr lang="en-US" sz="2400" dirty="0" smtClean="0"/>
              <a:t>The impact of compass errors on the GPS accuracy was not specifically evaluated in this analysis.</a:t>
            </a:r>
          </a:p>
          <a:p>
            <a:pPr marL="342900" indent="-342900">
              <a:spcBef>
                <a:spcPct val="20000"/>
              </a:spcBef>
              <a:buClr>
                <a:schemeClr val="hlink"/>
              </a:buClr>
              <a:buSzPct val="70000"/>
              <a:buFont typeface="Wingdings" pitchFamily="2" charset="2"/>
              <a:buChar char="n"/>
              <a:defRPr/>
            </a:pPr>
            <a:endParaRPr lang="en-US" sz="1200" dirty="0" smtClean="0">
              <a:solidFill>
                <a:schemeClr val="tx1"/>
              </a:solidFill>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5" name="Rectangle 3"/>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GGA</a:t>
            </a:r>
            <a:endParaRPr lang="en-US" dirty="0"/>
          </a:p>
        </p:txBody>
      </p:sp>
      <p:sp>
        <p:nvSpPr>
          <p:cNvPr id="3" name="Content Placeholder 2"/>
          <p:cNvSpPr>
            <a:spLocks noGrp="1"/>
          </p:cNvSpPr>
          <p:nvPr>
            <p:ph idx="1"/>
          </p:nvPr>
        </p:nvSpPr>
        <p:spPr/>
        <p:txBody>
          <a:bodyPr/>
          <a:lstStyle/>
          <a:p>
            <a:pPr>
              <a:defRPr/>
            </a:pPr>
            <a:r>
              <a:rPr lang="en-US" smtClean="0"/>
              <a:t>Provides position information but no velocity information</a:t>
            </a:r>
          </a:p>
          <a:p>
            <a:pPr>
              <a:defRPr/>
            </a:pPr>
            <a:r>
              <a:rPr lang="en-US" smtClean="0"/>
              <a:t>Velocity is computed in WinRiver or RiverSurveyor from two consecutive GGA sentences by computing the distance traveled and dividing by the time between the sentences</a:t>
            </a:r>
          </a:p>
          <a:p>
            <a:pPr>
              <a:defRPr/>
            </a:pPr>
            <a:r>
              <a:rPr lang="en-US" smtClean="0"/>
              <a:t>Requires differential correction for acceptable accuracy</a:t>
            </a:r>
          </a:p>
          <a:p>
            <a:pPr>
              <a:defRPr/>
            </a:pPr>
            <a:r>
              <a:rPr lang="en-US" smtClean="0"/>
              <a:t>Affected by multipath errors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GGA Sentence</a:t>
            </a:r>
            <a:endParaRPr lang="en-US" dirty="0"/>
          </a:p>
        </p:txBody>
      </p:sp>
      <p:pic>
        <p:nvPicPr>
          <p:cNvPr id="24579" name="Picture 8"/>
          <p:cNvPicPr>
            <a:picLocks noChangeAspect="1" noChangeArrowheads="1"/>
          </p:cNvPicPr>
          <p:nvPr/>
        </p:nvPicPr>
        <p:blipFill>
          <a:blip r:embed="rId3"/>
          <a:srcRect l="6900" t="16624" r="50238" b="82057"/>
          <a:stretch>
            <a:fillRect/>
          </a:stretch>
        </p:blipFill>
        <p:spPr bwMode="auto">
          <a:xfrm>
            <a:off x="355600" y="3703638"/>
            <a:ext cx="8164513" cy="187325"/>
          </a:xfrm>
          <a:prstGeom prst="rect">
            <a:avLst/>
          </a:prstGeom>
          <a:noFill/>
          <a:ln w="12700">
            <a:noFill/>
            <a:miter lim="800000"/>
            <a:headEnd type="none" w="sm" len="sm"/>
            <a:tailEnd type="none" w="sm" len="sm"/>
          </a:ln>
        </p:spPr>
      </p:pic>
      <p:grpSp>
        <p:nvGrpSpPr>
          <p:cNvPr id="3" name="Group 46"/>
          <p:cNvGrpSpPr>
            <a:grpSpLocks/>
          </p:cNvGrpSpPr>
          <p:nvPr/>
        </p:nvGrpSpPr>
        <p:grpSpPr bwMode="auto">
          <a:xfrm>
            <a:off x="98425" y="3875088"/>
            <a:ext cx="1169988" cy="711200"/>
            <a:chOff x="98425" y="3875088"/>
            <a:chExt cx="1169988" cy="711200"/>
          </a:xfrm>
        </p:grpSpPr>
        <p:sp>
          <p:nvSpPr>
            <p:cNvPr id="6" name="TextBox 5"/>
            <p:cNvSpPr txBox="1"/>
            <p:nvPr/>
          </p:nvSpPr>
          <p:spPr>
            <a:xfrm>
              <a:off x="98425" y="4279900"/>
              <a:ext cx="1169988" cy="306388"/>
            </a:xfrm>
            <a:prstGeom prst="rect">
              <a:avLst/>
            </a:prstGeom>
            <a:noFill/>
          </p:spPr>
          <p:txBody>
            <a:bodyPr wrap="none">
              <a:spAutoFit/>
            </a:bodyPr>
            <a:lstStyle/>
            <a:p>
              <a:pPr>
                <a:defRPr/>
              </a:pPr>
              <a:r>
                <a:rPr lang="en-US" sz="1400" dirty="0">
                  <a:latin typeface="+mn-lt"/>
                </a:rPr>
                <a:t>Sentence ID</a:t>
              </a:r>
            </a:p>
          </p:txBody>
        </p:sp>
        <p:cxnSp>
          <p:nvCxnSpPr>
            <p:cNvPr id="24637" name="Straight Connector 13"/>
            <p:cNvCxnSpPr>
              <a:cxnSpLocks noChangeShapeType="1"/>
            </p:cNvCxnSpPr>
            <p:nvPr/>
          </p:nvCxnSpPr>
          <p:spPr bwMode="auto">
            <a:xfrm>
              <a:off x="450850" y="3875088"/>
              <a:ext cx="600075" cy="1587"/>
            </a:xfrm>
            <a:prstGeom prst="line">
              <a:avLst/>
            </a:prstGeom>
            <a:noFill/>
            <a:ln w="15875" algn="ctr">
              <a:solidFill>
                <a:schemeClr val="tx1"/>
              </a:solidFill>
              <a:round/>
              <a:headEnd/>
              <a:tailEnd/>
            </a:ln>
          </p:spPr>
        </p:cxnSp>
        <p:cxnSp>
          <p:nvCxnSpPr>
            <p:cNvPr id="24638" name="Straight Connector 27"/>
            <p:cNvCxnSpPr>
              <a:cxnSpLocks noChangeShapeType="1"/>
            </p:cNvCxnSpPr>
            <p:nvPr/>
          </p:nvCxnSpPr>
          <p:spPr bwMode="auto">
            <a:xfrm rot="5400000">
              <a:off x="562769" y="4056857"/>
              <a:ext cx="352425" cy="1587"/>
            </a:xfrm>
            <a:prstGeom prst="line">
              <a:avLst/>
            </a:prstGeom>
            <a:noFill/>
            <a:ln w="9525" algn="ctr">
              <a:solidFill>
                <a:schemeClr val="tx1"/>
              </a:solidFill>
              <a:round/>
              <a:headEnd/>
              <a:tailEnd/>
            </a:ln>
          </p:spPr>
        </p:cxnSp>
      </p:grpSp>
      <p:grpSp>
        <p:nvGrpSpPr>
          <p:cNvPr id="4" name="Group 50"/>
          <p:cNvGrpSpPr>
            <a:grpSpLocks/>
          </p:cNvGrpSpPr>
          <p:nvPr/>
        </p:nvGrpSpPr>
        <p:grpSpPr bwMode="auto">
          <a:xfrm>
            <a:off x="2822575" y="2909888"/>
            <a:ext cx="892175" cy="763587"/>
            <a:chOff x="2822575" y="2909888"/>
            <a:chExt cx="892175" cy="763587"/>
          </a:xfrm>
        </p:grpSpPr>
        <p:sp>
          <p:nvSpPr>
            <p:cNvPr id="9" name="TextBox 8"/>
            <p:cNvSpPr txBox="1"/>
            <p:nvPr/>
          </p:nvSpPr>
          <p:spPr>
            <a:xfrm>
              <a:off x="2822575" y="2909888"/>
              <a:ext cx="892175" cy="523875"/>
            </a:xfrm>
            <a:prstGeom prst="rect">
              <a:avLst/>
            </a:prstGeom>
            <a:noFill/>
          </p:spPr>
          <p:txBody>
            <a:bodyPr wrap="none">
              <a:spAutoFit/>
            </a:bodyPr>
            <a:lstStyle/>
            <a:p>
              <a:pPr>
                <a:defRPr/>
              </a:pPr>
              <a:r>
                <a:rPr lang="en-US" sz="1400" dirty="0">
                  <a:latin typeface="+mn-lt"/>
                </a:rPr>
                <a:t>Latitude </a:t>
              </a:r>
              <a:br>
                <a:rPr lang="en-US" sz="1400" dirty="0">
                  <a:latin typeface="+mn-lt"/>
                </a:rPr>
              </a:br>
              <a:r>
                <a:rPr lang="en-US" sz="1400" dirty="0">
                  <a:latin typeface="+mn-lt"/>
                </a:rPr>
                <a:t>Direction</a:t>
              </a:r>
            </a:p>
          </p:txBody>
        </p:sp>
        <p:cxnSp>
          <p:nvCxnSpPr>
            <p:cNvPr id="24635" name="Straight Connector 62"/>
            <p:cNvCxnSpPr>
              <a:cxnSpLocks noChangeShapeType="1"/>
            </p:cNvCxnSpPr>
            <p:nvPr/>
          </p:nvCxnSpPr>
          <p:spPr bwMode="auto">
            <a:xfrm rot="16200000" flipH="1">
              <a:off x="3156744" y="3553619"/>
              <a:ext cx="236537" cy="3175"/>
            </a:xfrm>
            <a:prstGeom prst="line">
              <a:avLst/>
            </a:prstGeom>
            <a:noFill/>
            <a:ln w="9525" algn="ctr">
              <a:solidFill>
                <a:schemeClr val="tx1"/>
              </a:solidFill>
              <a:round/>
              <a:headEnd/>
              <a:tailEnd/>
            </a:ln>
          </p:spPr>
        </p:cxnSp>
      </p:grpSp>
      <p:grpSp>
        <p:nvGrpSpPr>
          <p:cNvPr id="5" name="Group 49"/>
          <p:cNvGrpSpPr>
            <a:grpSpLocks/>
          </p:cNvGrpSpPr>
          <p:nvPr/>
        </p:nvGrpSpPr>
        <p:grpSpPr bwMode="auto">
          <a:xfrm>
            <a:off x="1677988" y="2187575"/>
            <a:ext cx="1685925" cy="1501775"/>
            <a:chOff x="1677988" y="2187575"/>
            <a:chExt cx="1685925" cy="1501775"/>
          </a:xfrm>
        </p:grpSpPr>
        <p:sp>
          <p:nvSpPr>
            <p:cNvPr id="8" name="TextBox 7"/>
            <p:cNvSpPr txBox="1"/>
            <p:nvPr/>
          </p:nvSpPr>
          <p:spPr>
            <a:xfrm>
              <a:off x="1677988" y="2187575"/>
              <a:ext cx="1685925" cy="522288"/>
            </a:xfrm>
            <a:prstGeom prst="rect">
              <a:avLst/>
            </a:prstGeom>
            <a:noFill/>
          </p:spPr>
          <p:txBody>
            <a:bodyPr wrap="none">
              <a:spAutoFit/>
            </a:bodyPr>
            <a:lstStyle/>
            <a:p>
              <a:pPr>
                <a:defRPr/>
              </a:pPr>
              <a:r>
                <a:rPr lang="en-US" sz="1400" dirty="0">
                  <a:latin typeface="+mn-lt"/>
                </a:rPr>
                <a:t>Latitude</a:t>
              </a:r>
            </a:p>
            <a:p>
              <a:pPr>
                <a:defRPr/>
              </a:pPr>
              <a:r>
                <a:rPr lang="en-US" sz="1400" dirty="0">
                  <a:latin typeface="+mn-lt"/>
                </a:rPr>
                <a:t>DDMM.MMMMMM</a:t>
              </a:r>
            </a:p>
          </p:txBody>
        </p:sp>
        <p:cxnSp>
          <p:nvCxnSpPr>
            <p:cNvPr id="24632" name="Straight Connector 19"/>
            <p:cNvCxnSpPr>
              <a:cxnSpLocks noChangeShapeType="1"/>
            </p:cNvCxnSpPr>
            <p:nvPr/>
          </p:nvCxnSpPr>
          <p:spPr bwMode="auto">
            <a:xfrm>
              <a:off x="2114550" y="3687763"/>
              <a:ext cx="1009650" cy="1587"/>
            </a:xfrm>
            <a:prstGeom prst="line">
              <a:avLst/>
            </a:prstGeom>
            <a:noFill/>
            <a:ln w="15875" algn="ctr">
              <a:solidFill>
                <a:schemeClr val="tx1"/>
              </a:solidFill>
              <a:round/>
              <a:headEnd/>
              <a:tailEnd/>
            </a:ln>
          </p:spPr>
        </p:cxnSp>
        <p:cxnSp>
          <p:nvCxnSpPr>
            <p:cNvPr id="24633" name="Straight Connector 70"/>
            <p:cNvCxnSpPr>
              <a:cxnSpLocks noChangeShapeType="1"/>
              <a:stCxn id="8" idx="2"/>
            </p:cNvCxnSpPr>
            <p:nvPr/>
          </p:nvCxnSpPr>
          <p:spPr bwMode="auto">
            <a:xfrm rot="5400000">
              <a:off x="2031207" y="3191669"/>
              <a:ext cx="971550" cy="7937"/>
            </a:xfrm>
            <a:prstGeom prst="line">
              <a:avLst/>
            </a:prstGeom>
            <a:noFill/>
            <a:ln w="9525" algn="ctr">
              <a:solidFill>
                <a:schemeClr val="tx1"/>
              </a:solidFill>
              <a:round/>
              <a:headEnd/>
              <a:tailEnd/>
            </a:ln>
          </p:spPr>
        </p:cxnSp>
      </p:grpSp>
      <p:grpSp>
        <p:nvGrpSpPr>
          <p:cNvPr id="13" name="Group 51"/>
          <p:cNvGrpSpPr>
            <a:grpSpLocks/>
          </p:cNvGrpSpPr>
          <p:nvPr/>
        </p:nvGrpSpPr>
        <p:grpSpPr bwMode="auto">
          <a:xfrm>
            <a:off x="3124200" y="3886200"/>
            <a:ext cx="1687513" cy="1298575"/>
            <a:chOff x="3124200" y="3886200"/>
            <a:chExt cx="1687513" cy="1298575"/>
          </a:xfrm>
        </p:grpSpPr>
        <p:sp>
          <p:nvSpPr>
            <p:cNvPr id="10" name="TextBox 9"/>
            <p:cNvSpPr txBox="1"/>
            <p:nvPr/>
          </p:nvSpPr>
          <p:spPr>
            <a:xfrm>
              <a:off x="3124200" y="4662488"/>
              <a:ext cx="1687513" cy="522287"/>
            </a:xfrm>
            <a:prstGeom prst="rect">
              <a:avLst/>
            </a:prstGeom>
            <a:noFill/>
          </p:spPr>
          <p:txBody>
            <a:bodyPr wrap="none">
              <a:spAutoFit/>
            </a:bodyPr>
            <a:lstStyle/>
            <a:p>
              <a:pPr>
                <a:defRPr/>
              </a:pPr>
              <a:r>
                <a:rPr lang="en-US" sz="1400" dirty="0">
                  <a:latin typeface="+mn-lt"/>
                </a:rPr>
                <a:t>Longitude</a:t>
              </a:r>
            </a:p>
            <a:p>
              <a:pPr>
                <a:defRPr/>
              </a:pPr>
              <a:r>
                <a:rPr lang="en-US" sz="1400" dirty="0">
                  <a:latin typeface="+mn-lt"/>
                </a:rPr>
                <a:t>DDMM.MMMMMM</a:t>
              </a:r>
            </a:p>
          </p:txBody>
        </p:sp>
        <p:cxnSp>
          <p:nvCxnSpPr>
            <p:cNvPr id="24629" name="Straight Connector 21"/>
            <p:cNvCxnSpPr>
              <a:cxnSpLocks noChangeShapeType="1"/>
            </p:cNvCxnSpPr>
            <p:nvPr/>
          </p:nvCxnSpPr>
          <p:spPr bwMode="auto">
            <a:xfrm>
              <a:off x="3484563" y="3886200"/>
              <a:ext cx="1104900" cy="1588"/>
            </a:xfrm>
            <a:prstGeom prst="line">
              <a:avLst/>
            </a:prstGeom>
            <a:noFill/>
            <a:ln w="15875" algn="ctr">
              <a:solidFill>
                <a:schemeClr val="tx1"/>
              </a:solidFill>
              <a:round/>
              <a:headEnd/>
              <a:tailEnd/>
            </a:ln>
          </p:spPr>
        </p:cxnSp>
        <p:cxnSp>
          <p:nvCxnSpPr>
            <p:cNvPr id="24630" name="Straight Connector 75"/>
            <p:cNvCxnSpPr>
              <a:cxnSpLocks noChangeShapeType="1"/>
            </p:cNvCxnSpPr>
            <p:nvPr/>
          </p:nvCxnSpPr>
          <p:spPr bwMode="auto">
            <a:xfrm rot="5400000">
              <a:off x="3586162" y="4278313"/>
              <a:ext cx="747713" cy="1588"/>
            </a:xfrm>
            <a:prstGeom prst="line">
              <a:avLst/>
            </a:prstGeom>
            <a:noFill/>
            <a:ln w="9525" algn="ctr">
              <a:solidFill>
                <a:schemeClr val="tx1"/>
              </a:solidFill>
              <a:round/>
              <a:headEnd/>
              <a:tailEnd/>
            </a:ln>
          </p:spPr>
        </p:cxnSp>
      </p:grpSp>
      <p:grpSp>
        <p:nvGrpSpPr>
          <p:cNvPr id="14" name="Group 62"/>
          <p:cNvGrpSpPr>
            <a:grpSpLocks/>
          </p:cNvGrpSpPr>
          <p:nvPr/>
        </p:nvGrpSpPr>
        <p:grpSpPr bwMode="auto">
          <a:xfrm>
            <a:off x="4214813" y="3911600"/>
            <a:ext cx="1020762" cy="652463"/>
            <a:chOff x="4214813" y="3911600"/>
            <a:chExt cx="1020762" cy="652463"/>
          </a:xfrm>
        </p:grpSpPr>
        <p:sp>
          <p:nvSpPr>
            <p:cNvPr id="11" name="TextBox 10"/>
            <p:cNvSpPr txBox="1"/>
            <p:nvPr/>
          </p:nvSpPr>
          <p:spPr>
            <a:xfrm>
              <a:off x="4214813" y="4040188"/>
              <a:ext cx="1020762" cy="523875"/>
            </a:xfrm>
            <a:prstGeom prst="rect">
              <a:avLst/>
            </a:prstGeom>
            <a:noFill/>
          </p:spPr>
          <p:txBody>
            <a:bodyPr wrap="none">
              <a:spAutoFit/>
            </a:bodyPr>
            <a:lstStyle/>
            <a:p>
              <a:pPr>
                <a:defRPr/>
              </a:pPr>
              <a:r>
                <a:rPr lang="en-US" sz="1400" dirty="0">
                  <a:latin typeface="+mn-lt"/>
                </a:rPr>
                <a:t>Longitude </a:t>
              </a:r>
            </a:p>
            <a:p>
              <a:pPr>
                <a:defRPr/>
              </a:pPr>
              <a:r>
                <a:rPr lang="en-US" sz="1400" dirty="0">
                  <a:latin typeface="+mn-lt"/>
                </a:rPr>
                <a:t>Direction</a:t>
              </a:r>
            </a:p>
          </p:txBody>
        </p:sp>
        <p:cxnSp>
          <p:nvCxnSpPr>
            <p:cNvPr id="24627" name="Straight Connector 77"/>
            <p:cNvCxnSpPr>
              <a:cxnSpLocks noChangeShapeType="1"/>
            </p:cNvCxnSpPr>
            <p:nvPr/>
          </p:nvCxnSpPr>
          <p:spPr bwMode="auto">
            <a:xfrm rot="5400000" flipH="1" flipV="1">
              <a:off x="4606925" y="4003675"/>
              <a:ext cx="184150" cy="0"/>
            </a:xfrm>
            <a:prstGeom prst="line">
              <a:avLst/>
            </a:prstGeom>
            <a:noFill/>
            <a:ln w="9525" algn="ctr">
              <a:solidFill>
                <a:schemeClr val="tx1"/>
              </a:solidFill>
              <a:round/>
              <a:headEnd/>
              <a:tailEnd/>
            </a:ln>
          </p:spPr>
        </p:cxnSp>
      </p:grpSp>
      <p:grpSp>
        <p:nvGrpSpPr>
          <p:cNvPr id="15" name="Group 48"/>
          <p:cNvGrpSpPr>
            <a:grpSpLocks/>
          </p:cNvGrpSpPr>
          <p:nvPr/>
        </p:nvGrpSpPr>
        <p:grpSpPr bwMode="auto">
          <a:xfrm>
            <a:off x="863600" y="3881438"/>
            <a:ext cx="1273175" cy="1285875"/>
            <a:chOff x="863600" y="3881438"/>
            <a:chExt cx="1273175" cy="1285875"/>
          </a:xfrm>
        </p:grpSpPr>
        <p:sp>
          <p:nvSpPr>
            <p:cNvPr id="7" name="TextBox 6"/>
            <p:cNvSpPr txBox="1"/>
            <p:nvPr/>
          </p:nvSpPr>
          <p:spPr>
            <a:xfrm>
              <a:off x="863600" y="4645025"/>
              <a:ext cx="1273175" cy="522288"/>
            </a:xfrm>
            <a:prstGeom prst="rect">
              <a:avLst/>
            </a:prstGeom>
            <a:noFill/>
          </p:spPr>
          <p:txBody>
            <a:bodyPr wrap="none">
              <a:spAutoFit/>
            </a:bodyPr>
            <a:lstStyle/>
            <a:p>
              <a:pPr>
                <a:defRPr/>
              </a:pPr>
              <a:r>
                <a:rPr lang="en-US" sz="1400" dirty="0">
                  <a:latin typeface="+mn-lt"/>
                </a:rPr>
                <a:t>UTC Time</a:t>
              </a:r>
            </a:p>
            <a:p>
              <a:pPr>
                <a:defRPr/>
              </a:pPr>
              <a:r>
                <a:rPr lang="en-US" sz="1400" dirty="0">
                  <a:latin typeface="+mn-lt"/>
                </a:rPr>
                <a:t>HHMMSS.SS</a:t>
              </a:r>
            </a:p>
          </p:txBody>
        </p:sp>
        <p:cxnSp>
          <p:nvCxnSpPr>
            <p:cNvPr id="24624" name="Straight Connector 17"/>
            <p:cNvCxnSpPr>
              <a:cxnSpLocks noChangeShapeType="1"/>
            </p:cNvCxnSpPr>
            <p:nvPr/>
          </p:nvCxnSpPr>
          <p:spPr bwMode="auto">
            <a:xfrm>
              <a:off x="1131888" y="3883025"/>
              <a:ext cx="809625" cy="1588"/>
            </a:xfrm>
            <a:prstGeom prst="line">
              <a:avLst/>
            </a:prstGeom>
            <a:noFill/>
            <a:ln w="15875" algn="ctr">
              <a:solidFill>
                <a:schemeClr val="tx1"/>
              </a:solidFill>
              <a:round/>
              <a:headEnd/>
              <a:tailEnd/>
            </a:ln>
          </p:spPr>
        </p:cxnSp>
        <p:cxnSp>
          <p:nvCxnSpPr>
            <p:cNvPr id="24625" name="Straight Connector 83"/>
            <p:cNvCxnSpPr>
              <a:cxnSpLocks noChangeShapeType="1"/>
            </p:cNvCxnSpPr>
            <p:nvPr/>
          </p:nvCxnSpPr>
          <p:spPr bwMode="auto">
            <a:xfrm rot="5400000">
              <a:off x="1120776" y="4254500"/>
              <a:ext cx="747712" cy="1587"/>
            </a:xfrm>
            <a:prstGeom prst="line">
              <a:avLst/>
            </a:prstGeom>
            <a:noFill/>
            <a:ln w="9525" algn="ctr">
              <a:solidFill>
                <a:schemeClr val="tx1"/>
              </a:solidFill>
              <a:round/>
              <a:headEnd/>
              <a:tailEnd/>
            </a:ln>
          </p:spPr>
        </p:cxnSp>
      </p:grpSp>
      <p:grpSp>
        <p:nvGrpSpPr>
          <p:cNvPr id="16" name="Group 52"/>
          <p:cNvGrpSpPr>
            <a:grpSpLocks/>
          </p:cNvGrpSpPr>
          <p:nvPr/>
        </p:nvGrpSpPr>
        <p:grpSpPr bwMode="auto">
          <a:xfrm>
            <a:off x="3759200" y="1763713"/>
            <a:ext cx="2428875" cy="1949450"/>
            <a:chOff x="3759200" y="1763713"/>
            <a:chExt cx="2428875" cy="1949450"/>
          </a:xfrm>
        </p:grpSpPr>
        <p:sp>
          <p:nvSpPr>
            <p:cNvPr id="12" name="TextBox 11"/>
            <p:cNvSpPr txBox="1"/>
            <p:nvPr/>
          </p:nvSpPr>
          <p:spPr>
            <a:xfrm>
              <a:off x="3759200" y="1763713"/>
              <a:ext cx="2428875" cy="1384300"/>
            </a:xfrm>
            <a:prstGeom prst="rect">
              <a:avLst/>
            </a:prstGeom>
            <a:noFill/>
          </p:spPr>
          <p:txBody>
            <a:bodyPr>
              <a:spAutoFit/>
            </a:bodyPr>
            <a:lstStyle/>
            <a:p>
              <a:pPr algn="l">
                <a:defRPr/>
              </a:pPr>
              <a:r>
                <a:rPr lang="en-US" sz="1400" dirty="0">
                  <a:latin typeface="+mn-lt"/>
                </a:rPr>
                <a:t>GPS Quality Indicator</a:t>
              </a:r>
            </a:p>
            <a:p>
              <a:pPr algn="l">
                <a:defRPr/>
              </a:pPr>
              <a:r>
                <a:rPr lang="en-US" sz="1400" dirty="0">
                  <a:latin typeface="+mn-lt"/>
                </a:rPr>
                <a:t>0 – invalid fix</a:t>
              </a:r>
            </a:p>
            <a:p>
              <a:pPr algn="l">
                <a:defRPr/>
              </a:pPr>
              <a:r>
                <a:rPr lang="en-US" sz="1400" dirty="0">
                  <a:latin typeface="+mn-lt"/>
                </a:rPr>
                <a:t>1 – </a:t>
              </a:r>
              <a:r>
                <a:rPr lang="en-US" sz="1400" dirty="0" err="1">
                  <a:latin typeface="+mn-lt"/>
                </a:rPr>
                <a:t>nondifferential</a:t>
              </a:r>
              <a:r>
                <a:rPr lang="en-US" sz="1400" dirty="0">
                  <a:latin typeface="+mn-lt"/>
                </a:rPr>
                <a:t> fix</a:t>
              </a:r>
            </a:p>
            <a:p>
              <a:pPr algn="l">
                <a:defRPr/>
              </a:pPr>
              <a:r>
                <a:rPr lang="en-US" sz="1400" dirty="0">
                  <a:latin typeface="+mn-lt"/>
                </a:rPr>
                <a:t>2 – differential fix</a:t>
              </a:r>
            </a:p>
            <a:p>
              <a:pPr algn="l">
                <a:defRPr/>
              </a:pPr>
              <a:r>
                <a:rPr lang="en-US" sz="1400" dirty="0">
                  <a:latin typeface="+mn-lt"/>
                </a:rPr>
                <a:t>See receiver manual for other codes</a:t>
              </a:r>
            </a:p>
          </p:txBody>
        </p:sp>
        <p:cxnSp>
          <p:nvCxnSpPr>
            <p:cNvPr id="24622" name="Straight Connector 85"/>
            <p:cNvCxnSpPr>
              <a:cxnSpLocks noChangeShapeType="1"/>
            </p:cNvCxnSpPr>
            <p:nvPr/>
          </p:nvCxnSpPr>
          <p:spPr bwMode="auto">
            <a:xfrm rot="16200000" flipV="1">
              <a:off x="4614863" y="3438525"/>
              <a:ext cx="541338" cy="7937"/>
            </a:xfrm>
            <a:prstGeom prst="line">
              <a:avLst/>
            </a:prstGeom>
            <a:noFill/>
            <a:ln w="9525" algn="ctr">
              <a:solidFill>
                <a:schemeClr val="tx1"/>
              </a:solidFill>
              <a:round/>
              <a:headEnd/>
              <a:tailEnd/>
            </a:ln>
          </p:spPr>
        </p:cxnSp>
      </p:grpSp>
      <p:grpSp>
        <p:nvGrpSpPr>
          <p:cNvPr id="17" name="Group 53"/>
          <p:cNvGrpSpPr>
            <a:grpSpLocks/>
          </p:cNvGrpSpPr>
          <p:nvPr/>
        </p:nvGrpSpPr>
        <p:grpSpPr bwMode="auto">
          <a:xfrm>
            <a:off x="4540250" y="3884613"/>
            <a:ext cx="1271588" cy="2162175"/>
            <a:chOff x="4540250" y="3884613"/>
            <a:chExt cx="1271588" cy="2162175"/>
          </a:xfrm>
        </p:grpSpPr>
        <p:sp>
          <p:nvSpPr>
            <p:cNvPr id="87" name="TextBox 86"/>
            <p:cNvSpPr txBox="1"/>
            <p:nvPr/>
          </p:nvSpPr>
          <p:spPr>
            <a:xfrm>
              <a:off x="4540250" y="5462588"/>
              <a:ext cx="1271588" cy="584200"/>
            </a:xfrm>
            <a:prstGeom prst="rect">
              <a:avLst/>
            </a:prstGeom>
            <a:noFill/>
          </p:spPr>
          <p:txBody>
            <a:bodyPr>
              <a:spAutoFit/>
            </a:bodyPr>
            <a:lstStyle/>
            <a:p>
              <a:pPr>
                <a:defRPr/>
              </a:pPr>
              <a:r>
                <a:rPr lang="en-US" sz="1600" dirty="0">
                  <a:latin typeface="+mn-lt"/>
                </a:rPr>
                <a:t>Number of Satellites</a:t>
              </a:r>
            </a:p>
          </p:txBody>
        </p:sp>
        <p:cxnSp>
          <p:nvCxnSpPr>
            <p:cNvPr id="24619" name="Straight Connector 90"/>
            <p:cNvCxnSpPr>
              <a:cxnSpLocks noChangeShapeType="1"/>
            </p:cNvCxnSpPr>
            <p:nvPr/>
          </p:nvCxnSpPr>
          <p:spPr bwMode="auto">
            <a:xfrm>
              <a:off x="5056188" y="3884613"/>
              <a:ext cx="176212" cy="3175"/>
            </a:xfrm>
            <a:prstGeom prst="line">
              <a:avLst/>
            </a:prstGeom>
            <a:noFill/>
            <a:ln w="15875" algn="ctr">
              <a:solidFill>
                <a:schemeClr val="tx1"/>
              </a:solidFill>
              <a:round/>
              <a:headEnd/>
              <a:tailEnd/>
            </a:ln>
          </p:spPr>
        </p:cxnSp>
        <p:cxnSp>
          <p:nvCxnSpPr>
            <p:cNvPr id="24620" name="Straight Connector 93"/>
            <p:cNvCxnSpPr>
              <a:cxnSpLocks noChangeShapeType="1"/>
            </p:cNvCxnSpPr>
            <p:nvPr/>
          </p:nvCxnSpPr>
          <p:spPr bwMode="auto">
            <a:xfrm rot="16200000" flipH="1">
              <a:off x="4357688" y="4691063"/>
              <a:ext cx="1590675" cy="15875"/>
            </a:xfrm>
            <a:prstGeom prst="line">
              <a:avLst/>
            </a:prstGeom>
            <a:noFill/>
            <a:ln w="9525" algn="ctr">
              <a:solidFill>
                <a:schemeClr val="tx1"/>
              </a:solidFill>
              <a:round/>
              <a:headEnd/>
              <a:tailEnd/>
            </a:ln>
          </p:spPr>
        </p:cxnSp>
      </p:grpSp>
      <p:grpSp>
        <p:nvGrpSpPr>
          <p:cNvPr id="18" name="Group 55"/>
          <p:cNvGrpSpPr>
            <a:grpSpLocks/>
          </p:cNvGrpSpPr>
          <p:nvPr/>
        </p:nvGrpSpPr>
        <p:grpSpPr bwMode="auto">
          <a:xfrm>
            <a:off x="5145088" y="3884613"/>
            <a:ext cx="858837" cy="566737"/>
            <a:chOff x="5145088" y="3884613"/>
            <a:chExt cx="858837" cy="566737"/>
          </a:xfrm>
        </p:grpSpPr>
        <p:cxnSp>
          <p:nvCxnSpPr>
            <p:cNvPr id="24615" name="Straight Connector 95"/>
            <p:cNvCxnSpPr>
              <a:cxnSpLocks noChangeShapeType="1"/>
            </p:cNvCxnSpPr>
            <p:nvPr/>
          </p:nvCxnSpPr>
          <p:spPr bwMode="auto">
            <a:xfrm>
              <a:off x="5357813" y="3884613"/>
              <a:ext cx="223837" cy="3175"/>
            </a:xfrm>
            <a:prstGeom prst="line">
              <a:avLst/>
            </a:prstGeom>
            <a:noFill/>
            <a:ln w="15875" algn="ctr">
              <a:solidFill>
                <a:schemeClr val="tx1"/>
              </a:solidFill>
              <a:round/>
              <a:headEnd/>
              <a:tailEnd/>
            </a:ln>
          </p:spPr>
        </p:cxnSp>
        <p:sp>
          <p:nvSpPr>
            <p:cNvPr id="99" name="TextBox 98"/>
            <p:cNvSpPr txBox="1"/>
            <p:nvPr/>
          </p:nvSpPr>
          <p:spPr>
            <a:xfrm>
              <a:off x="5145088" y="4111625"/>
              <a:ext cx="858837" cy="339725"/>
            </a:xfrm>
            <a:prstGeom prst="rect">
              <a:avLst/>
            </a:prstGeom>
            <a:noFill/>
          </p:spPr>
          <p:txBody>
            <a:bodyPr>
              <a:spAutoFit/>
            </a:bodyPr>
            <a:lstStyle/>
            <a:p>
              <a:pPr>
                <a:defRPr/>
              </a:pPr>
              <a:r>
                <a:rPr lang="en-US" sz="1600" dirty="0">
                  <a:latin typeface="+mn-lt"/>
                </a:rPr>
                <a:t>HDOP</a:t>
              </a:r>
            </a:p>
          </p:txBody>
        </p:sp>
        <p:cxnSp>
          <p:nvCxnSpPr>
            <p:cNvPr id="24617" name="Straight Connector 100"/>
            <p:cNvCxnSpPr>
              <a:cxnSpLocks noChangeShapeType="1"/>
            </p:cNvCxnSpPr>
            <p:nvPr/>
          </p:nvCxnSpPr>
          <p:spPr bwMode="auto">
            <a:xfrm rot="5400000">
              <a:off x="5350669" y="4031456"/>
              <a:ext cx="222250" cy="1588"/>
            </a:xfrm>
            <a:prstGeom prst="line">
              <a:avLst/>
            </a:prstGeom>
            <a:noFill/>
            <a:ln w="9525" algn="ctr">
              <a:solidFill>
                <a:schemeClr val="tx1"/>
              </a:solidFill>
              <a:round/>
              <a:headEnd/>
              <a:tailEnd/>
            </a:ln>
          </p:spPr>
        </p:cxnSp>
      </p:grpSp>
      <p:grpSp>
        <p:nvGrpSpPr>
          <p:cNvPr id="19" name="Group 56"/>
          <p:cNvGrpSpPr>
            <a:grpSpLocks/>
          </p:cNvGrpSpPr>
          <p:nvPr/>
        </p:nvGrpSpPr>
        <p:grpSpPr bwMode="auto">
          <a:xfrm>
            <a:off x="5424488" y="2968625"/>
            <a:ext cx="1143000" cy="733425"/>
            <a:chOff x="5424488" y="2968625"/>
            <a:chExt cx="1143000" cy="733425"/>
          </a:xfrm>
        </p:grpSpPr>
        <p:cxnSp>
          <p:nvCxnSpPr>
            <p:cNvPr id="24612" name="Straight Connector 97"/>
            <p:cNvCxnSpPr>
              <a:cxnSpLocks noChangeShapeType="1"/>
            </p:cNvCxnSpPr>
            <p:nvPr/>
          </p:nvCxnSpPr>
          <p:spPr bwMode="auto">
            <a:xfrm flipV="1">
              <a:off x="5724525" y="3697288"/>
              <a:ext cx="517525" cy="4762"/>
            </a:xfrm>
            <a:prstGeom prst="line">
              <a:avLst/>
            </a:prstGeom>
            <a:noFill/>
            <a:ln w="15875" algn="ctr">
              <a:solidFill>
                <a:schemeClr val="tx1"/>
              </a:solidFill>
              <a:round/>
              <a:headEnd/>
              <a:tailEnd/>
            </a:ln>
          </p:spPr>
        </p:cxnSp>
        <p:sp>
          <p:nvSpPr>
            <p:cNvPr id="104" name="TextBox 103"/>
            <p:cNvSpPr txBox="1"/>
            <p:nvPr/>
          </p:nvSpPr>
          <p:spPr>
            <a:xfrm>
              <a:off x="5424488" y="2968625"/>
              <a:ext cx="1143000" cy="584200"/>
            </a:xfrm>
            <a:prstGeom prst="rect">
              <a:avLst/>
            </a:prstGeom>
            <a:noFill/>
          </p:spPr>
          <p:txBody>
            <a:bodyPr>
              <a:spAutoFit/>
            </a:bodyPr>
            <a:lstStyle/>
            <a:p>
              <a:pPr>
                <a:defRPr/>
              </a:pPr>
              <a:r>
                <a:rPr lang="en-US" sz="1600" dirty="0">
                  <a:latin typeface="+mn-lt"/>
                </a:rPr>
                <a:t>MSL Reference</a:t>
              </a:r>
            </a:p>
          </p:txBody>
        </p:sp>
        <p:cxnSp>
          <p:nvCxnSpPr>
            <p:cNvPr id="24614" name="Straight Connector 105"/>
            <p:cNvCxnSpPr>
              <a:cxnSpLocks noChangeShapeType="1"/>
            </p:cNvCxnSpPr>
            <p:nvPr/>
          </p:nvCxnSpPr>
          <p:spPr bwMode="auto">
            <a:xfrm rot="5400000">
              <a:off x="5876925" y="3590925"/>
              <a:ext cx="222250" cy="0"/>
            </a:xfrm>
            <a:prstGeom prst="line">
              <a:avLst/>
            </a:prstGeom>
            <a:noFill/>
            <a:ln w="9525" algn="ctr">
              <a:solidFill>
                <a:schemeClr val="tx1"/>
              </a:solidFill>
              <a:round/>
              <a:headEnd/>
              <a:tailEnd/>
            </a:ln>
          </p:spPr>
        </p:cxnSp>
      </p:grpSp>
      <p:grpSp>
        <p:nvGrpSpPr>
          <p:cNvPr id="20" name="Group 57"/>
          <p:cNvGrpSpPr>
            <a:grpSpLocks/>
          </p:cNvGrpSpPr>
          <p:nvPr/>
        </p:nvGrpSpPr>
        <p:grpSpPr bwMode="auto">
          <a:xfrm>
            <a:off x="6003925" y="3903663"/>
            <a:ext cx="860425" cy="474662"/>
            <a:chOff x="6003925" y="3903663"/>
            <a:chExt cx="860425" cy="474662"/>
          </a:xfrm>
        </p:grpSpPr>
        <p:sp>
          <p:nvSpPr>
            <p:cNvPr id="109" name="TextBox 108"/>
            <p:cNvSpPr txBox="1"/>
            <p:nvPr/>
          </p:nvSpPr>
          <p:spPr>
            <a:xfrm>
              <a:off x="6003925" y="4040188"/>
              <a:ext cx="860425" cy="338137"/>
            </a:xfrm>
            <a:prstGeom prst="rect">
              <a:avLst/>
            </a:prstGeom>
            <a:noFill/>
          </p:spPr>
          <p:txBody>
            <a:bodyPr>
              <a:spAutoFit/>
            </a:bodyPr>
            <a:lstStyle/>
            <a:p>
              <a:pPr>
                <a:defRPr/>
              </a:pPr>
              <a:r>
                <a:rPr lang="en-US" sz="1600" dirty="0">
                  <a:latin typeface="+mn-lt"/>
                </a:rPr>
                <a:t>Meters</a:t>
              </a:r>
            </a:p>
          </p:txBody>
        </p:sp>
        <p:cxnSp>
          <p:nvCxnSpPr>
            <p:cNvPr id="24611" name="Straight Connector 110"/>
            <p:cNvCxnSpPr>
              <a:cxnSpLocks noChangeShapeType="1"/>
              <a:endCxn id="109" idx="0"/>
            </p:cNvCxnSpPr>
            <p:nvPr/>
          </p:nvCxnSpPr>
          <p:spPr bwMode="auto">
            <a:xfrm rot="16200000" flipH="1">
              <a:off x="6365081" y="3971132"/>
              <a:ext cx="136525" cy="1588"/>
            </a:xfrm>
            <a:prstGeom prst="line">
              <a:avLst/>
            </a:prstGeom>
            <a:noFill/>
            <a:ln w="9525" algn="ctr">
              <a:solidFill>
                <a:schemeClr val="tx1"/>
              </a:solidFill>
              <a:round/>
              <a:headEnd/>
              <a:tailEnd/>
            </a:ln>
          </p:spPr>
        </p:cxnSp>
      </p:grpSp>
      <p:grpSp>
        <p:nvGrpSpPr>
          <p:cNvPr id="21" name="Group 63"/>
          <p:cNvGrpSpPr>
            <a:grpSpLocks/>
          </p:cNvGrpSpPr>
          <p:nvPr/>
        </p:nvGrpSpPr>
        <p:grpSpPr bwMode="auto">
          <a:xfrm>
            <a:off x="6864350" y="3905250"/>
            <a:ext cx="860425" cy="455613"/>
            <a:chOff x="6864350" y="3905250"/>
            <a:chExt cx="860425" cy="455613"/>
          </a:xfrm>
        </p:grpSpPr>
        <p:sp>
          <p:nvSpPr>
            <p:cNvPr id="108" name="TextBox 107"/>
            <p:cNvSpPr txBox="1"/>
            <p:nvPr/>
          </p:nvSpPr>
          <p:spPr>
            <a:xfrm>
              <a:off x="6864350" y="4021138"/>
              <a:ext cx="860425" cy="339725"/>
            </a:xfrm>
            <a:prstGeom prst="rect">
              <a:avLst/>
            </a:prstGeom>
            <a:noFill/>
          </p:spPr>
          <p:txBody>
            <a:bodyPr>
              <a:spAutoFit/>
            </a:bodyPr>
            <a:lstStyle/>
            <a:p>
              <a:pPr>
                <a:defRPr/>
              </a:pPr>
              <a:r>
                <a:rPr lang="en-US" sz="1600" dirty="0">
                  <a:latin typeface="+mn-lt"/>
                </a:rPr>
                <a:t>Meters</a:t>
              </a:r>
            </a:p>
          </p:txBody>
        </p:sp>
        <p:cxnSp>
          <p:nvCxnSpPr>
            <p:cNvPr id="24609" name="Straight Connector 110"/>
            <p:cNvCxnSpPr>
              <a:cxnSpLocks noChangeShapeType="1"/>
            </p:cNvCxnSpPr>
            <p:nvPr/>
          </p:nvCxnSpPr>
          <p:spPr bwMode="auto">
            <a:xfrm rot="16200000" flipH="1">
              <a:off x="7249319" y="3972719"/>
              <a:ext cx="136525" cy="1587"/>
            </a:xfrm>
            <a:prstGeom prst="line">
              <a:avLst/>
            </a:prstGeom>
            <a:noFill/>
            <a:ln w="9525" algn="ctr">
              <a:solidFill>
                <a:schemeClr val="tx1"/>
              </a:solidFill>
              <a:round/>
              <a:headEnd/>
              <a:tailEnd/>
            </a:ln>
          </p:spPr>
        </p:cxnSp>
      </p:grpSp>
      <p:grpSp>
        <p:nvGrpSpPr>
          <p:cNvPr id="22" name="Group 58"/>
          <p:cNvGrpSpPr>
            <a:grpSpLocks/>
          </p:cNvGrpSpPr>
          <p:nvPr/>
        </p:nvGrpSpPr>
        <p:grpSpPr bwMode="auto">
          <a:xfrm>
            <a:off x="6227763" y="2546350"/>
            <a:ext cx="1271587" cy="1173163"/>
            <a:chOff x="6227763" y="2546350"/>
            <a:chExt cx="1271587" cy="1173163"/>
          </a:xfrm>
        </p:grpSpPr>
        <p:sp>
          <p:nvSpPr>
            <p:cNvPr id="37" name="TextBox 36"/>
            <p:cNvSpPr txBox="1"/>
            <p:nvPr/>
          </p:nvSpPr>
          <p:spPr>
            <a:xfrm>
              <a:off x="6227763" y="2546350"/>
              <a:ext cx="1271587" cy="584200"/>
            </a:xfrm>
            <a:prstGeom prst="rect">
              <a:avLst/>
            </a:prstGeom>
            <a:noFill/>
          </p:spPr>
          <p:txBody>
            <a:bodyPr>
              <a:spAutoFit/>
            </a:bodyPr>
            <a:lstStyle/>
            <a:p>
              <a:pPr>
                <a:defRPr/>
              </a:pPr>
              <a:r>
                <a:rPr lang="en-US" sz="1600" dirty="0" err="1">
                  <a:latin typeface="+mn-lt"/>
                </a:rPr>
                <a:t>Geoidal</a:t>
              </a:r>
              <a:r>
                <a:rPr lang="en-US" sz="1600" dirty="0">
                  <a:latin typeface="+mn-lt"/>
                </a:rPr>
                <a:t> Separation</a:t>
              </a:r>
            </a:p>
          </p:txBody>
        </p:sp>
        <p:cxnSp>
          <p:nvCxnSpPr>
            <p:cNvPr id="24606" name="Straight Connector 97"/>
            <p:cNvCxnSpPr>
              <a:cxnSpLocks noChangeShapeType="1"/>
            </p:cNvCxnSpPr>
            <p:nvPr/>
          </p:nvCxnSpPr>
          <p:spPr bwMode="auto">
            <a:xfrm flipV="1">
              <a:off x="6584950" y="3714750"/>
              <a:ext cx="517525" cy="4763"/>
            </a:xfrm>
            <a:prstGeom prst="line">
              <a:avLst/>
            </a:prstGeom>
            <a:noFill/>
            <a:ln w="15875" algn="ctr">
              <a:solidFill>
                <a:schemeClr val="tx1"/>
              </a:solidFill>
              <a:round/>
              <a:headEnd/>
              <a:tailEnd/>
            </a:ln>
          </p:spPr>
        </p:cxnSp>
        <p:cxnSp>
          <p:nvCxnSpPr>
            <p:cNvPr id="24607" name="Straight Connector 105"/>
            <p:cNvCxnSpPr>
              <a:cxnSpLocks noChangeShapeType="1"/>
            </p:cNvCxnSpPr>
            <p:nvPr/>
          </p:nvCxnSpPr>
          <p:spPr bwMode="auto">
            <a:xfrm rot="5400000">
              <a:off x="6551599" y="3394007"/>
              <a:ext cx="606425" cy="0"/>
            </a:xfrm>
            <a:prstGeom prst="line">
              <a:avLst/>
            </a:prstGeom>
            <a:noFill/>
            <a:ln w="9525" algn="ctr">
              <a:solidFill>
                <a:schemeClr val="tx1"/>
              </a:solidFill>
              <a:round/>
              <a:headEnd/>
              <a:tailEnd/>
            </a:ln>
          </p:spPr>
        </p:cxnSp>
      </p:grpSp>
      <p:grpSp>
        <p:nvGrpSpPr>
          <p:cNvPr id="23" name="Group 59"/>
          <p:cNvGrpSpPr>
            <a:grpSpLocks/>
          </p:cNvGrpSpPr>
          <p:nvPr/>
        </p:nvGrpSpPr>
        <p:grpSpPr bwMode="auto">
          <a:xfrm>
            <a:off x="6878638" y="1671638"/>
            <a:ext cx="1271587" cy="2033587"/>
            <a:chOff x="6878638" y="1671638"/>
            <a:chExt cx="1271587" cy="2033587"/>
          </a:xfrm>
        </p:grpSpPr>
        <p:sp>
          <p:nvSpPr>
            <p:cNvPr id="42" name="TextBox 41"/>
            <p:cNvSpPr txBox="1"/>
            <p:nvPr/>
          </p:nvSpPr>
          <p:spPr>
            <a:xfrm>
              <a:off x="6878638" y="1671638"/>
              <a:ext cx="1271587" cy="830262"/>
            </a:xfrm>
            <a:prstGeom prst="rect">
              <a:avLst/>
            </a:prstGeom>
            <a:noFill/>
          </p:spPr>
          <p:txBody>
            <a:bodyPr>
              <a:spAutoFit/>
            </a:bodyPr>
            <a:lstStyle/>
            <a:p>
              <a:pPr>
                <a:defRPr/>
              </a:pPr>
              <a:r>
                <a:rPr lang="en-US" sz="1600" dirty="0">
                  <a:latin typeface="+mn-lt"/>
                </a:rPr>
                <a:t>Age of differential correction</a:t>
              </a:r>
            </a:p>
          </p:txBody>
        </p:sp>
        <p:cxnSp>
          <p:nvCxnSpPr>
            <p:cNvPr id="24603" name="Straight Connector 97"/>
            <p:cNvCxnSpPr>
              <a:cxnSpLocks noChangeShapeType="1"/>
            </p:cNvCxnSpPr>
            <p:nvPr/>
          </p:nvCxnSpPr>
          <p:spPr bwMode="auto">
            <a:xfrm>
              <a:off x="7453313" y="3705225"/>
              <a:ext cx="266700" cy="0"/>
            </a:xfrm>
            <a:prstGeom prst="line">
              <a:avLst/>
            </a:prstGeom>
            <a:noFill/>
            <a:ln w="15875" algn="ctr">
              <a:solidFill>
                <a:schemeClr val="tx1"/>
              </a:solidFill>
              <a:round/>
              <a:headEnd/>
              <a:tailEnd/>
            </a:ln>
          </p:spPr>
        </p:cxnSp>
        <p:cxnSp>
          <p:nvCxnSpPr>
            <p:cNvPr id="24604" name="Straight Connector 105"/>
            <p:cNvCxnSpPr>
              <a:cxnSpLocks noChangeShapeType="1"/>
            </p:cNvCxnSpPr>
            <p:nvPr/>
          </p:nvCxnSpPr>
          <p:spPr bwMode="auto">
            <a:xfrm rot="16200000" flipH="1">
              <a:off x="6977063" y="3073400"/>
              <a:ext cx="1233488" cy="1587"/>
            </a:xfrm>
            <a:prstGeom prst="line">
              <a:avLst/>
            </a:prstGeom>
            <a:noFill/>
            <a:ln w="9525" algn="ctr">
              <a:solidFill>
                <a:schemeClr val="tx1"/>
              </a:solidFill>
              <a:round/>
              <a:headEnd/>
              <a:tailEnd/>
            </a:ln>
          </p:spPr>
        </p:cxnSp>
      </p:grpSp>
      <p:grpSp>
        <p:nvGrpSpPr>
          <p:cNvPr id="24" name="Group 60"/>
          <p:cNvGrpSpPr>
            <a:grpSpLocks/>
          </p:cNvGrpSpPr>
          <p:nvPr/>
        </p:nvGrpSpPr>
        <p:grpSpPr bwMode="auto">
          <a:xfrm>
            <a:off x="7356475" y="3887788"/>
            <a:ext cx="1271588" cy="1063625"/>
            <a:chOff x="7356475" y="3887788"/>
            <a:chExt cx="1271588" cy="1063625"/>
          </a:xfrm>
        </p:grpSpPr>
        <p:sp>
          <p:nvSpPr>
            <p:cNvPr id="48" name="TextBox 47"/>
            <p:cNvSpPr txBox="1"/>
            <p:nvPr/>
          </p:nvSpPr>
          <p:spPr>
            <a:xfrm>
              <a:off x="7356475" y="4367213"/>
              <a:ext cx="1271588" cy="584200"/>
            </a:xfrm>
            <a:prstGeom prst="rect">
              <a:avLst/>
            </a:prstGeom>
            <a:noFill/>
          </p:spPr>
          <p:txBody>
            <a:bodyPr>
              <a:spAutoFit/>
            </a:bodyPr>
            <a:lstStyle/>
            <a:p>
              <a:pPr>
                <a:defRPr/>
              </a:pPr>
              <a:r>
                <a:rPr lang="en-US" sz="1600" dirty="0">
                  <a:latin typeface="+mn-lt"/>
                </a:rPr>
                <a:t>Base Station ID</a:t>
              </a:r>
            </a:p>
          </p:txBody>
        </p:sp>
        <p:cxnSp>
          <p:nvCxnSpPr>
            <p:cNvPr id="24600" name="Straight Connector 13"/>
            <p:cNvCxnSpPr>
              <a:cxnSpLocks noChangeShapeType="1"/>
            </p:cNvCxnSpPr>
            <p:nvPr/>
          </p:nvCxnSpPr>
          <p:spPr bwMode="auto">
            <a:xfrm flipV="1">
              <a:off x="7854950" y="3887788"/>
              <a:ext cx="319088" cy="4762"/>
            </a:xfrm>
            <a:prstGeom prst="line">
              <a:avLst/>
            </a:prstGeom>
            <a:noFill/>
            <a:ln w="15875" algn="ctr">
              <a:solidFill>
                <a:schemeClr val="tx1"/>
              </a:solidFill>
              <a:round/>
              <a:headEnd/>
              <a:tailEnd/>
            </a:ln>
          </p:spPr>
        </p:cxnSp>
        <p:cxnSp>
          <p:nvCxnSpPr>
            <p:cNvPr id="24601" name="Straight Connector 27"/>
            <p:cNvCxnSpPr>
              <a:cxnSpLocks noChangeShapeType="1"/>
            </p:cNvCxnSpPr>
            <p:nvPr/>
          </p:nvCxnSpPr>
          <p:spPr bwMode="auto">
            <a:xfrm rot="5400000">
              <a:off x="7822407" y="4091781"/>
              <a:ext cx="387350" cy="1587"/>
            </a:xfrm>
            <a:prstGeom prst="line">
              <a:avLst/>
            </a:prstGeom>
            <a:noFill/>
            <a:ln w="9525" algn="ctr">
              <a:solidFill>
                <a:schemeClr val="tx1"/>
              </a:solidFill>
              <a:round/>
              <a:headEnd/>
              <a:tailEnd/>
            </a:ln>
          </p:spPr>
        </p:cxnSp>
      </p:grpSp>
      <p:grpSp>
        <p:nvGrpSpPr>
          <p:cNvPr id="25" name="Group 61"/>
          <p:cNvGrpSpPr>
            <a:grpSpLocks/>
          </p:cNvGrpSpPr>
          <p:nvPr/>
        </p:nvGrpSpPr>
        <p:grpSpPr bwMode="auto">
          <a:xfrm>
            <a:off x="7832725" y="2752725"/>
            <a:ext cx="793750" cy="922338"/>
            <a:chOff x="7832725" y="2752725"/>
            <a:chExt cx="793750" cy="922338"/>
          </a:xfrm>
        </p:grpSpPr>
        <p:sp>
          <p:nvSpPr>
            <p:cNvPr id="55" name="TextBox 54"/>
            <p:cNvSpPr txBox="1"/>
            <p:nvPr/>
          </p:nvSpPr>
          <p:spPr>
            <a:xfrm>
              <a:off x="7832725" y="2752725"/>
              <a:ext cx="793750" cy="584200"/>
            </a:xfrm>
            <a:prstGeom prst="rect">
              <a:avLst/>
            </a:prstGeom>
            <a:noFill/>
          </p:spPr>
          <p:txBody>
            <a:bodyPr>
              <a:spAutoFit/>
            </a:bodyPr>
            <a:lstStyle/>
            <a:p>
              <a:pPr>
                <a:defRPr/>
              </a:pPr>
              <a:r>
                <a:rPr lang="en-US" sz="1600" dirty="0">
                  <a:latin typeface="+mn-lt"/>
                </a:rPr>
                <a:t>Check Sum</a:t>
              </a:r>
            </a:p>
          </p:txBody>
        </p:sp>
        <p:cxnSp>
          <p:nvCxnSpPr>
            <p:cNvPr id="24597" name="Straight Connector 97"/>
            <p:cNvCxnSpPr>
              <a:cxnSpLocks noChangeShapeType="1"/>
            </p:cNvCxnSpPr>
            <p:nvPr/>
          </p:nvCxnSpPr>
          <p:spPr bwMode="auto">
            <a:xfrm>
              <a:off x="8177213" y="3673475"/>
              <a:ext cx="268287" cy="1588"/>
            </a:xfrm>
            <a:prstGeom prst="line">
              <a:avLst/>
            </a:prstGeom>
            <a:noFill/>
            <a:ln w="15875" algn="ctr">
              <a:solidFill>
                <a:schemeClr val="tx1"/>
              </a:solidFill>
              <a:round/>
              <a:headEnd/>
              <a:tailEnd/>
            </a:ln>
          </p:spPr>
        </p:cxnSp>
        <p:cxnSp>
          <p:nvCxnSpPr>
            <p:cNvPr id="24598" name="Straight Connector 105"/>
            <p:cNvCxnSpPr>
              <a:cxnSpLocks noChangeShapeType="1"/>
            </p:cNvCxnSpPr>
            <p:nvPr/>
          </p:nvCxnSpPr>
          <p:spPr bwMode="auto">
            <a:xfrm rot="16200000" flipH="1">
              <a:off x="8126413" y="3467100"/>
              <a:ext cx="376237" cy="11113"/>
            </a:xfrm>
            <a:prstGeom prst="line">
              <a:avLst/>
            </a:prstGeom>
            <a:noFill/>
            <a:ln w="9525" algn="ctr">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VTG</a:t>
            </a:r>
            <a:endParaRPr lang="en-US" dirty="0"/>
          </a:p>
        </p:txBody>
      </p:sp>
      <p:sp>
        <p:nvSpPr>
          <p:cNvPr id="3" name="Content Placeholder 2"/>
          <p:cNvSpPr>
            <a:spLocks noGrp="1"/>
          </p:cNvSpPr>
          <p:nvPr>
            <p:ph idx="1"/>
          </p:nvPr>
        </p:nvSpPr>
        <p:spPr/>
        <p:txBody>
          <a:bodyPr/>
          <a:lstStyle/>
          <a:p>
            <a:pPr>
              <a:defRPr/>
            </a:pPr>
            <a:r>
              <a:rPr lang="en-US" dirty="0" smtClean="0"/>
              <a:t>Provides velocity only, not position</a:t>
            </a:r>
          </a:p>
          <a:p>
            <a:pPr>
              <a:defRPr/>
            </a:pPr>
            <a:r>
              <a:rPr lang="en-US" dirty="0" smtClean="0"/>
              <a:t>Based on Doppler-shift from the satellite signals to the receiver (typically)</a:t>
            </a:r>
          </a:p>
          <a:p>
            <a:pPr>
              <a:defRPr/>
            </a:pPr>
            <a:r>
              <a:rPr lang="en-US" dirty="0" smtClean="0"/>
              <a:t>Not affected by multipath errors</a:t>
            </a:r>
          </a:p>
          <a:p>
            <a:pPr>
              <a:defRPr/>
            </a:pPr>
            <a:r>
              <a:rPr lang="en-US" dirty="0" smtClean="0"/>
              <a:t>Does not require differential correction</a:t>
            </a:r>
          </a:p>
          <a:p>
            <a:pPr>
              <a:defRPr/>
            </a:pPr>
            <a:r>
              <a:rPr lang="en-US" dirty="0" smtClean="0"/>
              <a:t>Beware of how the receiver handles low velocities</a:t>
            </a:r>
          </a:p>
          <a:p>
            <a:pPr>
              <a:defRPr/>
            </a:pPr>
            <a:r>
              <a:rPr lang="en-US" dirty="0" smtClean="0"/>
              <a:t>Beware of how the receiver handles loss of satellite coverage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VTG Sentence</a:t>
            </a:r>
            <a:endParaRPr lang="en-US" dirty="0"/>
          </a:p>
        </p:txBody>
      </p:sp>
      <p:sp>
        <p:nvSpPr>
          <p:cNvPr id="26627" name="TextBox 3"/>
          <p:cNvSpPr txBox="1">
            <a:spLocks noChangeArrowheads="1"/>
          </p:cNvSpPr>
          <p:nvPr/>
        </p:nvSpPr>
        <p:spPr bwMode="auto">
          <a:xfrm>
            <a:off x="2074863" y="3028950"/>
            <a:ext cx="4875212" cy="339725"/>
          </a:xfrm>
          <a:prstGeom prst="rect">
            <a:avLst/>
          </a:prstGeom>
          <a:noFill/>
          <a:ln w="9525">
            <a:noFill/>
            <a:miter lim="800000"/>
            <a:headEnd/>
            <a:tailEnd/>
          </a:ln>
        </p:spPr>
        <p:txBody>
          <a:bodyPr wrap="none">
            <a:spAutoFit/>
          </a:bodyPr>
          <a:lstStyle/>
          <a:p>
            <a:r>
              <a:rPr lang="en-US" sz="1600" b="1">
                <a:latin typeface="Courier New" pitchFamily="49" charset="0"/>
                <a:cs typeface="Courier New" pitchFamily="49" charset="0"/>
              </a:rPr>
              <a:t>$GPVTG,62.2,T,,,000.99,N,001.83,K,D*79</a:t>
            </a:r>
          </a:p>
        </p:txBody>
      </p:sp>
      <p:grpSp>
        <p:nvGrpSpPr>
          <p:cNvPr id="3" name="Group 24"/>
          <p:cNvGrpSpPr>
            <a:grpSpLocks/>
          </p:cNvGrpSpPr>
          <p:nvPr/>
        </p:nvGrpSpPr>
        <p:grpSpPr bwMode="auto">
          <a:xfrm>
            <a:off x="2014538" y="3325813"/>
            <a:ext cx="1169987" cy="711200"/>
            <a:chOff x="2014538" y="3325813"/>
            <a:chExt cx="1169987" cy="711200"/>
          </a:xfrm>
        </p:grpSpPr>
        <p:sp>
          <p:nvSpPr>
            <p:cNvPr id="6" name="TextBox 5"/>
            <p:cNvSpPr txBox="1"/>
            <p:nvPr/>
          </p:nvSpPr>
          <p:spPr>
            <a:xfrm>
              <a:off x="2014538" y="3730625"/>
              <a:ext cx="1169987" cy="306388"/>
            </a:xfrm>
            <a:prstGeom prst="rect">
              <a:avLst/>
            </a:prstGeom>
            <a:noFill/>
          </p:spPr>
          <p:txBody>
            <a:bodyPr wrap="none">
              <a:spAutoFit/>
            </a:bodyPr>
            <a:lstStyle/>
            <a:p>
              <a:pPr>
                <a:defRPr/>
              </a:pPr>
              <a:r>
                <a:rPr lang="en-US" sz="1400" dirty="0">
                  <a:latin typeface="+mn-lt"/>
                </a:rPr>
                <a:t>Sentence ID</a:t>
              </a:r>
            </a:p>
          </p:txBody>
        </p:sp>
        <p:cxnSp>
          <p:nvCxnSpPr>
            <p:cNvPr id="26655" name="Straight Connector 13"/>
            <p:cNvCxnSpPr>
              <a:cxnSpLocks noChangeShapeType="1"/>
            </p:cNvCxnSpPr>
            <p:nvPr/>
          </p:nvCxnSpPr>
          <p:spPr bwMode="auto">
            <a:xfrm>
              <a:off x="2303463" y="3325813"/>
              <a:ext cx="600075" cy="1587"/>
            </a:xfrm>
            <a:prstGeom prst="line">
              <a:avLst/>
            </a:prstGeom>
            <a:noFill/>
            <a:ln w="15875" algn="ctr">
              <a:solidFill>
                <a:schemeClr val="tx1"/>
              </a:solidFill>
              <a:round/>
              <a:headEnd/>
              <a:tailEnd/>
            </a:ln>
          </p:spPr>
        </p:cxnSp>
        <p:cxnSp>
          <p:nvCxnSpPr>
            <p:cNvPr id="26656" name="Straight Connector 27"/>
            <p:cNvCxnSpPr>
              <a:cxnSpLocks noChangeShapeType="1"/>
            </p:cNvCxnSpPr>
            <p:nvPr/>
          </p:nvCxnSpPr>
          <p:spPr bwMode="auto">
            <a:xfrm rot="5400000">
              <a:off x="2415381" y="3507582"/>
              <a:ext cx="352425" cy="1588"/>
            </a:xfrm>
            <a:prstGeom prst="line">
              <a:avLst/>
            </a:prstGeom>
            <a:noFill/>
            <a:ln w="9525" algn="ctr">
              <a:solidFill>
                <a:schemeClr val="tx1"/>
              </a:solidFill>
              <a:round/>
              <a:headEnd/>
              <a:tailEnd/>
            </a:ln>
          </p:spPr>
        </p:cxnSp>
      </p:grpSp>
      <p:grpSp>
        <p:nvGrpSpPr>
          <p:cNvPr id="4" name="Group 30"/>
          <p:cNvGrpSpPr>
            <a:grpSpLocks/>
          </p:cNvGrpSpPr>
          <p:nvPr/>
        </p:nvGrpSpPr>
        <p:grpSpPr bwMode="auto">
          <a:xfrm>
            <a:off x="6291263" y="2370138"/>
            <a:ext cx="793750" cy="695325"/>
            <a:chOff x="6291263" y="2370138"/>
            <a:chExt cx="793750" cy="695325"/>
          </a:xfrm>
        </p:grpSpPr>
        <p:sp>
          <p:nvSpPr>
            <p:cNvPr id="9" name="TextBox 8"/>
            <p:cNvSpPr txBox="1"/>
            <p:nvPr/>
          </p:nvSpPr>
          <p:spPr>
            <a:xfrm>
              <a:off x="6291263" y="2370138"/>
              <a:ext cx="793750" cy="523875"/>
            </a:xfrm>
            <a:prstGeom prst="rect">
              <a:avLst/>
            </a:prstGeom>
            <a:noFill/>
          </p:spPr>
          <p:txBody>
            <a:bodyPr>
              <a:spAutoFit/>
            </a:bodyPr>
            <a:lstStyle/>
            <a:p>
              <a:pPr>
                <a:defRPr/>
              </a:pPr>
              <a:r>
                <a:rPr lang="en-US" sz="1400" dirty="0">
                  <a:latin typeface="+mn-lt"/>
                </a:rPr>
                <a:t>Check Sum</a:t>
              </a:r>
            </a:p>
          </p:txBody>
        </p:sp>
        <p:cxnSp>
          <p:nvCxnSpPr>
            <p:cNvPr id="26652" name="Straight Connector 105"/>
            <p:cNvCxnSpPr>
              <a:cxnSpLocks noChangeShapeType="1"/>
            </p:cNvCxnSpPr>
            <p:nvPr/>
          </p:nvCxnSpPr>
          <p:spPr bwMode="auto">
            <a:xfrm rot="16200000" flipH="1">
              <a:off x="6603206" y="2953544"/>
              <a:ext cx="201613" cy="3175"/>
            </a:xfrm>
            <a:prstGeom prst="line">
              <a:avLst/>
            </a:prstGeom>
            <a:noFill/>
            <a:ln w="9525" algn="ctr">
              <a:solidFill>
                <a:schemeClr val="tx1"/>
              </a:solidFill>
              <a:round/>
              <a:headEnd/>
              <a:tailEnd/>
            </a:ln>
          </p:spPr>
        </p:cxnSp>
        <p:cxnSp>
          <p:nvCxnSpPr>
            <p:cNvPr id="26653" name="Straight Connector 13"/>
            <p:cNvCxnSpPr>
              <a:cxnSpLocks noChangeShapeType="1"/>
            </p:cNvCxnSpPr>
            <p:nvPr/>
          </p:nvCxnSpPr>
          <p:spPr bwMode="auto">
            <a:xfrm flipV="1">
              <a:off x="6559550" y="3060700"/>
              <a:ext cx="254000" cy="4763"/>
            </a:xfrm>
            <a:prstGeom prst="line">
              <a:avLst/>
            </a:prstGeom>
            <a:noFill/>
            <a:ln w="15875" algn="ctr">
              <a:solidFill>
                <a:schemeClr val="tx1"/>
              </a:solidFill>
              <a:round/>
              <a:headEnd/>
              <a:tailEnd/>
            </a:ln>
          </p:spPr>
        </p:cxnSp>
      </p:grpSp>
      <p:grpSp>
        <p:nvGrpSpPr>
          <p:cNvPr id="5" name="Group 28"/>
          <p:cNvGrpSpPr>
            <a:grpSpLocks/>
          </p:cNvGrpSpPr>
          <p:nvPr/>
        </p:nvGrpSpPr>
        <p:grpSpPr bwMode="auto">
          <a:xfrm>
            <a:off x="5237163" y="2597150"/>
            <a:ext cx="719137" cy="481013"/>
            <a:chOff x="5237163" y="2597150"/>
            <a:chExt cx="719137" cy="481013"/>
          </a:xfrm>
        </p:grpSpPr>
        <p:sp>
          <p:nvSpPr>
            <p:cNvPr id="20" name="TextBox 19"/>
            <p:cNvSpPr txBox="1"/>
            <p:nvPr/>
          </p:nvSpPr>
          <p:spPr>
            <a:xfrm>
              <a:off x="5237163" y="2597150"/>
              <a:ext cx="703262" cy="307975"/>
            </a:xfrm>
            <a:prstGeom prst="rect">
              <a:avLst/>
            </a:prstGeom>
            <a:noFill/>
          </p:spPr>
          <p:txBody>
            <a:bodyPr wrap="none">
              <a:spAutoFit/>
            </a:bodyPr>
            <a:lstStyle/>
            <a:p>
              <a:pPr>
                <a:defRPr/>
              </a:pPr>
              <a:r>
                <a:rPr lang="en-US" sz="1400" dirty="0">
                  <a:latin typeface="+mn-lt"/>
                </a:rPr>
                <a:t>Speed</a:t>
              </a:r>
            </a:p>
          </p:txBody>
        </p:sp>
        <p:cxnSp>
          <p:nvCxnSpPr>
            <p:cNvPr id="26649" name="Straight Connector 13"/>
            <p:cNvCxnSpPr>
              <a:cxnSpLocks noChangeShapeType="1"/>
            </p:cNvCxnSpPr>
            <p:nvPr/>
          </p:nvCxnSpPr>
          <p:spPr bwMode="auto">
            <a:xfrm flipV="1">
              <a:off x="5259388" y="3076575"/>
              <a:ext cx="696912" cy="1588"/>
            </a:xfrm>
            <a:prstGeom prst="line">
              <a:avLst/>
            </a:prstGeom>
            <a:noFill/>
            <a:ln w="15875" algn="ctr">
              <a:solidFill>
                <a:schemeClr val="tx1"/>
              </a:solidFill>
              <a:round/>
              <a:headEnd/>
              <a:tailEnd/>
            </a:ln>
          </p:spPr>
        </p:cxnSp>
        <p:cxnSp>
          <p:nvCxnSpPr>
            <p:cNvPr id="26650" name="Straight Connector 105"/>
            <p:cNvCxnSpPr>
              <a:cxnSpLocks noChangeShapeType="1"/>
            </p:cNvCxnSpPr>
            <p:nvPr/>
          </p:nvCxnSpPr>
          <p:spPr bwMode="auto">
            <a:xfrm rot="16200000" flipH="1">
              <a:off x="5499895" y="2971006"/>
              <a:ext cx="201612" cy="3175"/>
            </a:xfrm>
            <a:prstGeom prst="line">
              <a:avLst/>
            </a:prstGeom>
            <a:noFill/>
            <a:ln w="9525" algn="ctr">
              <a:solidFill>
                <a:schemeClr val="tx1"/>
              </a:solidFill>
              <a:round/>
              <a:headEnd/>
              <a:tailEnd/>
            </a:ln>
          </p:spPr>
        </p:cxnSp>
      </p:grpSp>
      <p:grpSp>
        <p:nvGrpSpPr>
          <p:cNvPr id="7" name="Group 27"/>
          <p:cNvGrpSpPr>
            <a:grpSpLocks/>
          </p:cNvGrpSpPr>
          <p:nvPr/>
        </p:nvGrpSpPr>
        <p:grpSpPr bwMode="auto">
          <a:xfrm>
            <a:off x="4138613" y="2579688"/>
            <a:ext cx="719137" cy="501650"/>
            <a:chOff x="4138613" y="2579688"/>
            <a:chExt cx="719137" cy="501650"/>
          </a:xfrm>
        </p:grpSpPr>
        <p:sp>
          <p:nvSpPr>
            <p:cNvPr id="15" name="TextBox 14"/>
            <p:cNvSpPr txBox="1"/>
            <p:nvPr/>
          </p:nvSpPr>
          <p:spPr>
            <a:xfrm>
              <a:off x="4138613" y="2579688"/>
              <a:ext cx="703262" cy="307975"/>
            </a:xfrm>
            <a:prstGeom prst="rect">
              <a:avLst/>
            </a:prstGeom>
            <a:noFill/>
          </p:spPr>
          <p:txBody>
            <a:bodyPr wrap="none">
              <a:spAutoFit/>
            </a:bodyPr>
            <a:lstStyle/>
            <a:p>
              <a:pPr>
                <a:defRPr/>
              </a:pPr>
              <a:r>
                <a:rPr lang="en-US" sz="1400" dirty="0">
                  <a:latin typeface="+mn-lt"/>
                </a:rPr>
                <a:t>Speed</a:t>
              </a:r>
            </a:p>
          </p:txBody>
        </p:sp>
        <p:cxnSp>
          <p:nvCxnSpPr>
            <p:cNvPr id="26646" name="Straight Connector 13"/>
            <p:cNvCxnSpPr>
              <a:cxnSpLocks noChangeShapeType="1"/>
            </p:cNvCxnSpPr>
            <p:nvPr/>
          </p:nvCxnSpPr>
          <p:spPr bwMode="auto">
            <a:xfrm flipV="1">
              <a:off x="4184650" y="3076575"/>
              <a:ext cx="673100" cy="0"/>
            </a:xfrm>
            <a:prstGeom prst="line">
              <a:avLst/>
            </a:prstGeom>
            <a:noFill/>
            <a:ln w="15875" algn="ctr">
              <a:solidFill>
                <a:schemeClr val="tx1"/>
              </a:solidFill>
              <a:round/>
              <a:headEnd/>
              <a:tailEnd/>
            </a:ln>
          </p:spPr>
        </p:cxnSp>
        <p:cxnSp>
          <p:nvCxnSpPr>
            <p:cNvPr id="26647" name="Straight Connector 105"/>
            <p:cNvCxnSpPr>
              <a:cxnSpLocks noChangeShapeType="1"/>
            </p:cNvCxnSpPr>
            <p:nvPr/>
          </p:nvCxnSpPr>
          <p:spPr bwMode="auto">
            <a:xfrm rot="16200000" flipH="1">
              <a:off x="4418012" y="2979738"/>
              <a:ext cx="201613" cy="1588"/>
            </a:xfrm>
            <a:prstGeom prst="line">
              <a:avLst/>
            </a:prstGeom>
            <a:noFill/>
            <a:ln w="9525" algn="ctr">
              <a:solidFill>
                <a:schemeClr val="tx1"/>
              </a:solidFill>
              <a:round/>
              <a:headEnd/>
              <a:tailEnd/>
            </a:ln>
          </p:spPr>
        </p:cxnSp>
      </p:grpSp>
      <p:grpSp>
        <p:nvGrpSpPr>
          <p:cNvPr id="8" name="Group 25"/>
          <p:cNvGrpSpPr>
            <a:grpSpLocks/>
          </p:cNvGrpSpPr>
          <p:nvPr/>
        </p:nvGrpSpPr>
        <p:grpSpPr bwMode="auto">
          <a:xfrm>
            <a:off x="2854325" y="2335213"/>
            <a:ext cx="1001713" cy="746125"/>
            <a:chOff x="2854325" y="2335213"/>
            <a:chExt cx="1001713" cy="746125"/>
          </a:xfrm>
        </p:grpSpPr>
        <p:sp>
          <p:nvSpPr>
            <p:cNvPr id="17" name="TextBox 16"/>
            <p:cNvSpPr txBox="1"/>
            <p:nvPr/>
          </p:nvSpPr>
          <p:spPr>
            <a:xfrm>
              <a:off x="2854325" y="2335213"/>
              <a:ext cx="1001713" cy="523875"/>
            </a:xfrm>
            <a:prstGeom prst="rect">
              <a:avLst/>
            </a:prstGeom>
            <a:noFill/>
          </p:spPr>
          <p:txBody>
            <a:bodyPr>
              <a:spAutoFit/>
            </a:bodyPr>
            <a:lstStyle/>
            <a:p>
              <a:pPr>
                <a:defRPr/>
              </a:pPr>
              <a:r>
                <a:rPr lang="en-US" sz="1400" dirty="0">
                  <a:latin typeface="+mn-lt"/>
                </a:rPr>
                <a:t>Course (degrees)</a:t>
              </a:r>
            </a:p>
          </p:txBody>
        </p:sp>
        <p:cxnSp>
          <p:nvCxnSpPr>
            <p:cNvPr id="26643" name="Straight Connector 13"/>
            <p:cNvCxnSpPr>
              <a:cxnSpLocks noChangeShapeType="1"/>
            </p:cNvCxnSpPr>
            <p:nvPr/>
          </p:nvCxnSpPr>
          <p:spPr bwMode="auto">
            <a:xfrm>
              <a:off x="3062288" y="3076575"/>
              <a:ext cx="476250" cy="0"/>
            </a:xfrm>
            <a:prstGeom prst="line">
              <a:avLst/>
            </a:prstGeom>
            <a:noFill/>
            <a:ln w="15875" algn="ctr">
              <a:solidFill>
                <a:schemeClr val="tx1"/>
              </a:solidFill>
              <a:round/>
              <a:headEnd/>
              <a:tailEnd/>
            </a:ln>
          </p:spPr>
        </p:cxnSp>
        <p:cxnSp>
          <p:nvCxnSpPr>
            <p:cNvPr id="26644" name="Straight Connector 105"/>
            <p:cNvCxnSpPr>
              <a:cxnSpLocks noChangeShapeType="1"/>
            </p:cNvCxnSpPr>
            <p:nvPr/>
          </p:nvCxnSpPr>
          <p:spPr bwMode="auto">
            <a:xfrm rot="16200000" flipH="1">
              <a:off x="3201194" y="2978944"/>
              <a:ext cx="201613" cy="3175"/>
            </a:xfrm>
            <a:prstGeom prst="line">
              <a:avLst/>
            </a:prstGeom>
            <a:noFill/>
            <a:ln w="9525" algn="ctr">
              <a:solidFill>
                <a:schemeClr val="tx1"/>
              </a:solidFill>
              <a:round/>
              <a:headEnd/>
              <a:tailEnd/>
            </a:ln>
          </p:spPr>
        </p:cxnSp>
      </p:grpSp>
      <p:grpSp>
        <p:nvGrpSpPr>
          <p:cNvPr id="10" name="Group 29"/>
          <p:cNvGrpSpPr>
            <a:grpSpLocks/>
          </p:cNvGrpSpPr>
          <p:nvPr/>
        </p:nvGrpSpPr>
        <p:grpSpPr bwMode="auto">
          <a:xfrm>
            <a:off x="5483225" y="3284538"/>
            <a:ext cx="1403350" cy="939800"/>
            <a:chOff x="5483225" y="3284538"/>
            <a:chExt cx="1403350" cy="939800"/>
          </a:xfrm>
        </p:grpSpPr>
        <p:sp>
          <p:nvSpPr>
            <p:cNvPr id="18" name="TextBox 17"/>
            <p:cNvSpPr txBox="1"/>
            <p:nvPr/>
          </p:nvSpPr>
          <p:spPr>
            <a:xfrm>
              <a:off x="5483225" y="3486150"/>
              <a:ext cx="1403350" cy="738188"/>
            </a:xfrm>
            <a:prstGeom prst="rect">
              <a:avLst/>
            </a:prstGeom>
            <a:noFill/>
          </p:spPr>
          <p:txBody>
            <a:bodyPr>
              <a:spAutoFit/>
            </a:bodyPr>
            <a:lstStyle/>
            <a:p>
              <a:pPr>
                <a:defRPr/>
              </a:pPr>
              <a:r>
                <a:rPr lang="en-US" sz="1400" dirty="0">
                  <a:latin typeface="+mn-lt"/>
                </a:rPr>
                <a:t>Speed Reference kilometers/hour</a:t>
              </a:r>
            </a:p>
          </p:txBody>
        </p:sp>
        <p:cxnSp>
          <p:nvCxnSpPr>
            <p:cNvPr id="26641" name="Straight Connector 105"/>
            <p:cNvCxnSpPr>
              <a:cxnSpLocks noChangeShapeType="1"/>
            </p:cNvCxnSpPr>
            <p:nvPr/>
          </p:nvCxnSpPr>
          <p:spPr bwMode="auto">
            <a:xfrm rot="16200000" flipH="1">
              <a:off x="6080126" y="3384550"/>
              <a:ext cx="201612" cy="1587"/>
            </a:xfrm>
            <a:prstGeom prst="line">
              <a:avLst/>
            </a:prstGeom>
            <a:noFill/>
            <a:ln w="9525" algn="ctr">
              <a:solidFill>
                <a:schemeClr val="tx1"/>
              </a:solidFill>
              <a:round/>
              <a:headEnd/>
              <a:tailEnd/>
            </a:ln>
          </p:spPr>
        </p:cxnSp>
      </p:grpSp>
      <p:grpSp>
        <p:nvGrpSpPr>
          <p:cNvPr id="11" name="Group 31"/>
          <p:cNvGrpSpPr>
            <a:grpSpLocks/>
          </p:cNvGrpSpPr>
          <p:nvPr/>
        </p:nvGrpSpPr>
        <p:grpSpPr bwMode="auto">
          <a:xfrm>
            <a:off x="4562475" y="3316288"/>
            <a:ext cx="1050925" cy="933450"/>
            <a:chOff x="4562475" y="3316288"/>
            <a:chExt cx="1050925" cy="933450"/>
          </a:xfrm>
        </p:grpSpPr>
        <p:sp>
          <p:nvSpPr>
            <p:cNvPr id="19" name="TextBox 18"/>
            <p:cNvSpPr txBox="1"/>
            <p:nvPr/>
          </p:nvSpPr>
          <p:spPr>
            <a:xfrm>
              <a:off x="4562475" y="3511550"/>
              <a:ext cx="1050925" cy="738188"/>
            </a:xfrm>
            <a:prstGeom prst="rect">
              <a:avLst/>
            </a:prstGeom>
            <a:noFill/>
          </p:spPr>
          <p:txBody>
            <a:bodyPr>
              <a:spAutoFit/>
            </a:bodyPr>
            <a:lstStyle/>
            <a:p>
              <a:pPr>
                <a:defRPr/>
              </a:pPr>
              <a:r>
                <a:rPr lang="en-US" sz="1400" dirty="0">
                  <a:latin typeface="+mn-lt"/>
                </a:rPr>
                <a:t>Speed Reference knots</a:t>
              </a:r>
            </a:p>
          </p:txBody>
        </p:sp>
        <p:cxnSp>
          <p:nvCxnSpPr>
            <p:cNvPr id="26639" name="Straight Connector 105"/>
            <p:cNvCxnSpPr>
              <a:cxnSpLocks noChangeShapeType="1"/>
            </p:cNvCxnSpPr>
            <p:nvPr/>
          </p:nvCxnSpPr>
          <p:spPr bwMode="auto">
            <a:xfrm rot="16200000" flipH="1">
              <a:off x="4982370" y="3415506"/>
              <a:ext cx="201612" cy="3175"/>
            </a:xfrm>
            <a:prstGeom prst="line">
              <a:avLst/>
            </a:prstGeom>
            <a:noFill/>
            <a:ln w="9525" algn="ctr">
              <a:solidFill>
                <a:schemeClr val="tx1"/>
              </a:solidFill>
              <a:round/>
              <a:headEnd/>
              <a:tailEnd/>
            </a:ln>
          </p:spPr>
        </p:cxnSp>
      </p:grpSp>
      <p:grpSp>
        <p:nvGrpSpPr>
          <p:cNvPr id="12" name="Group 26"/>
          <p:cNvGrpSpPr>
            <a:grpSpLocks/>
          </p:cNvGrpSpPr>
          <p:nvPr/>
        </p:nvGrpSpPr>
        <p:grpSpPr bwMode="auto">
          <a:xfrm>
            <a:off x="3098800" y="3340100"/>
            <a:ext cx="1274763" cy="901700"/>
            <a:chOff x="3098800" y="3340100"/>
            <a:chExt cx="1274763" cy="901700"/>
          </a:xfrm>
        </p:grpSpPr>
        <p:sp>
          <p:nvSpPr>
            <p:cNvPr id="16" name="TextBox 15"/>
            <p:cNvSpPr txBox="1"/>
            <p:nvPr/>
          </p:nvSpPr>
          <p:spPr>
            <a:xfrm>
              <a:off x="3098800" y="3503613"/>
              <a:ext cx="1274763" cy="738187"/>
            </a:xfrm>
            <a:prstGeom prst="rect">
              <a:avLst/>
            </a:prstGeom>
            <a:noFill/>
          </p:spPr>
          <p:txBody>
            <a:bodyPr>
              <a:spAutoFit/>
            </a:bodyPr>
            <a:lstStyle/>
            <a:p>
              <a:pPr>
                <a:defRPr/>
              </a:pPr>
              <a:r>
                <a:rPr lang="en-US" sz="1400" dirty="0">
                  <a:latin typeface="+mn-lt"/>
                </a:rPr>
                <a:t>Course Reference True North</a:t>
              </a:r>
            </a:p>
          </p:txBody>
        </p:sp>
        <p:cxnSp>
          <p:nvCxnSpPr>
            <p:cNvPr id="26637" name="Straight Connector 105"/>
            <p:cNvCxnSpPr>
              <a:cxnSpLocks noChangeShapeType="1"/>
            </p:cNvCxnSpPr>
            <p:nvPr/>
          </p:nvCxnSpPr>
          <p:spPr bwMode="auto">
            <a:xfrm rot="16200000" flipH="1">
              <a:off x="3639344" y="3439319"/>
              <a:ext cx="201613" cy="3175"/>
            </a:xfrm>
            <a:prstGeom prst="line">
              <a:avLst/>
            </a:prstGeom>
            <a:noFill/>
            <a:ln w="9525" algn="ctr">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defRPr/>
            </a:pPr>
            <a:r>
              <a:rPr lang="en-US" dirty="0" smtClean="0">
                <a:latin typeface="+mn-lt"/>
              </a:rPr>
              <a:t>Overview</a:t>
            </a:r>
            <a:endParaRPr lang="en-US" dirty="0">
              <a:latin typeface="+mn-lt"/>
            </a:endParaRPr>
          </a:p>
        </p:txBody>
      </p:sp>
      <p:sp>
        <p:nvSpPr>
          <p:cNvPr id="3" name="Content Placeholder 2"/>
          <p:cNvSpPr>
            <a:spLocks noGrp="1"/>
          </p:cNvSpPr>
          <p:nvPr>
            <p:ph idx="1"/>
          </p:nvPr>
        </p:nvSpPr>
        <p:spPr/>
        <p:txBody>
          <a:bodyPr/>
          <a:lstStyle/>
          <a:p>
            <a:pPr>
              <a:defRPr/>
            </a:pPr>
            <a:r>
              <a:rPr lang="en-US" dirty="0" smtClean="0"/>
              <a:t>Background – why do we need GPS?</a:t>
            </a:r>
          </a:p>
          <a:p>
            <a:pPr>
              <a:defRPr/>
            </a:pPr>
            <a:r>
              <a:rPr lang="en-US" dirty="0" smtClean="0"/>
              <a:t>Scope of GPS analysis</a:t>
            </a:r>
          </a:p>
          <a:p>
            <a:pPr>
              <a:defRPr/>
            </a:pPr>
            <a:r>
              <a:rPr lang="en-US" dirty="0" smtClean="0"/>
              <a:t>Integration of GPS and ADCPs</a:t>
            </a:r>
          </a:p>
          <a:p>
            <a:pPr lvl="1">
              <a:defRPr/>
            </a:pPr>
            <a:r>
              <a:rPr lang="en-US" dirty="0" smtClean="0"/>
              <a:t>GGA </a:t>
            </a:r>
            <a:r>
              <a:rPr lang="en-US" dirty="0" err="1" smtClean="0"/>
              <a:t>vs</a:t>
            </a:r>
            <a:r>
              <a:rPr lang="en-US" dirty="0" smtClean="0"/>
              <a:t> VTG</a:t>
            </a:r>
          </a:p>
          <a:p>
            <a:pPr>
              <a:defRPr/>
            </a:pPr>
            <a:r>
              <a:rPr lang="en-US" dirty="0" smtClean="0"/>
              <a:t>Description of data</a:t>
            </a:r>
          </a:p>
          <a:p>
            <a:pPr>
              <a:defRPr/>
            </a:pPr>
            <a:r>
              <a:rPr lang="en-US" dirty="0" smtClean="0"/>
              <a:t>Data analysis methods</a:t>
            </a:r>
          </a:p>
          <a:p>
            <a:pPr>
              <a:defRPr/>
            </a:pPr>
            <a:r>
              <a:rPr lang="en-US" dirty="0" smtClean="0"/>
              <a:t>Results</a:t>
            </a:r>
          </a:p>
          <a:p>
            <a:pPr lvl="1">
              <a:defRPr/>
            </a:pPr>
            <a:r>
              <a:rPr lang="en-US" dirty="0" smtClean="0"/>
              <a:t>Discharge comparisons</a:t>
            </a:r>
          </a:p>
          <a:p>
            <a:pPr lvl="1">
              <a:defRPr/>
            </a:pPr>
            <a:r>
              <a:rPr lang="en-US" dirty="0" smtClean="0"/>
              <a:t>Evaluation of differential correction sources</a:t>
            </a:r>
          </a:p>
          <a:p>
            <a:pPr>
              <a:defRPr/>
            </a:pPr>
            <a:r>
              <a:rPr lang="en-US" dirty="0" smtClean="0"/>
              <a:t>Summary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a:xfrm>
            <a:off x="465138" y="420688"/>
            <a:ext cx="8229600" cy="609600"/>
          </a:xfrm>
        </p:spPr>
        <p:txBody>
          <a:bodyPr/>
          <a:lstStyle/>
          <a:p>
            <a:pPr eaLnBrk="1" hangingPunct="1">
              <a:defRPr/>
            </a:pPr>
            <a:r>
              <a:rPr lang="en-US" sz="3600" smtClean="0">
                <a:latin typeface="Arial" charset="0"/>
              </a:rPr>
              <a:t>Summary of VTG and GGA </a:t>
            </a:r>
            <a:br>
              <a:rPr lang="en-US" sz="3600" smtClean="0">
                <a:latin typeface="Arial" charset="0"/>
              </a:rPr>
            </a:br>
            <a:r>
              <a:rPr lang="en-US" sz="3600" smtClean="0">
                <a:latin typeface="Arial" charset="0"/>
              </a:rPr>
              <a:t>NMEA Sentences</a:t>
            </a:r>
          </a:p>
        </p:txBody>
      </p:sp>
      <p:sp>
        <p:nvSpPr>
          <p:cNvPr id="291843" name="Rectangle 3"/>
          <p:cNvSpPr>
            <a:spLocks noGrp="1" noChangeArrowheads="1"/>
          </p:cNvSpPr>
          <p:nvPr>
            <p:ph type="body" idx="1"/>
          </p:nvPr>
        </p:nvSpPr>
        <p:spPr>
          <a:xfrm>
            <a:off x="419100" y="1497013"/>
            <a:ext cx="8229600" cy="4098925"/>
          </a:xfrm>
        </p:spPr>
        <p:txBody>
          <a:bodyPr/>
          <a:lstStyle/>
          <a:p>
            <a:pPr eaLnBrk="1" hangingPunct="1">
              <a:defRPr/>
            </a:pPr>
            <a:r>
              <a:rPr lang="en-CA" sz="2000" smtClean="0"/>
              <a:t>GGA - Geographic position information determined by reference to the Global Positioning System.  The position data includes the time, latitude, longitude, and information about the satellite constellation used to reach the position solution.</a:t>
            </a:r>
          </a:p>
          <a:p>
            <a:pPr eaLnBrk="1" hangingPunct="1">
              <a:defRPr/>
            </a:pPr>
            <a:endParaRPr lang="en-CA" i="1" smtClean="0"/>
          </a:p>
          <a:p>
            <a:pPr eaLnBrk="1" hangingPunct="1">
              <a:defRPr/>
            </a:pPr>
            <a:r>
              <a:rPr lang="en-CA" sz="2000" smtClean="0"/>
              <a:t>VTG - Velocity relative to the ground by measurement of the Doppler shift in the satellite carrier phase frequencies, which includes data on direction and speed.</a:t>
            </a:r>
          </a:p>
          <a:p>
            <a:pPr eaLnBrk="1" hangingPunct="1">
              <a:defRPr/>
            </a:pPr>
            <a:endParaRPr lang="en-CA" sz="2000" smtClean="0"/>
          </a:p>
          <a:p>
            <a:pPr eaLnBrk="1" hangingPunct="1">
              <a:defRPr/>
            </a:pPr>
            <a:r>
              <a:rPr lang="en-CA" sz="2000" smtClean="0"/>
              <a:t>Not all GPS receivers have the capability to provide the VTG string.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rrowheads="1"/>
          </p:cNvSpPr>
          <p:nvPr>
            <p:ph type="title"/>
          </p:nvPr>
        </p:nvSpPr>
        <p:spPr>
          <a:xfrm>
            <a:off x="457200" y="209550"/>
            <a:ext cx="8229600" cy="609600"/>
          </a:xfrm>
        </p:spPr>
        <p:txBody>
          <a:bodyPr/>
          <a:lstStyle/>
          <a:p>
            <a:pPr eaLnBrk="1" hangingPunct="1">
              <a:defRPr/>
            </a:pPr>
            <a:r>
              <a:rPr lang="en-US" sz="3600" smtClean="0">
                <a:latin typeface="Arial" charset="0"/>
              </a:rPr>
              <a:t>Comparison of VTG and GGA</a:t>
            </a:r>
          </a:p>
        </p:txBody>
      </p:sp>
      <p:sp>
        <p:nvSpPr>
          <p:cNvPr id="293891" name="Rectangle 3"/>
          <p:cNvSpPr>
            <a:spLocks noGrp="1" noChangeArrowheads="1"/>
          </p:cNvSpPr>
          <p:nvPr>
            <p:ph type="body" sz="half" idx="1"/>
          </p:nvPr>
        </p:nvSpPr>
        <p:spPr>
          <a:xfrm>
            <a:off x="457200" y="5586413"/>
            <a:ext cx="8686800" cy="471487"/>
          </a:xfrm>
        </p:spPr>
        <p:txBody>
          <a:bodyPr/>
          <a:lstStyle/>
          <a:p>
            <a:pPr eaLnBrk="1" hangingPunct="1">
              <a:buFont typeface="Wingdings" pitchFamily="2" charset="2"/>
              <a:buNone/>
              <a:defRPr/>
            </a:pPr>
            <a:r>
              <a:rPr lang="en-US" sz="1800" i="1" smtClean="0">
                <a:solidFill>
                  <a:srgbClr val="CC0000"/>
                </a:solidFill>
              </a:rPr>
              <a:t>Always record both VTG and GGA data strings, with ALL FILTERS OFF!</a:t>
            </a:r>
          </a:p>
        </p:txBody>
      </p:sp>
      <p:graphicFrame>
        <p:nvGraphicFramePr>
          <p:cNvPr id="22571" name="Group 43"/>
          <p:cNvGraphicFramePr>
            <a:graphicFrameLocks noGrp="1"/>
          </p:cNvGraphicFramePr>
          <p:nvPr>
            <p:ph sz="half" idx="2"/>
          </p:nvPr>
        </p:nvGraphicFramePr>
        <p:xfrm>
          <a:off x="1609725" y="1193800"/>
          <a:ext cx="5800725" cy="4084320"/>
        </p:xfrm>
        <a:graphic>
          <a:graphicData uri="http://schemas.openxmlformats.org/drawingml/2006/table">
            <a:tbl>
              <a:tblPr/>
              <a:tblGrid>
                <a:gridCol w="4029075"/>
                <a:gridCol w="838200"/>
                <a:gridCol w="933450"/>
              </a:tblGrid>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GPS Characteristic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bg2"/>
                          </a:solidFill>
                          <a:effectLst/>
                          <a:latin typeface="Arial" charset="0"/>
                          <a:cs typeface="Arial" charset="0"/>
                        </a:rPr>
                        <a:t>VTG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bg2"/>
                          </a:solidFill>
                          <a:effectLst/>
                          <a:latin typeface="Arial" charset="0"/>
                          <a:cs typeface="Arial" charset="0"/>
                        </a:rPr>
                        <a:t>GGA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solid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Requires at least 4 satellites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Data quality influenced by PDOP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Significantly impacted by multi-path and satellite changes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Impacted by signal delay bouncing off objects or atmospheric distortion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Requires differential correction for use w/ ADCP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defRPr/>
            </a:pPr>
            <a:r>
              <a:rPr lang="en-US" dirty="0" smtClean="0">
                <a:latin typeface="+mn-lt"/>
              </a:rPr>
              <a:t>Overview</a:t>
            </a:r>
            <a:endParaRPr lang="en-US" dirty="0">
              <a:latin typeface="+mn-lt"/>
            </a:endParaRPr>
          </a:p>
        </p:txBody>
      </p:sp>
      <p:sp>
        <p:nvSpPr>
          <p:cNvPr id="3" name="Content Placeholder 2"/>
          <p:cNvSpPr>
            <a:spLocks noGrp="1"/>
          </p:cNvSpPr>
          <p:nvPr>
            <p:ph idx="1"/>
          </p:nvPr>
        </p:nvSpPr>
        <p:spPr/>
        <p:txBody>
          <a:bodyPr/>
          <a:lstStyle/>
          <a:p>
            <a:pPr>
              <a:defRPr/>
            </a:pPr>
            <a:r>
              <a:rPr lang="en-US" dirty="0" smtClean="0"/>
              <a:t>Background – why do we need GPS?</a:t>
            </a:r>
          </a:p>
          <a:p>
            <a:pPr>
              <a:defRPr/>
            </a:pPr>
            <a:r>
              <a:rPr lang="en-US" dirty="0" smtClean="0"/>
              <a:t>Scope of GPS analysis</a:t>
            </a:r>
          </a:p>
          <a:p>
            <a:pPr>
              <a:defRPr/>
            </a:pPr>
            <a:r>
              <a:rPr lang="en-US" dirty="0" smtClean="0"/>
              <a:t>Integration of GPS and ADCPs</a:t>
            </a:r>
          </a:p>
          <a:p>
            <a:pPr lvl="1">
              <a:defRPr/>
            </a:pPr>
            <a:r>
              <a:rPr lang="en-US" dirty="0" smtClean="0"/>
              <a:t>GGA </a:t>
            </a:r>
            <a:r>
              <a:rPr lang="en-US" dirty="0" err="1" smtClean="0"/>
              <a:t>vs</a:t>
            </a:r>
            <a:r>
              <a:rPr lang="en-US" dirty="0" smtClean="0"/>
              <a:t> VTG</a:t>
            </a:r>
          </a:p>
          <a:p>
            <a:pPr>
              <a:defRPr/>
            </a:pPr>
            <a:r>
              <a:rPr lang="en-US" dirty="0" smtClean="0"/>
              <a:t>Description of data</a:t>
            </a:r>
          </a:p>
          <a:p>
            <a:pPr>
              <a:defRPr/>
            </a:pPr>
            <a:r>
              <a:rPr lang="en-US" dirty="0" smtClean="0"/>
              <a:t>Data analysis methods</a:t>
            </a:r>
          </a:p>
          <a:p>
            <a:pPr>
              <a:defRPr/>
            </a:pPr>
            <a:r>
              <a:rPr lang="en-US" dirty="0" smtClean="0"/>
              <a:t>Results</a:t>
            </a:r>
          </a:p>
          <a:p>
            <a:pPr lvl="1">
              <a:defRPr/>
            </a:pPr>
            <a:r>
              <a:rPr lang="en-US" dirty="0" smtClean="0"/>
              <a:t>Discharge comparisons</a:t>
            </a:r>
          </a:p>
          <a:p>
            <a:pPr lvl="1">
              <a:defRPr/>
            </a:pPr>
            <a:r>
              <a:rPr lang="en-US" dirty="0" smtClean="0"/>
              <a:t>Evaluation of differential correction sources</a:t>
            </a:r>
          </a:p>
          <a:p>
            <a:pPr>
              <a:defRPr/>
            </a:pPr>
            <a:r>
              <a:rPr lang="en-US" dirty="0" smtClean="0"/>
              <a:t>Summary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5" end="5"/>
                                            </p:txEl>
                                          </p:spTgt>
                                        </p:tgtEl>
                                        <p:attrNameLst>
                                          <p:attrName>style.opacity</p:attrName>
                                        </p:attrNameLst>
                                      </p:cBhvr>
                                      <p:to>
                                        <p:strVal val="0.25"/>
                                      </p:to>
                                    </p:set>
                                    <p:animEffect filter="image" prLst="opacity: 0.25">
                                      <p:cBhvr rctx="IE">
                                        <p:cTn id="10" dur="indefinite"/>
                                        <p:tgtEl>
                                          <p:spTgt spid="3">
                                            <p:txEl>
                                              <p:pRg st="5" end="5"/>
                                            </p:txEl>
                                          </p:spTgt>
                                        </p:tgtEl>
                                      </p:cBhvr>
                                    </p:animEffect>
                                  </p:childTnLst>
                                </p:cTn>
                              </p:par>
                              <p:par>
                                <p:cTn id="11" presetID="9" presetClass="emph" presetSubtype="0" nodeType="withEffect">
                                  <p:stCondLst>
                                    <p:cond delay="0"/>
                                  </p:stCondLst>
                                  <p:childTnLst>
                                    <p:set>
                                      <p:cBhvr rctx="PPT">
                                        <p:cTn id="12" dur="indefinite"/>
                                        <p:tgtEl>
                                          <p:spTgt spid="3">
                                            <p:txEl>
                                              <p:pRg st="6" end="6"/>
                                            </p:txEl>
                                          </p:spTgt>
                                        </p:tgtEl>
                                        <p:attrNameLst>
                                          <p:attrName>style.opacity</p:attrName>
                                        </p:attrNameLst>
                                      </p:cBhvr>
                                      <p:to>
                                        <p:strVal val="0.25"/>
                                      </p:to>
                                    </p:set>
                                    <p:animEffect filter="image" prLst="opacity: 0.25">
                                      <p:cBhvr rctx="IE">
                                        <p:cTn id="13" dur="indefinite"/>
                                        <p:tgtEl>
                                          <p:spTgt spid="3">
                                            <p:txEl>
                                              <p:pRg st="6" end="6"/>
                                            </p:txEl>
                                          </p:spTgt>
                                        </p:tgtEl>
                                      </p:cBhvr>
                                    </p:animEffect>
                                  </p:childTnLst>
                                </p:cTn>
                              </p:par>
                              <p:par>
                                <p:cTn id="14" presetID="9" presetClass="emph" presetSubtype="0" nodeType="withEffect">
                                  <p:stCondLst>
                                    <p:cond delay="0"/>
                                  </p:stCondLst>
                                  <p:childTnLst>
                                    <p:set>
                                      <p:cBhvr rctx="PPT">
                                        <p:cTn id="15" dur="indefinite"/>
                                        <p:tgtEl>
                                          <p:spTgt spid="3">
                                            <p:txEl>
                                              <p:pRg st="7" end="7"/>
                                            </p:txEl>
                                          </p:spTgt>
                                        </p:tgtEl>
                                        <p:attrNameLst>
                                          <p:attrName>style.opacity</p:attrName>
                                        </p:attrNameLst>
                                      </p:cBhvr>
                                      <p:to>
                                        <p:strVal val="0.25"/>
                                      </p:to>
                                    </p:set>
                                    <p:animEffect filter="image" prLst="opacity: 0.25">
                                      <p:cBhvr rctx="IE">
                                        <p:cTn id="16" dur="indefinite"/>
                                        <p:tgtEl>
                                          <p:spTgt spid="3">
                                            <p:txEl>
                                              <p:pRg st="7" end="7"/>
                                            </p:txEl>
                                          </p:spTgt>
                                        </p:tgtEl>
                                      </p:cBhvr>
                                    </p:animEffect>
                                  </p:childTnLst>
                                </p:cTn>
                              </p:par>
                              <p:par>
                                <p:cTn id="17" presetID="9" presetClass="emph" presetSubtype="0" nodeType="withEffect">
                                  <p:stCondLst>
                                    <p:cond delay="0"/>
                                  </p:stCondLst>
                                  <p:childTnLst>
                                    <p:set>
                                      <p:cBhvr rctx="PPT">
                                        <p:cTn id="18" dur="indefinite"/>
                                        <p:tgtEl>
                                          <p:spTgt spid="3">
                                            <p:txEl>
                                              <p:pRg st="8" end="8"/>
                                            </p:txEl>
                                          </p:spTgt>
                                        </p:tgtEl>
                                        <p:attrNameLst>
                                          <p:attrName>style.opacity</p:attrName>
                                        </p:attrNameLst>
                                      </p:cBhvr>
                                      <p:to>
                                        <p:strVal val="0.25"/>
                                      </p:to>
                                    </p:set>
                                    <p:animEffect filter="image" prLst="opacity: 0.25">
                                      <p:cBhvr rctx="IE">
                                        <p:cTn id="19" dur="indefinite"/>
                                        <p:tgtEl>
                                          <p:spTgt spid="3">
                                            <p:txEl>
                                              <p:pRg st="8" end="8"/>
                                            </p:txEl>
                                          </p:spTgt>
                                        </p:tgtEl>
                                      </p:cBhvr>
                                    </p:animEffect>
                                  </p:childTnLst>
                                </p:cTn>
                              </p:par>
                              <p:par>
                                <p:cTn id="20" presetID="9" presetClass="emph" presetSubtype="0" nodeType="withEffect">
                                  <p:stCondLst>
                                    <p:cond delay="0"/>
                                  </p:stCondLst>
                                  <p:childTnLst>
                                    <p:set>
                                      <p:cBhvr rctx="PPT">
                                        <p:cTn id="21" dur="indefinite"/>
                                        <p:tgtEl>
                                          <p:spTgt spid="3">
                                            <p:txEl>
                                              <p:pRg st="9" end="9"/>
                                            </p:txEl>
                                          </p:spTgt>
                                        </p:tgtEl>
                                        <p:attrNameLst>
                                          <p:attrName>style.opacity</p:attrName>
                                        </p:attrNameLst>
                                      </p:cBhvr>
                                      <p:to>
                                        <p:strVal val="0.25"/>
                                      </p:to>
                                    </p:set>
                                    <p:animEffect filter="image" prLst="opacity: 0.25">
                                      <p:cBhvr rctx="IE">
                                        <p:cTn id="22" dur="indefinite"/>
                                        <p:tgtEl>
                                          <p:spTgt spid="3">
                                            <p:txEl>
                                              <p:pRg st="9" end="9"/>
                                            </p:txEl>
                                          </p:spTgt>
                                        </p:tgtEl>
                                      </p:cBhvr>
                                    </p:animEffect>
                                  </p:childTnLst>
                                </p:cTn>
                              </p:par>
                              <p:par>
                                <p:cTn id="23" presetID="9" presetClass="emph" presetSubtype="0" nodeType="withEffect">
                                  <p:stCondLst>
                                    <p:cond delay="0"/>
                                  </p:stCondLst>
                                  <p:childTnLst>
                                    <p:set>
                                      <p:cBhvr rctx="PPT">
                                        <p:cTn id="24" dur="indefinite"/>
                                        <p:tgtEl>
                                          <p:spTgt spid="3">
                                            <p:txEl>
                                              <p:pRg st="1" end="1"/>
                                            </p:txEl>
                                          </p:spTgt>
                                        </p:tgtEl>
                                        <p:attrNameLst>
                                          <p:attrName>style.opacity</p:attrName>
                                        </p:attrNameLst>
                                      </p:cBhvr>
                                      <p:to>
                                        <p:strVal val="0.25"/>
                                      </p:to>
                                    </p:set>
                                    <p:animEffect filter="image" prLst="opacity: 0.25">
                                      <p:cBhvr rctx="IE">
                                        <p:cTn id="25" dur="indefinite"/>
                                        <p:tgtEl>
                                          <p:spTgt spid="3">
                                            <p:txEl>
                                              <p:pRg st="1" end="1"/>
                                            </p:txEl>
                                          </p:spTgt>
                                        </p:tgtEl>
                                      </p:cBhvr>
                                    </p:animEffect>
                                  </p:childTnLst>
                                </p:cTn>
                              </p:par>
                              <p:par>
                                <p:cTn id="26" presetID="9" presetClass="emph" presetSubtype="0" nodeType="withEffect">
                                  <p:stCondLst>
                                    <p:cond delay="0"/>
                                  </p:stCondLst>
                                  <p:childTnLst>
                                    <p:set>
                                      <p:cBhvr rctx="PPT">
                                        <p:cTn id="27" dur="indefinite"/>
                                        <p:tgtEl>
                                          <p:spTgt spid="3">
                                            <p:txEl>
                                              <p:pRg st="2" end="2"/>
                                            </p:txEl>
                                          </p:spTgt>
                                        </p:tgtEl>
                                        <p:attrNameLst>
                                          <p:attrName>style.opacity</p:attrName>
                                        </p:attrNameLst>
                                      </p:cBhvr>
                                      <p:to>
                                        <p:strVal val="0.25"/>
                                      </p:to>
                                    </p:set>
                                    <p:animEffect filter="image" prLst="opacity: 0.25">
                                      <p:cBhvr rctx="IE">
                                        <p:cTn id="28" dur="indefinite"/>
                                        <p:tgtEl>
                                          <p:spTgt spid="3">
                                            <p:txEl>
                                              <p:pRg st="2" end="2"/>
                                            </p:txEl>
                                          </p:spTgt>
                                        </p:tgtEl>
                                      </p:cBhvr>
                                    </p:animEffect>
                                  </p:childTnLst>
                                </p:cTn>
                              </p:par>
                              <p:par>
                                <p:cTn id="29" presetID="9" presetClass="emph" presetSubtype="0" nodeType="withEffect">
                                  <p:stCondLst>
                                    <p:cond delay="0"/>
                                  </p:stCondLst>
                                  <p:childTnLst>
                                    <p:set>
                                      <p:cBhvr rctx="PPT">
                                        <p:cTn id="30" dur="indefinite"/>
                                        <p:tgtEl>
                                          <p:spTgt spid="3">
                                            <p:txEl>
                                              <p:pRg st="3" end="3"/>
                                            </p:txEl>
                                          </p:spTgt>
                                        </p:tgtEl>
                                        <p:attrNameLst>
                                          <p:attrName>style.opacity</p:attrName>
                                        </p:attrNameLst>
                                      </p:cBhvr>
                                      <p:to>
                                        <p:strVal val="0.25"/>
                                      </p:to>
                                    </p:set>
                                    <p:animEffect filter="image" prLst="opacity: 0.25">
                                      <p:cBhvr rctx="IE">
                                        <p:cTn id="31"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a:t>
            </a:r>
            <a:endParaRPr lang="en-US" dirty="0"/>
          </a:p>
        </p:txBody>
      </p:sp>
      <p:sp>
        <p:nvSpPr>
          <p:cNvPr id="3" name="Content Placeholder 2"/>
          <p:cNvSpPr>
            <a:spLocks noGrp="1"/>
          </p:cNvSpPr>
          <p:nvPr>
            <p:ph idx="1"/>
          </p:nvPr>
        </p:nvSpPr>
        <p:spPr>
          <a:xfrm>
            <a:off x="457200" y="1295400"/>
            <a:ext cx="8382000" cy="5135563"/>
          </a:xfrm>
        </p:spPr>
        <p:txBody>
          <a:bodyPr/>
          <a:lstStyle/>
          <a:p>
            <a:pPr>
              <a:defRPr/>
            </a:pPr>
            <a:r>
              <a:rPr lang="en-US" sz="2000" dirty="0" smtClean="0"/>
              <a:t>Discharges were measured using both bottom-track and GPS-referenced boat velocities for 63 measurements collected at 42 different sites by a variety of agencies, users and instruments. </a:t>
            </a:r>
          </a:p>
          <a:p>
            <a:pPr>
              <a:defRPr/>
            </a:pPr>
            <a:endParaRPr lang="en-US" sz="1000" dirty="0" smtClean="0"/>
          </a:p>
          <a:p>
            <a:pPr>
              <a:defRPr/>
            </a:pPr>
            <a:r>
              <a:rPr lang="en-US" sz="2000" dirty="0" smtClean="0"/>
              <a:t>Each of the 579 measured transects was processed individually and inspected for data quality issues.</a:t>
            </a:r>
          </a:p>
          <a:p>
            <a:pPr>
              <a:defRPr/>
            </a:pPr>
            <a:endParaRPr lang="en-US" sz="1000" dirty="0" smtClean="0"/>
          </a:p>
          <a:p>
            <a:pPr>
              <a:defRPr/>
            </a:pPr>
            <a:r>
              <a:rPr lang="en-US" sz="2000" dirty="0" smtClean="0"/>
              <a:t>The information provided in the discharge summary from WinRiver II software (version 2.03), general comments related to each transect, the GPS positional precision, type of GPS and differential correction source used, update rate for ADCP and GPS data, and the level and location of multipath or boat speed spikes were documented during data processing.</a:t>
            </a:r>
          </a:p>
          <a:p>
            <a:pPr>
              <a:defRPr/>
            </a:pPr>
            <a:endParaRPr lang="en-US" sz="1000" dirty="0" smtClean="0"/>
          </a:p>
          <a:p>
            <a:pPr>
              <a:defRPr/>
            </a:pPr>
            <a:r>
              <a:rPr lang="en-US" sz="2000" dirty="0" smtClean="0"/>
              <a:t>Transects with erroneous data resulting from GPS communication and reception issues were eliminated from the analysis.</a:t>
            </a:r>
          </a:p>
          <a:p>
            <a:pPr>
              <a:defRPr/>
            </a:pPr>
            <a:endParaRPr lang="en-US" sz="2000" dirty="0" smtClean="0"/>
          </a:p>
          <a:p>
            <a:pPr lvl="1">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a:t>
            </a:r>
            <a:endParaRPr lang="en-US" dirty="0"/>
          </a:p>
        </p:txBody>
      </p:sp>
      <p:sp>
        <p:nvSpPr>
          <p:cNvPr id="3" name="Content Placeholder 2"/>
          <p:cNvSpPr>
            <a:spLocks noGrp="1"/>
          </p:cNvSpPr>
          <p:nvPr>
            <p:ph idx="1"/>
          </p:nvPr>
        </p:nvSpPr>
        <p:spPr>
          <a:xfrm>
            <a:off x="457200" y="1524000"/>
            <a:ext cx="8382000" cy="5135563"/>
          </a:xfrm>
        </p:spPr>
        <p:txBody>
          <a:bodyPr/>
          <a:lstStyle/>
          <a:p>
            <a:pPr>
              <a:defRPr/>
            </a:pPr>
            <a:r>
              <a:rPr lang="en-US" sz="2400" dirty="0" smtClean="0"/>
              <a:t>The final dataset used for the analysis consisted of:</a:t>
            </a:r>
          </a:p>
          <a:p>
            <a:pPr lvl="1">
              <a:defRPr/>
            </a:pPr>
            <a:r>
              <a:rPr lang="en-US" sz="2000" dirty="0" smtClean="0"/>
              <a:t>59 measurements (39 have GGA data, 49 have VTG data, and 30 measurements have both GGA and VTG data); and </a:t>
            </a:r>
          </a:p>
          <a:p>
            <a:pPr lvl="1">
              <a:defRPr/>
            </a:pPr>
            <a:r>
              <a:rPr lang="en-US" sz="2000" dirty="0" smtClean="0"/>
              <a:t>535 transects (451 transects have GGA data, 421 transects have VTG data, and 337 transects have both VTG and GGA data); from </a:t>
            </a:r>
          </a:p>
          <a:p>
            <a:pPr lvl="1">
              <a:defRPr/>
            </a:pPr>
            <a:r>
              <a:rPr lang="en-US" sz="2000" dirty="0" smtClean="0"/>
              <a:t>39 different sites</a:t>
            </a:r>
            <a:r>
              <a:rPr lang="en-US" sz="1600" dirty="0" smtClean="0"/>
              <a:t> </a:t>
            </a:r>
          </a:p>
          <a:p>
            <a:pPr>
              <a:defRPr/>
            </a:pPr>
            <a:r>
              <a:rPr lang="en-US" sz="2400" dirty="0" smtClean="0"/>
              <a:t>Stream widths ranged from 50 to 2,490 ft and average depths ranged from 4.9 to 26 ft. </a:t>
            </a:r>
          </a:p>
          <a:p>
            <a:pPr>
              <a:defRPr/>
            </a:pPr>
            <a:r>
              <a:rPr lang="en-US" sz="2400" dirty="0" smtClean="0"/>
              <a:t>Average velocities varied from less than 0.3 ft/s to   6.5 ft/s.</a:t>
            </a:r>
          </a:p>
          <a:p>
            <a:pPr>
              <a:defRPr/>
            </a:pPr>
            <a:r>
              <a:rPr lang="en-US" sz="2400" dirty="0" smtClean="0"/>
              <a:t>Total discharges varied from 71 ft</a:t>
            </a:r>
            <a:r>
              <a:rPr lang="en-US" sz="2400" baseline="30000" dirty="0" smtClean="0"/>
              <a:t>3</a:t>
            </a:r>
            <a:r>
              <a:rPr lang="en-US" sz="2400" dirty="0" smtClean="0"/>
              <a:t>/s to 240,100 ft</a:t>
            </a:r>
            <a:r>
              <a:rPr lang="en-US" sz="2400" baseline="30000" dirty="0" smtClean="0"/>
              <a:t>3</a:t>
            </a:r>
            <a:r>
              <a:rPr lang="en-US" sz="2400" dirty="0" smtClean="0"/>
              <a:t>/s.</a:t>
            </a:r>
          </a:p>
          <a:p>
            <a:pPr>
              <a:defRPr/>
            </a:pPr>
            <a:endParaRPr lang="en-US" sz="1000" dirty="0" smtClean="0"/>
          </a:p>
          <a:p>
            <a:pPr>
              <a:defRPr/>
            </a:pPr>
            <a:endParaRPr lang="en-US" sz="2000" dirty="0" smtClean="0"/>
          </a:p>
          <a:p>
            <a:pPr lvl="1">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defRPr/>
            </a:pPr>
            <a:r>
              <a:rPr lang="en-US" dirty="0" smtClean="0">
                <a:latin typeface="+mn-lt"/>
              </a:rPr>
              <a:t>Overview</a:t>
            </a:r>
            <a:endParaRPr lang="en-US" dirty="0">
              <a:latin typeface="+mn-lt"/>
            </a:endParaRPr>
          </a:p>
        </p:txBody>
      </p:sp>
      <p:sp>
        <p:nvSpPr>
          <p:cNvPr id="3" name="Content Placeholder 2"/>
          <p:cNvSpPr>
            <a:spLocks noGrp="1"/>
          </p:cNvSpPr>
          <p:nvPr>
            <p:ph idx="1"/>
          </p:nvPr>
        </p:nvSpPr>
        <p:spPr/>
        <p:txBody>
          <a:bodyPr/>
          <a:lstStyle/>
          <a:p>
            <a:pPr>
              <a:defRPr/>
            </a:pPr>
            <a:r>
              <a:rPr lang="en-US" dirty="0" smtClean="0"/>
              <a:t>Background – why do we need GPS?</a:t>
            </a:r>
          </a:p>
          <a:p>
            <a:pPr>
              <a:defRPr/>
            </a:pPr>
            <a:r>
              <a:rPr lang="en-US" dirty="0" smtClean="0"/>
              <a:t>Scope of GPS analysis</a:t>
            </a:r>
          </a:p>
          <a:p>
            <a:pPr>
              <a:defRPr/>
            </a:pPr>
            <a:r>
              <a:rPr lang="en-US" dirty="0" smtClean="0"/>
              <a:t>Integration of GPS and ADCPs</a:t>
            </a:r>
          </a:p>
          <a:p>
            <a:pPr lvl="1">
              <a:defRPr/>
            </a:pPr>
            <a:r>
              <a:rPr lang="en-US" dirty="0" smtClean="0"/>
              <a:t>GGA </a:t>
            </a:r>
            <a:r>
              <a:rPr lang="en-US" dirty="0" err="1" smtClean="0"/>
              <a:t>vs</a:t>
            </a:r>
            <a:r>
              <a:rPr lang="en-US" dirty="0" smtClean="0"/>
              <a:t> VTG</a:t>
            </a:r>
          </a:p>
          <a:p>
            <a:pPr>
              <a:defRPr/>
            </a:pPr>
            <a:r>
              <a:rPr lang="en-US" dirty="0" smtClean="0"/>
              <a:t>Description of data</a:t>
            </a:r>
          </a:p>
          <a:p>
            <a:pPr>
              <a:defRPr/>
            </a:pPr>
            <a:r>
              <a:rPr lang="en-US" dirty="0" smtClean="0"/>
              <a:t>Data analysis methods</a:t>
            </a:r>
          </a:p>
          <a:p>
            <a:pPr>
              <a:defRPr/>
            </a:pPr>
            <a:r>
              <a:rPr lang="en-US" dirty="0" smtClean="0"/>
              <a:t>Results</a:t>
            </a:r>
          </a:p>
          <a:p>
            <a:pPr lvl="1">
              <a:defRPr/>
            </a:pPr>
            <a:r>
              <a:rPr lang="en-US" dirty="0" smtClean="0"/>
              <a:t>Discharge comparisons</a:t>
            </a:r>
          </a:p>
          <a:p>
            <a:pPr lvl="1">
              <a:defRPr/>
            </a:pPr>
            <a:r>
              <a:rPr lang="en-US" dirty="0" smtClean="0"/>
              <a:t>Evaluation of differential correction sources</a:t>
            </a:r>
          </a:p>
          <a:p>
            <a:pPr>
              <a:defRPr/>
            </a:pPr>
            <a:r>
              <a:rPr lang="en-US" dirty="0" smtClean="0"/>
              <a:t>Summary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25"/>
                                      </p:to>
                                    </p:set>
                                    <p:animEffect filter="image" prLst="opacity: 0.25">
                                      <p:cBhvr rctx="IE">
                                        <p:cTn id="10" dur="indefinite"/>
                                        <p:tgtEl>
                                          <p:spTgt spid="3">
                                            <p:txEl>
                                              <p:pRg st="6" end="6"/>
                                            </p:txEl>
                                          </p:spTgt>
                                        </p:tgtEl>
                                      </p:cBhvr>
                                    </p:animEffect>
                                  </p:childTnLst>
                                </p:cTn>
                              </p:par>
                              <p:par>
                                <p:cTn id="11" presetID="9" presetClass="emph" presetSubtype="0" nodeType="withEffect">
                                  <p:stCondLst>
                                    <p:cond delay="0"/>
                                  </p:stCondLst>
                                  <p:childTnLst>
                                    <p:set>
                                      <p:cBhvr rctx="PPT">
                                        <p:cTn id="12" dur="indefinite"/>
                                        <p:tgtEl>
                                          <p:spTgt spid="3">
                                            <p:txEl>
                                              <p:pRg st="7" end="7"/>
                                            </p:txEl>
                                          </p:spTgt>
                                        </p:tgtEl>
                                        <p:attrNameLst>
                                          <p:attrName>style.opacity</p:attrName>
                                        </p:attrNameLst>
                                      </p:cBhvr>
                                      <p:to>
                                        <p:strVal val="0.25"/>
                                      </p:to>
                                    </p:set>
                                    <p:animEffect filter="image" prLst="opacity: 0.25">
                                      <p:cBhvr rctx="IE">
                                        <p:cTn id="13" dur="indefinite"/>
                                        <p:tgtEl>
                                          <p:spTgt spid="3">
                                            <p:txEl>
                                              <p:pRg st="7" end="7"/>
                                            </p:txEl>
                                          </p:spTgt>
                                        </p:tgtEl>
                                      </p:cBhvr>
                                    </p:animEffect>
                                  </p:childTnLst>
                                </p:cTn>
                              </p:par>
                              <p:par>
                                <p:cTn id="14" presetID="9" presetClass="emph" presetSubtype="0" nodeType="withEffect">
                                  <p:stCondLst>
                                    <p:cond delay="0"/>
                                  </p:stCondLst>
                                  <p:childTnLst>
                                    <p:set>
                                      <p:cBhvr rctx="PPT">
                                        <p:cTn id="15" dur="indefinite"/>
                                        <p:tgtEl>
                                          <p:spTgt spid="3">
                                            <p:txEl>
                                              <p:pRg st="8" end="8"/>
                                            </p:txEl>
                                          </p:spTgt>
                                        </p:tgtEl>
                                        <p:attrNameLst>
                                          <p:attrName>style.opacity</p:attrName>
                                        </p:attrNameLst>
                                      </p:cBhvr>
                                      <p:to>
                                        <p:strVal val="0.25"/>
                                      </p:to>
                                    </p:set>
                                    <p:animEffect filter="image" prLst="opacity: 0.25">
                                      <p:cBhvr rctx="IE">
                                        <p:cTn id="16" dur="indefinite"/>
                                        <p:tgtEl>
                                          <p:spTgt spid="3">
                                            <p:txEl>
                                              <p:pRg st="8" end="8"/>
                                            </p:txEl>
                                          </p:spTgt>
                                        </p:tgtEl>
                                      </p:cBhvr>
                                    </p:animEffect>
                                  </p:childTnLst>
                                </p:cTn>
                              </p:par>
                              <p:par>
                                <p:cTn id="17" presetID="9" presetClass="emph" presetSubtype="0" nodeType="withEffect">
                                  <p:stCondLst>
                                    <p:cond delay="0"/>
                                  </p:stCondLst>
                                  <p:childTnLst>
                                    <p:set>
                                      <p:cBhvr rctx="PPT">
                                        <p:cTn id="18" dur="indefinite"/>
                                        <p:tgtEl>
                                          <p:spTgt spid="3">
                                            <p:txEl>
                                              <p:pRg st="9" end="9"/>
                                            </p:txEl>
                                          </p:spTgt>
                                        </p:tgtEl>
                                        <p:attrNameLst>
                                          <p:attrName>style.opacity</p:attrName>
                                        </p:attrNameLst>
                                      </p:cBhvr>
                                      <p:to>
                                        <p:strVal val="0.25"/>
                                      </p:to>
                                    </p:set>
                                    <p:animEffect filter="image" prLst="opacity: 0.25">
                                      <p:cBhvr rctx="IE">
                                        <p:cTn id="19" dur="indefinite"/>
                                        <p:tgtEl>
                                          <p:spTgt spid="3">
                                            <p:txEl>
                                              <p:pRg st="9" end="9"/>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25"/>
                                      </p:to>
                                    </p:set>
                                    <p:animEffect filter="image" prLst="opacity: 0.25">
                                      <p:cBhvr rctx="IE">
                                        <p:cTn id="22" dur="indefinite"/>
                                        <p:tgtEl>
                                          <p:spTgt spid="3">
                                            <p:txEl>
                                              <p:pRg st="1" end="1"/>
                                            </p:txEl>
                                          </p:spTgt>
                                        </p:tgtEl>
                                      </p:cBhvr>
                                    </p:animEffect>
                                  </p:childTnLst>
                                </p:cTn>
                              </p:par>
                              <p:par>
                                <p:cTn id="23" presetID="9" presetClass="emph" presetSubtype="0" nodeType="withEffect">
                                  <p:stCondLst>
                                    <p:cond delay="0"/>
                                  </p:stCondLst>
                                  <p:childTnLst>
                                    <p:set>
                                      <p:cBhvr rctx="PPT">
                                        <p:cTn id="24" dur="indefinite"/>
                                        <p:tgtEl>
                                          <p:spTgt spid="3">
                                            <p:txEl>
                                              <p:pRg st="2" end="2"/>
                                            </p:txEl>
                                          </p:spTgt>
                                        </p:tgtEl>
                                        <p:attrNameLst>
                                          <p:attrName>style.opacity</p:attrName>
                                        </p:attrNameLst>
                                      </p:cBhvr>
                                      <p:to>
                                        <p:strVal val="0.25"/>
                                      </p:to>
                                    </p:set>
                                    <p:animEffect filter="image" prLst="opacity: 0.25">
                                      <p:cBhvr rctx="IE">
                                        <p:cTn id="25" dur="indefinite"/>
                                        <p:tgtEl>
                                          <p:spTgt spid="3">
                                            <p:txEl>
                                              <p:pRg st="2" end="2"/>
                                            </p:txEl>
                                          </p:spTgt>
                                        </p:tgtEl>
                                      </p:cBhvr>
                                    </p:animEffect>
                                  </p:childTnLst>
                                </p:cTn>
                              </p:par>
                              <p:par>
                                <p:cTn id="26" presetID="9" presetClass="emph" presetSubtype="0" nodeType="withEffect">
                                  <p:stCondLst>
                                    <p:cond delay="0"/>
                                  </p:stCondLst>
                                  <p:childTnLst>
                                    <p:set>
                                      <p:cBhvr rctx="PPT">
                                        <p:cTn id="27" dur="indefinite"/>
                                        <p:tgtEl>
                                          <p:spTgt spid="3">
                                            <p:txEl>
                                              <p:pRg st="3" end="3"/>
                                            </p:txEl>
                                          </p:spTgt>
                                        </p:tgtEl>
                                        <p:attrNameLst>
                                          <p:attrName>style.opacity</p:attrName>
                                        </p:attrNameLst>
                                      </p:cBhvr>
                                      <p:to>
                                        <p:strVal val="0.25"/>
                                      </p:to>
                                    </p:set>
                                    <p:animEffect filter="image" prLst="opacity: 0.25">
                                      <p:cBhvr rctx="IE">
                                        <p:cTn id="28" dur="indefinite"/>
                                        <p:tgtEl>
                                          <p:spTgt spid="3">
                                            <p:txEl>
                                              <p:pRg st="3" end="3"/>
                                            </p:txEl>
                                          </p:spTgt>
                                        </p:tgtEl>
                                      </p:cBhvr>
                                    </p:animEffect>
                                  </p:childTnLst>
                                </p:cTn>
                              </p:par>
                              <p:par>
                                <p:cTn id="29" presetID="9" presetClass="emph" presetSubtype="0" nodeType="withEffect">
                                  <p:stCondLst>
                                    <p:cond delay="0"/>
                                  </p:stCondLst>
                                  <p:childTnLst>
                                    <p:set>
                                      <p:cBhvr rctx="PPT">
                                        <p:cTn id="30" dur="indefinite"/>
                                        <p:tgtEl>
                                          <p:spTgt spid="3">
                                            <p:txEl>
                                              <p:pRg st="4" end="4"/>
                                            </p:txEl>
                                          </p:spTgt>
                                        </p:tgtEl>
                                        <p:attrNameLst>
                                          <p:attrName>style.opacity</p:attrName>
                                        </p:attrNameLst>
                                      </p:cBhvr>
                                      <p:to>
                                        <p:strVal val="0.25"/>
                                      </p:to>
                                    </p:set>
                                    <p:animEffect filter="image" prLst="opacity: 0.25">
                                      <p:cBhvr rctx="IE">
                                        <p:cTn id="31"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 Analysis Methods</a:t>
            </a:r>
            <a:endParaRPr lang="en-US" dirty="0"/>
          </a:p>
        </p:txBody>
      </p:sp>
      <p:sp>
        <p:nvSpPr>
          <p:cNvPr id="3" name="Content Placeholder 2"/>
          <p:cNvSpPr>
            <a:spLocks noGrp="1"/>
          </p:cNvSpPr>
          <p:nvPr>
            <p:ph idx="1"/>
          </p:nvPr>
        </p:nvSpPr>
        <p:spPr>
          <a:xfrm>
            <a:off x="457200" y="1722437"/>
            <a:ext cx="8382000" cy="5135563"/>
          </a:xfrm>
        </p:spPr>
        <p:txBody>
          <a:bodyPr/>
          <a:lstStyle/>
          <a:p>
            <a:pPr>
              <a:defRPr/>
            </a:pPr>
            <a:r>
              <a:rPr lang="en-US" sz="2400" dirty="0" smtClean="0"/>
              <a:t>All data were compiled and inspected visually as well as statistically</a:t>
            </a:r>
          </a:p>
          <a:p>
            <a:pPr>
              <a:defRPr/>
            </a:pPr>
            <a:endParaRPr lang="en-US" sz="1000" dirty="0" smtClean="0"/>
          </a:p>
          <a:p>
            <a:pPr>
              <a:defRPr/>
            </a:pPr>
            <a:r>
              <a:rPr lang="en-US" sz="2400" dirty="0" smtClean="0"/>
              <a:t>Problems were easier to identify in GGA data because of the large spikes in boat velocity, but VTG errors were more subtle. </a:t>
            </a:r>
          </a:p>
          <a:p>
            <a:pPr>
              <a:defRPr/>
            </a:pPr>
            <a:endParaRPr lang="en-US" sz="1000" dirty="0" smtClean="0"/>
          </a:p>
          <a:p>
            <a:pPr>
              <a:defRPr/>
            </a:pPr>
            <a:r>
              <a:rPr lang="en-US" sz="2400" dirty="0" smtClean="0"/>
              <a:t>The percent differences (errors) between the GGA and bottom track (BT) referenced discharges, and the VTG and BT referenced discharges were calculated for each individual transect and the mean discharge of all transects at each of the measurement sites. </a:t>
            </a:r>
            <a:endParaRPr lang="en-US" sz="1000" dirty="0" smtClean="0"/>
          </a:p>
          <a:p>
            <a:pPr>
              <a:defRPr/>
            </a:pPr>
            <a:endParaRPr lang="en-US" sz="2000" dirty="0" smtClean="0"/>
          </a:p>
          <a:p>
            <a:pPr lvl="1">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 Analysis Methods</a:t>
            </a:r>
            <a:endParaRPr lang="en-US" dirty="0"/>
          </a:p>
        </p:txBody>
      </p:sp>
      <p:sp>
        <p:nvSpPr>
          <p:cNvPr id="3" name="Content Placeholder 2"/>
          <p:cNvSpPr>
            <a:spLocks noGrp="1"/>
          </p:cNvSpPr>
          <p:nvPr>
            <p:ph idx="1"/>
          </p:nvPr>
        </p:nvSpPr>
        <p:spPr>
          <a:xfrm>
            <a:off x="381000" y="1722437"/>
            <a:ext cx="8382000" cy="5135563"/>
          </a:xfrm>
        </p:spPr>
        <p:txBody>
          <a:bodyPr/>
          <a:lstStyle/>
          <a:p>
            <a:pPr>
              <a:defRPr/>
            </a:pPr>
            <a:r>
              <a:rPr lang="en-US" sz="2400" dirty="0" smtClean="0"/>
              <a:t>A </a:t>
            </a:r>
            <a:r>
              <a:rPr lang="en-US" sz="2400" dirty="0" err="1" smtClean="0"/>
              <a:t>Wilcoxon</a:t>
            </a:r>
            <a:r>
              <a:rPr lang="en-US" sz="2400" dirty="0" smtClean="0"/>
              <a:t> Signed-Rank hypothesis test was used to determine if the mean percent differences (errors) between GGA and BT referenced discharges and VTG and BT referenced discharges are statistically different from zero (biased).</a:t>
            </a:r>
            <a:endParaRPr lang="en-US" sz="1000" dirty="0" smtClean="0"/>
          </a:p>
          <a:p>
            <a:pPr>
              <a:defRPr/>
            </a:pPr>
            <a:endParaRPr lang="en-US" sz="2000" dirty="0" smtClean="0"/>
          </a:p>
          <a:p>
            <a:pPr lvl="1">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defRPr/>
            </a:pPr>
            <a:r>
              <a:rPr lang="en-US" dirty="0" smtClean="0">
                <a:latin typeface="+mn-lt"/>
              </a:rPr>
              <a:t>Overview</a:t>
            </a:r>
            <a:endParaRPr lang="en-US" dirty="0">
              <a:latin typeface="+mn-lt"/>
            </a:endParaRPr>
          </a:p>
        </p:txBody>
      </p:sp>
      <p:sp>
        <p:nvSpPr>
          <p:cNvPr id="3" name="Content Placeholder 2"/>
          <p:cNvSpPr>
            <a:spLocks noGrp="1"/>
          </p:cNvSpPr>
          <p:nvPr>
            <p:ph idx="1"/>
          </p:nvPr>
        </p:nvSpPr>
        <p:spPr/>
        <p:txBody>
          <a:bodyPr/>
          <a:lstStyle/>
          <a:p>
            <a:pPr>
              <a:defRPr/>
            </a:pPr>
            <a:r>
              <a:rPr lang="en-US" dirty="0" smtClean="0"/>
              <a:t>Background – why do we need GPS?</a:t>
            </a:r>
          </a:p>
          <a:p>
            <a:pPr>
              <a:defRPr/>
            </a:pPr>
            <a:r>
              <a:rPr lang="en-US" dirty="0" smtClean="0"/>
              <a:t>Scope of GPS analysis</a:t>
            </a:r>
          </a:p>
          <a:p>
            <a:pPr>
              <a:defRPr/>
            </a:pPr>
            <a:r>
              <a:rPr lang="en-US" dirty="0" smtClean="0"/>
              <a:t>Integration of GPS and ADCPs</a:t>
            </a:r>
          </a:p>
          <a:p>
            <a:pPr lvl="1">
              <a:defRPr/>
            </a:pPr>
            <a:r>
              <a:rPr lang="en-US" dirty="0" smtClean="0"/>
              <a:t>GGA </a:t>
            </a:r>
            <a:r>
              <a:rPr lang="en-US" dirty="0" err="1" smtClean="0"/>
              <a:t>vs</a:t>
            </a:r>
            <a:r>
              <a:rPr lang="en-US" dirty="0" smtClean="0"/>
              <a:t> VTG</a:t>
            </a:r>
          </a:p>
          <a:p>
            <a:pPr>
              <a:defRPr/>
            </a:pPr>
            <a:r>
              <a:rPr lang="en-US" dirty="0" smtClean="0"/>
              <a:t>Description of data</a:t>
            </a:r>
          </a:p>
          <a:p>
            <a:pPr>
              <a:defRPr/>
            </a:pPr>
            <a:r>
              <a:rPr lang="en-US" dirty="0" smtClean="0"/>
              <a:t>Data analysis methods</a:t>
            </a:r>
          </a:p>
          <a:p>
            <a:pPr>
              <a:defRPr/>
            </a:pPr>
            <a:r>
              <a:rPr lang="en-US" dirty="0" smtClean="0"/>
              <a:t>Results</a:t>
            </a:r>
          </a:p>
          <a:p>
            <a:pPr lvl="1">
              <a:defRPr/>
            </a:pPr>
            <a:r>
              <a:rPr lang="en-US" dirty="0" smtClean="0"/>
              <a:t>Discharge comparisons</a:t>
            </a:r>
          </a:p>
          <a:p>
            <a:pPr lvl="1">
              <a:defRPr/>
            </a:pPr>
            <a:r>
              <a:rPr lang="en-US" dirty="0" smtClean="0"/>
              <a:t>Evaluation of differential correction sources</a:t>
            </a:r>
          </a:p>
          <a:p>
            <a:pPr>
              <a:defRPr/>
            </a:pPr>
            <a:r>
              <a:rPr lang="en-US" dirty="0" smtClean="0"/>
              <a:t>Summary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9" end="9"/>
                                            </p:txEl>
                                          </p:spTgt>
                                        </p:tgtEl>
                                        <p:attrNameLst>
                                          <p:attrName>style.opacity</p:attrName>
                                        </p:attrNameLst>
                                      </p:cBhvr>
                                      <p:to>
                                        <p:strVal val="0.25"/>
                                      </p:to>
                                    </p:set>
                                    <p:animEffect filter="image" prLst="opacity: 0.25">
                                      <p:cBhvr rctx="IE">
                                        <p:cTn id="10" dur="indefinite"/>
                                        <p:tgtEl>
                                          <p:spTgt spid="3">
                                            <p:txEl>
                                              <p:pRg st="9" end="9"/>
                                            </p:txEl>
                                          </p:spTgt>
                                        </p:tgtEl>
                                      </p:cBhvr>
                                    </p:animEffect>
                                  </p:childTnLst>
                                </p:cTn>
                              </p:par>
                              <p:par>
                                <p:cTn id="11" presetID="9" presetClass="emph" presetSubtype="0" nodeType="withEffect">
                                  <p:stCondLst>
                                    <p:cond delay="0"/>
                                  </p:stCondLst>
                                  <p:childTnLst>
                                    <p:set>
                                      <p:cBhvr rctx="PPT">
                                        <p:cTn id="12" dur="indefinite"/>
                                        <p:tgtEl>
                                          <p:spTgt spid="3">
                                            <p:txEl>
                                              <p:pRg st="1" end="1"/>
                                            </p:txEl>
                                          </p:spTgt>
                                        </p:tgtEl>
                                        <p:attrNameLst>
                                          <p:attrName>style.opacity</p:attrName>
                                        </p:attrNameLst>
                                      </p:cBhvr>
                                      <p:to>
                                        <p:strVal val="0.25"/>
                                      </p:to>
                                    </p:set>
                                    <p:animEffect filter="image" prLst="opacity: 0.25">
                                      <p:cBhvr rctx="IE">
                                        <p:cTn id="13" dur="indefinite"/>
                                        <p:tgtEl>
                                          <p:spTgt spid="3">
                                            <p:txEl>
                                              <p:pRg st="1" end="1"/>
                                            </p:txEl>
                                          </p:spTgt>
                                        </p:tgtEl>
                                      </p:cBhvr>
                                    </p:animEffect>
                                  </p:childTnLst>
                                </p:cTn>
                              </p:par>
                              <p:par>
                                <p:cTn id="14" presetID="9" presetClass="emph" presetSubtype="0" nodeType="withEffect">
                                  <p:stCondLst>
                                    <p:cond delay="0"/>
                                  </p:stCondLst>
                                  <p:childTnLst>
                                    <p:set>
                                      <p:cBhvr rctx="PPT">
                                        <p:cTn id="15" dur="indefinite"/>
                                        <p:tgtEl>
                                          <p:spTgt spid="3">
                                            <p:txEl>
                                              <p:pRg st="2" end="2"/>
                                            </p:txEl>
                                          </p:spTgt>
                                        </p:tgtEl>
                                        <p:attrNameLst>
                                          <p:attrName>style.opacity</p:attrName>
                                        </p:attrNameLst>
                                      </p:cBhvr>
                                      <p:to>
                                        <p:strVal val="0.25"/>
                                      </p:to>
                                    </p:set>
                                    <p:animEffect filter="image" prLst="opacity: 0.25">
                                      <p:cBhvr rctx="IE">
                                        <p:cTn id="16" dur="indefinite"/>
                                        <p:tgtEl>
                                          <p:spTgt spid="3">
                                            <p:txEl>
                                              <p:pRg st="2" end="2"/>
                                            </p:txEl>
                                          </p:spTgt>
                                        </p:tgtEl>
                                      </p:cBhvr>
                                    </p:animEffect>
                                  </p:childTnLst>
                                </p:cTn>
                              </p:par>
                              <p:par>
                                <p:cTn id="17" presetID="9" presetClass="emph" presetSubtype="0" nodeType="withEffect">
                                  <p:stCondLst>
                                    <p:cond delay="0"/>
                                  </p:stCondLst>
                                  <p:childTnLst>
                                    <p:set>
                                      <p:cBhvr rctx="PPT">
                                        <p:cTn id="18" dur="indefinite"/>
                                        <p:tgtEl>
                                          <p:spTgt spid="3">
                                            <p:txEl>
                                              <p:pRg st="3" end="3"/>
                                            </p:txEl>
                                          </p:spTgt>
                                        </p:tgtEl>
                                        <p:attrNameLst>
                                          <p:attrName>style.opacity</p:attrName>
                                        </p:attrNameLst>
                                      </p:cBhvr>
                                      <p:to>
                                        <p:strVal val="0.25"/>
                                      </p:to>
                                    </p:set>
                                    <p:animEffect filter="image" prLst="opacity: 0.25">
                                      <p:cBhvr rctx="IE">
                                        <p:cTn id="19" dur="indefinite"/>
                                        <p:tgtEl>
                                          <p:spTgt spid="3">
                                            <p:txEl>
                                              <p:pRg st="3" end="3"/>
                                            </p:txEl>
                                          </p:spTgt>
                                        </p:tgtEl>
                                      </p:cBhvr>
                                    </p:animEffect>
                                  </p:childTnLst>
                                </p:cTn>
                              </p:par>
                              <p:par>
                                <p:cTn id="20" presetID="9" presetClass="emph" presetSubtype="0" nodeType="withEffect">
                                  <p:stCondLst>
                                    <p:cond delay="0"/>
                                  </p:stCondLst>
                                  <p:childTnLst>
                                    <p:set>
                                      <p:cBhvr rctx="PPT">
                                        <p:cTn id="21" dur="indefinite"/>
                                        <p:tgtEl>
                                          <p:spTgt spid="3">
                                            <p:txEl>
                                              <p:pRg st="4" end="4"/>
                                            </p:txEl>
                                          </p:spTgt>
                                        </p:tgtEl>
                                        <p:attrNameLst>
                                          <p:attrName>style.opacity</p:attrName>
                                        </p:attrNameLst>
                                      </p:cBhvr>
                                      <p:to>
                                        <p:strVal val="0.25"/>
                                      </p:to>
                                    </p:set>
                                    <p:animEffect filter="image" prLst="opacity: 0.25">
                                      <p:cBhvr rctx="IE">
                                        <p:cTn id="22" dur="indefinite"/>
                                        <p:tgtEl>
                                          <p:spTgt spid="3">
                                            <p:txEl>
                                              <p:pRg st="4" end="4"/>
                                            </p:txEl>
                                          </p:spTgt>
                                        </p:tgtEl>
                                      </p:cBhvr>
                                    </p:animEffect>
                                  </p:childTnLst>
                                </p:cTn>
                              </p:par>
                              <p:par>
                                <p:cTn id="23" presetID="9" presetClass="emph" presetSubtype="0" nodeType="withEffect">
                                  <p:stCondLst>
                                    <p:cond delay="0"/>
                                  </p:stCondLst>
                                  <p:childTnLst>
                                    <p:set>
                                      <p:cBhvr rctx="PPT">
                                        <p:cTn id="24" dur="indefinite"/>
                                        <p:tgtEl>
                                          <p:spTgt spid="3">
                                            <p:txEl>
                                              <p:pRg st="5" end="5"/>
                                            </p:txEl>
                                          </p:spTgt>
                                        </p:tgtEl>
                                        <p:attrNameLst>
                                          <p:attrName>style.opacity</p:attrName>
                                        </p:attrNameLst>
                                      </p:cBhvr>
                                      <p:to>
                                        <p:strVal val="0.5"/>
                                      </p:to>
                                    </p:set>
                                    <p:animEffect filter="image" prLst="opacity: 0.5">
                                      <p:cBhvr rctx="IE">
                                        <p:cTn id="25"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a:t>
            </a:r>
            <a:endParaRPr lang="en-US" dirty="0"/>
          </a:p>
        </p:txBody>
      </p:sp>
      <p:sp>
        <p:nvSpPr>
          <p:cNvPr id="8" name="Content Placeholder 2"/>
          <p:cNvSpPr>
            <a:spLocks noGrp="1"/>
          </p:cNvSpPr>
          <p:nvPr>
            <p:ph idx="1"/>
          </p:nvPr>
        </p:nvSpPr>
        <p:spPr>
          <a:xfrm>
            <a:off x="381000" y="1524000"/>
            <a:ext cx="8382000" cy="2971800"/>
          </a:xfrm>
        </p:spPr>
        <p:txBody>
          <a:bodyPr/>
          <a:lstStyle/>
          <a:p>
            <a:pPr>
              <a:defRPr/>
            </a:pPr>
            <a:r>
              <a:rPr lang="en-US" sz="2400" dirty="0" smtClean="0"/>
              <a:t>Data comparisons between GPS and Bottom track-based discharges were based only on the data where both GGA and VTG data were collected. </a:t>
            </a:r>
          </a:p>
          <a:p>
            <a:pPr>
              <a:defRPr/>
            </a:pPr>
            <a:endParaRPr lang="en-US" sz="1200" dirty="0" smtClean="0"/>
          </a:p>
          <a:p>
            <a:pPr>
              <a:defRPr/>
            </a:pPr>
            <a:r>
              <a:rPr lang="en-US" sz="2400" dirty="0" smtClean="0"/>
              <a:t>This approach eliminates any difference in site conditions that could affect the results of the analysis.</a:t>
            </a:r>
          </a:p>
          <a:p>
            <a:pPr>
              <a:defRPr/>
            </a:pPr>
            <a:endParaRPr lang="en-US" sz="1200" dirty="0" smtClean="0"/>
          </a:p>
          <a:p>
            <a:pPr>
              <a:defRPr/>
            </a:pPr>
            <a:r>
              <a:rPr lang="en-US" sz="2400" dirty="0" smtClean="0"/>
              <a:t>Discharges were compared using all individual transects and mean discharge at each measurement site.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rrowheads="1"/>
          </p:cNvSpPr>
          <p:nvPr>
            <p:ph type="title"/>
          </p:nvPr>
        </p:nvSpPr>
        <p:spPr/>
        <p:txBody>
          <a:bodyPr/>
          <a:lstStyle/>
          <a:p>
            <a:pPr eaLnBrk="1" hangingPunct="1">
              <a:defRPr/>
            </a:pPr>
            <a:r>
              <a:rPr lang="en-US" dirty="0" smtClean="0"/>
              <a:t>Background</a:t>
            </a:r>
            <a:br>
              <a:rPr lang="en-US" dirty="0" smtClean="0"/>
            </a:br>
            <a:r>
              <a:rPr lang="en-US" i="1" dirty="0" smtClean="0"/>
              <a:t>ADCP Measured Velocity</a:t>
            </a:r>
          </a:p>
        </p:txBody>
      </p:sp>
      <p:grpSp>
        <p:nvGrpSpPr>
          <p:cNvPr id="2" name="Group 20"/>
          <p:cNvGrpSpPr>
            <a:grpSpLocks/>
          </p:cNvGrpSpPr>
          <p:nvPr/>
        </p:nvGrpSpPr>
        <p:grpSpPr bwMode="auto">
          <a:xfrm>
            <a:off x="2149475" y="2179638"/>
            <a:ext cx="4686300" cy="2646362"/>
            <a:chOff x="2181" y="2414"/>
            <a:chExt cx="1642" cy="900"/>
          </a:xfrm>
        </p:grpSpPr>
        <p:pic>
          <p:nvPicPr>
            <p:cNvPr id="14343" name="Picture 4"/>
            <p:cNvPicPr>
              <a:picLocks noChangeAspect="1" noChangeArrowheads="1"/>
            </p:cNvPicPr>
            <p:nvPr/>
          </p:nvPicPr>
          <p:blipFill>
            <a:blip r:embed="rId3"/>
            <a:srcRect l="5414" t="15413" r="3145" b="27048"/>
            <a:stretch>
              <a:fillRect/>
            </a:stretch>
          </p:blipFill>
          <p:spPr bwMode="auto">
            <a:xfrm>
              <a:off x="2181" y="2414"/>
              <a:ext cx="1642" cy="706"/>
            </a:xfrm>
            <a:prstGeom prst="rect">
              <a:avLst/>
            </a:prstGeom>
            <a:noFill/>
            <a:ln w="12700">
              <a:noFill/>
              <a:miter lim="800000"/>
              <a:headEnd type="none" w="sm" len="sm"/>
              <a:tailEnd type="none" w="sm" len="sm"/>
            </a:ln>
          </p:spPr>
        </p:pic>
        <p:grpSp>
          <p:nvGrpSpPr>
            <p:cNvPr id="3" name="Group 16"/>
            <p:cNvGrpSpPr>
              <a:grpSpLocks/>
            </p:cNvGrpSpPr>
            <p:nvPr/>
          </p:nvGrpSpPr>
          <p:grpSpPr bwMode="auto">
            <a:xfrm>
              <a:off x="2699" y="2981"/>
              <a:ext cx="104" cy="333"/>
              <a:chOff x="2513" y="1401"/>
              <a:chExt cx="104" cy="333"/>
            </a:xfrm>
          </p:grpSpPr>
          <p:sp>
            <p:nvSpPr>
              <p:cNvPr id="14348" name="AutoShape 8"/>
              <p:cNvSpPr>
                <a:spLocks noChangeArrowheads="1"/>
              </p:cNvSpPr>
              <p:nvPr/>
            </p:nvSpPr>
            <p:spPr bwMode="auto">
              <a:xfrm rot="-10023537">
                <a:off x="2513" y="1458"/>
                <a:ext cx="31" cy="2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81 w 21600"/>
                  <a:gd name="T13" fmla="*/ 4497 h 21600"/>
                  <a:gd name="T14" fmla="*/ 17419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14349" name="AutoShape 9"/>
              <p:cNvSpPr>
                <a:spLocks noChangeArrowheads="1"/>
              </p:cNvSpPr>
              <p:nvPr/>
            </p:nvSpPr>
            <p:spPr bwMode="auto">
              <a:xfrm rot="9888532">
                <a:off x="2586" y="1457"/>
                <a:ext cx="31" cy="2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81 w 21600"/>
                  <a:gd name="T13" fmla="*/ 4523 h 21600"/>
                  <a:gd name="T14" fmla="*/ 17419 w 21600"/>
                  <a:gd name="T15" fmla="*/ 1707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14350" name="Rectangle 5"/>
              <p:cNvSpPr>
                <a:spLocks noChangeArrowheads="1"/>
              </p:cNvSpPr>
              <p:nvPr/>
            </p:nvSpPr>
            <p:spPr bwMode="auto">
              <a:xfrm>
                <a:off x="2539" y="1408"/>
                <a:ext cx="47" cy="58"/>
              </a:xfrm>
              <a:prstGeom prst="rect">
                <a:avLst/>
              </a:prstGeom>
              <a:solidFill>
                <a:schemeClr val="tx1"/>
              </a:solidFill>
              <a:ln w="12700">
                <a:noFill/>
                <a:miter lim="800000"/>
                <a:headEnd type="none" w="sm" len="sm"/>
                <a:tailEnd type="none" w="sm" len="sm"/>
              </a:ln>
            </p:spPr>
            <p:txBody>
              <a:bodyPr wrap="none" anchor="ctr"/>
              <a:lstStyle/>
              <a:p>
                <a:endParaRPr lang="en-US"/>
              </a:p>
            </p:txBody>
          </p:sp>
          <p:sp>
            <p:nvSpPr>
              <p:cNvPr id="14351" name="Rectangle 6"/>
              <p:cNvSpPr>
                <a:spLocks noChangeArrowheads="1"/>
              </p:cNvSpPr>
              <p:nvPr/>
            </p:nvSpPr>
            <p:spPr bwMode="auto">
              <a:xfrm>
                <a:off x="2529" y="1462"/>
                <a:ext cx="65" cy="13"/>
              </a:xfrm>
              <a:prstGeom prst="rect">
                <a:avLst/>
              </a:prstGeom>
              <a:solidFill>
                <a:srgbClr val="FF3300"/>
              </a:solidFill>
              <a:ln w="12700">
                <a:noFill/>
                <a:miter lim="800000"/>
                <a:headEnd type="none" w="sm" len="sm"/>
                <a:tailEnd type="none" w="sm" len="sm"/>
              </a:ln>
            </p:spPr>
            <p:txBody>
              <a:bodyPr wrap="none" anchor="ctr"/>
              <a:lstStyle/>
              <a:p>
                <a:endParaRPr lang="en-US"/>
              </a:p>
            </p:txBody>
          </p:sp>
          <p:sp>
            <p:nvSpPr>
              <p:cNvPr id="14352" name="Rectangle 7"/>
              <p:cNvSpPr>
                <a:spLocks noChangeArrowheads="1"/>
              </p:cNvSpPr>
              <p:nvPr/>
            </p:nvSpPr>
            <p:spPr bwMode="auto">
              <a:xfrm>
                <a:off x="2531" y="1401"/>
                <a:ext cx="65" cy="27"/>
              </a:xfrm>
              <a:prstGeom prst="rect">
                <a:avLst/>
              </a:prstGeom>
              <a:solidFill>
                <a:srgbClr val="FFFF00"/>
              </a:solidFill>
              <a:ln w="12700">
                <a:noFill/>
                <a:miter lim="800000"/>
                <a:headEnd type="none" w="sm" len="sm"/>
                <a:tailEnd type="none" w="sm" len="sm"/>
              </a:ln>
            </p:spPr>
            <p:txBody>
              <a:bodyPr wrap="none" anchor="ctr"/>
              <a:lstStyle/>
              <a:p>
                <a:endParaRPr lang="en-US"/>
              </a:p>
            </p:txBody>
          </p:sp>
        </p:grpSp>
        <p:sp>
          <p:nvSpPr>
            <p:cNvPr id="14345" name="Line 13"/>
            <p:cNvSpPr>
              <a:spLocks noChangeShapeType="1"/>
            </p:cNvSpPr>
            <p:nvPr/>
          </p:nvSpPr>
          <p:spPr bwMode="auto">
            <a:xfrm flipV="1">
              <a:off x="2743" y="2808"/>
              <a:ext cx="2" cy="175"/>
            </a:xfrm>
            <a:prstGeom prst="line">
              <a:avLst/>
            </a:prstGeom>
            <a:noFill/>
            <a:ln w="28575">
              <a:solidFill>
                <a:srgbClr val="C0C0C0"/>
              </a:solidFill>
              <a:round/>
              <a:headEnd type="none" w="sm" len="sm"/>
              <a:tailEnd type="none" w="sm" len="sm"/>
            </a:ln>
          </p:spPr>
          <p:txBody>
            <a:bodyPr/>
            <a:lstStyle/>
            <a:p>
              <a:endParaRPr lang="en-US"/>
            </a:p>
          </p:txBody>
        </p:sp>
        <p:sp>
          <p:nvSpPr>
            <p:cNvPr id="14346" name="Line 14"/>
            <p:cNvSpPr>
              <a:spLocks noChangeShapeType="1"/>
            </p:cNvSpPr>
            <p:nvPr/>
          </p:nvSpPr>
          <p:spPr bwMode="auto">
            <a:xfrm flipV="1">
              <a:off x="2706" y="2860"/>
              <a:ext cx="88" cy="12"/>
            </a:xfrm>
            <a:prstGeom prst="line">
              <a:avLst/>
            </a:prstGeom>
            <a:noFill/>
            <a:ln w="12700">
              <a:solidFill>
                <a:srgbClr val="C0C0C0"/>
              </a:solidFill>
              <a:round/>
              <a:headEnd type="none" w="sm" len="sm"/>
              <a:tailEnd type="none" w="sm" len="sm"/>
            </a:ln>
          </p:spPr>
          <p:txBody>
            <a:bodyPr/>
            <a:lstStyle/>
            <a:p>
              <a:endParaRPr lang="en-US"/>
            </a:p>
          </p:txBody>
        </p:sp>
        <p:sp>
          <p:nvSpPr>
            <p:cNvPr id="14347" name="Rectangle 15"/>
            <p:cNvSpPr>
              <a:spLocks noChangeArrowheads="1"/>
            </p:cNvSpPr>
            <p:nvPr/>
          </p:nvSpPr>
          <p:spPr bwMode="auto">
            <a:xfrm rot="21178772" flipV="1">
              <a:off x="2688" y="2838"/>
              <a:ext cx="116" cy="27"/>
            </a:xfrm>
            <a:prstGeom prst="rect">
              <a:avLst/>
            </a:prstGeom>
            <a:solidFill>
              <a:srgbClr val="C0C0C0"/>
            </a:solidFill>
            <a:ln w="12700">
              <a:noFill/>
              <a:miter lim="800000"/>
              <a:headEnd type="none" w="sm" len="sm"/>
              <a:tailEnd type="none" w="sm" len="sm"/>
            </a:ln>
          </p:spPr>
          <p:txBody>
            <a:bodyPr wrap="none" anchor="ctr"/>
            <a:lstStyle/>
            <a:p>
              <a:endParaRPr lang="en-US"/>
            </a:p>
          </p:txBody>
        </p:sp>
      </p:grpSp>
      <p:sp>
        <p:nvSpPr>
          <p:cNvPr id="14340" name="AutoShape 21"/>
          <p:cNvSpPr>
            <a:spLocks noChangeArrowheads="1"/>
          </p:cNvSpPr>
          <p:nvPr/>
        </p:nvSpPr>
        <p:spPr bwMode="auto">
          <a:xfrm>
            <a:off x="7034213" y="3317875"/>
            <a:ext cx="1106487" cy="287338"/>
          </a:xfrm>
          <a:prstGeom prst="rightArrow">
            <a:avLst>
              <a:gd name="adj1" fmla="val 50000"/>
              <a:gd name="adj2" fmla="val 96271"/>
            </a:avLst>
          </a:prstGeom>
          <a:solidFill>
            <a:schemeClr val="hlink"/>
          </a:solidFill>
          <a:ln w="12700">
            <a:solidFill>
              <a:schemeClr val="bg2"/>
            </a:solidFill>
            <a:miter lim="800000"/>
            <a:headEnd type="none" w="sm" len="sm"/>
            <a:tailEnd type="none" w="sm" len="sm"/>
          </a:ln>
        </p:spPr>
        <p:txBody>
          <a:bodyPr wrap="none" anchor="ctr"/>
          <a:lstStyle/>
          <a:p>
            <a:endParaRPr lang="en-US">
              <a:solidFill>
                <a:schemeClr val="folHlink"/>
              </a:solidFill>
            </a:endParaRPr>
          </a:p>
        </p:txBody>
      </p:sp>
      <p:sp>
        <p:nvSpPr>
          <p:cNvPr id="14341" name="AutoShape 22"/>
          <p:cNvSpPr>
            <a:spLocks noChangeArrowheads="1"/>
          </p:cNvSpPr>
          <p:nvPr/>
        </p:nvSpPr>
        <p:spPr bwMode="auto">
          <a:xfrm flipH="1">
            <a:off x="3251200" y="4425950"/>
            <a:ext cx="1062038" cy="214313"/>
          </a:xfrm>
          <a:prstGeom prst="rightArrow">
            <a:avLst>
              <a:gd name="adj1" fmla="val 50000"/>
              <a:gd name="adj2" fmla="val 123889"/>
            </a:avLst>
          </a:prstGeom>
          <a:solidFill>
            <a:srgbClr val="00FFFF"/>
          </a:solidFill>
          <a:ln w="12700">
            <a:solidFill>
              <a:schemeClr val="bg2"/>
            </a:solidFill>
            <a:miter lim="800000"/>
            <a:headEnd type="none" w="sm" len="sm"/>
            <a:tailEnd type="none" w="sm" len="sm"/>
          </a:ln>
        </p:spPr>
        <p:txBody>
          <a:bodyPr wrap="none" anchor="ctr"/>
          <a:lstStyle/>
          <a:p>
            <a:endParaRPr lang="en-US"/>
          </a:p>
        </p:txBody>
      </p:sp>
      <p:sp>
        <p:nvSpPr>
          <p:cNvPr id="715799" name="Text Box 23"/>
          <p:cNvSpPr txBox="1">
            <a:spLocks noChangeArrowheads="1"/>
          </p:cNvSpPr>
          <p:nvPr/>
        </p:nvSpPr>
        <p:spPr bwMode="auto">
          <a:xfrm>
            <a:off x="887413" y="4997450"/>
            <a:ext cx="7642225" cy="830263"/>
          </a:xfrm>
          <a:prstGeom prst="rect">
            <a:avLst/>
          </a:prstGeom>
          <a:noFill/>
          <a:ln w="12700">
            <a:noFill/>
            <a:miter lim="800000"/>
            <a:headEnd type="none" w="sm" len="sm"/>
            <a:tailEnd type="none" w="sm" len="sm"/>
          </a:ln>
          <a:effectLst/>
        </p:spPr>
        <p:txBody>
          <a:bodyPr wrap="none">
            <a:spAutoFit/>
          </a:bodyPr>
          <a:lstStyle/>
          <a:p>
            <a:pPr>
              <a:defRPr/>
            </a:pPr>
            <a:r>
              <a:rPr lang="en-US" sz="2400" dirty="0">
                <a:effectLst>
                  <a:outerShdw blurRad="38100" dist="38100" dir="2700000" algn="tl">
                    <a:srgbClr val="C0C0C0"/>
                  </a:outerShdw>
                </a:effectLst>
                <a:latin typeface="Arial" charset="0"/>
              </a:rPr>
              <a:t>The faster the boat travels,</a:t>
            </a:r>
          </a:p>
          <a:p>
            <a:pPr>
              <a:defRPr/>
            </a:pPr>
            <a:r>
              <a:rPr lang="en-US" sz="2400" dirty="0">
                <a:effectLst>
                  <a:outerShdw blurRad="38100" dist="38100" dir="2700000" algn="tl">
                    <a:srgbClr val="C0C0C0"/>
                  </a:outerShdw>
                </a:effectLst>
                <a:latin typeface="Arial" charset="0"/>
              </a:rPr>
              <a:t>the faster the velocity of the water relative to the ADCP.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sp>
        <p:nvSpPr>
          <p:cNvPr id="3" name="Content Placeholder 2"/>
          <p:cNvSpPr>
            <a:spLocks noGrp="1"/>
          </p:cNvSpPr>
          <p:nvPr>
            <p:ph idx="1"/>
          </p:nvPr>
        </p:nvSpPr>
        <p:spPr>
          <a:xfrm>
            <a:off x="457200" y="1447800"/>
            <a:ext cx="8229600" cy="1676400"/>
          </a:xfrm>
        </p:spPr>
        <p:txBody>
          <a:bodyPr/>
          <a:lstStyle/>
          <a:p>
            <a:pPr lvl="2">
              <a:buNone/>
              <a:defRPr/>
            </a:pPr>
            <a:r>
              <a:rPr lang="en-US" dirty="0" smtClean="0"/>
              <a:t>Comparison of the discharges computed using bottom track and GGA as the boat velocity reference</a:t>
            </a:r>
            <a:endParaRPr lang="en-US" dirty="0"/>
          </a:p>
        </p:txBody>
      </p:sp>
      <p:pic>
        <p:nvPicPr>
          <p:cNvPr id="66561" name="Picture 1"/>
          <p:cNvPicPr>
            <a:picLocks noChangeAspect="1" noChangeArrowheads="1"/>
          </p:cNvPicPr>
          <p:nvPr/>
        </p:nvPicPr>
        <p:blipFill>
          <a:blip r:embed="rId2"/>
          <a:srcRect/>
          <a:stretch>
            <a:fillRect/>
          </a:stretch>
        </p:blipFill>
        <p:spPr bwMode="auto">
          <a:xfrm>
            <a:off x="533400" y="2209800"/>
            <a:ext cx="7985141"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sp>
        <p:nvSpPr>
          <p:cNvPr id="3" name="Content Placeholder 2"/>
          <p:cNvSpPr>
            <a:spLocks noGrp="1"/>
          </p:cNvSpPr>
          <p:nvPr>
            <p:ph idx="1"/>
          </p:nvPr>
        </p:nvSpPr>
        <p:spPr>
          <a:xfrm>
            <a:off x="457200" y="1524000"/>
            <a:ext cx="8229600" cy="1676400"/>
          </a:xfrm>
        </p:spPr>
        <p:txBody>
          <a:bodyPr/>
          <a:lstStyle/>
          <a:p>
            <a:pPr lvl="2">
              <a:buNone/>
              <a:defRPr/>
            </a:pPr>
            <a:r>
              <a:rPr lang="en-US" dirty="0" smtClean="0"/>
              <a:t>Comparison of the discharges computed using bottom track and VTG as the boat velocity reference</a:t>
            </a:r>
            <a:endParaRPr lang="en-US" dirty="0"/>
          </a:p>
        </p:txBody>
      </p:sp>
      <p:pic>
        <p:nvPicPr>
          <p:cNvPr id="86018" name="Picture 2"/>
          <p:cNvPicPr>
            <a:picLocks noChangeAspect="1" noChangeArrowheads="1"/>
          </p:cNvPicPr>
          <p:nvPr/>
        </p:nvPicPr>
        <p:blipFill>
          <a:blip r:embed="rId2"/>
          <a:srcRect/>
          <a:stretch>
            <a:fillRect/>
          </a:stretch>
        </p:blipFill>
        <p:spPr bwMode="auto">
          <a:xfrm>
            <a:off x="609600" y="2362200"/>
            <a:ext cx="788804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sp>
        <p:nvSpPr>
          <p:cNvPr id="8" name="Content Placeholder 2"/>
          <p:cNvSpPr>
            <a:spLocks noGrp="1"/>
          </p:cNvSpPr>
          <p:nvPr>
            <p:ph idx="1"/>
          </p:nvPr>
        </p:nvSpPr>
        <p:spPr>
          <a:xfrm>
            <a:off x="457200" y="1828800"/>
            <a:ext cx="8382000" cy="3962400"/>
          </a:xfrm>
        </p:spPr>
        <p:txBody>
          <a:bodyPr/>
          <a:lstStyle/>
          <a:p>
            <a:pPr>
              <a:defRPr/>
            </a:pPr>
            <a:r>
              <a:rPr lang="en-US" sz="2400" dirty="0" smtClean="0"/>
              <a:t>Graphically it would appear that there is little difference between the BT and GGA or VTG based discharges. </a:t>
            </a:r>
          </a:p>
          <a:p>
            <a:pPr>
              <a:defRPr/>
            </a:pPr>
            <a:endParaRPr lang="en-US" sz="1200" dirty="0" smtClean="0"/>
          </a:p>
          <a:p>
            <a:pPr>
              <a:defRPr/>
            </a:pPr>
            <a:r>
              <a:rPr lang="en-US" sz="2400" dirty="0" smtClean="0"/>
              <a:t>The </a:t>
            </a:r>
            <a:r>
              <a:rPr lang="en-US" sz="2400" dirty="0" err="1" smtClean="0"/>
              <a:t>Wilcoxon</a:t>
            </a:r>
            <a:r>
              <a:rPr lang="en-US" sz="2400" dirty="0" smtClean="0"/>
              <a:t> Signed-Rank test indicates that:</a:t>
            </a:r>
          </a:p>
          <a:p>
            <a:pPr lvl="1">
              <a:defRPr/>
            </a:pPr>
            <a:r>
              <a:rPr lang="en-US" sz="2200" dirty="0" smtClean="0">
                <a:effectLst/>
              </a:rPr>
              <a:t>The mean difference between GGA and BT-based discharges was not biased at the 95% significance level (p=0.072) ;</a:t>
            </a:r>
          </a:p>
          <a:p>
            <a:pPr lvl="1">
              <a:defRPr/>
            </a:pPr>
            <a:r>
              <a:rPr lang="en-US" sz="2200" dirty="0" smtClean="0">
                <a:effectLst/>
              </a:rPr>
              <a:t>The mean difference between VTG and BT-based discharges is biased at the 95% significance level (p=0.015). </a:t>
            </a:r>
          </a:p>
          <a:p>
            <a:pPr lvl="1">
              <a:defRPr/>
            </a:pPr>
            <a:endParaRPr lang="en-US" sz="1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pic>
        <p:nvPicPr>
          <p:cNvPr id="88066" name="Picture 2"/>
          <p:cNvPicPr>
            <a:picLocks noChangeAspect="1" noChangeArrowheads="1"/>
          </p:cNvPicPr>
          <p:nvPr/>
        </p:nvPicPr>
        <p:blipFill>
          <a:blip r:embed="rId2"/>
          <a:srcRect/>
          <a:stretch>
            <a:fillRect/>
          </a:stretch>
        </p:blipFill>
        <p:spPr bwMode="auto">
          <a:xfrm>
            <a:off x="1219200" y="3429000"/>
            <a:ext cx="6497865" cy="2192337"/>
          </a:xfrm>
          <a:prstGeom prst="rect">
            <a:avLst/>
          </a:prstGeom>
          <a:noFill/>
          <a:ln w="9525">
            <a:noFill/>
            <a:miter lim="800000"/>
            <a:headEnd/>
            <a:tailEnd/>
          </a:ln>
          <a:effectLst/>
        </p:spPr>
      </p:pic>
      <p:sp>
        <p:nvSpPr>
          <p:cNvPr id="7" name="Content Placeholder 2"/>
          <p:cNvSpPr>
            <a:spLocks noGrp="1"/>
          </p:cNvSpPr>
          <p:nvPr>
            <p:ph idx="1"/>
          </p:nvPr>
        </p:nvSpPr>
        <p:spPr>
          <a:xfrm>
            <a:off x="457200" y="1828800"/>
            <a:ext cx="8686800" cy="1447800"/>
          </a:xfrm>
        </p:spPr>
        <p:txBody>
          <a:bodyPr/>
          <a:lstStyle/>
          <a:p>
            <a:pPr>
              <a:defRPr/>
            </a:pPr>
            <a:r>
              <a:rPr lang="en-US" sz="2400" dirty="0" smtClean="0"/>
              <a:t>Even though the Signed-Rank test indicates the VTG data is biased, the mean differences for both data sources are small (0.39% for VTG and -0.52% for GGA).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sp>
        <p:nvSpPr>
          <p:cNvPr id="3" name="Content Placeholder 2"/>
          <p:cNvSpPr>
            <a:spLocks noGrp="1"/>
          </p:cNvSpPr>
          <p:nvPr>
            <p:ph idx="1"/>
          </p:nvPr>
        </p:nvSpPr>
        <p:spPr>
          <a:xfrm>
            <a:off x="609600" y="5867400"/>
            <a:ext cx="7772400" cy="762000"/>
          </a:xfrm>
        </p:spPr>
        <p:txBody>
          <a:bodyPr/>
          <a:lstStyle/>
          <a:p>
            <a:pPr indent="0">
              <a:buNone/>
              <a:defRPr/>
            </a:pPr>
            <a:r>
              <a:rPr lang="en-US" sz="2200" dirty="0" smtClean="0"/>
              <a:t>Variation in percent difference for transects based on mean water velocities and stream width</a:t>
            </a:r>
            <a:endParaRPr lang="en-US" sz="2200" dirty="0"/>
          </a:p>
        </p:txBody>
      </p:sp>
      <p:pic>
        <p:nvPicPr>
          <p:cNvPr id="87043" name="Picture 3"/>
          <p:cNvPicPr>
            <a:picLocks noChangeAspect="1" noChangeArrowheads="1"/>
          </p:cNvPicPr>
          <p:nvPr/>
        </p:nvPicPr>
        <p:blipFill>
          <a:blip r:embed="rId3"/>
          <a:srcRect/>
          <a:stretch>
            <a:fillRect/>
          </a:stretch>
        </p:blipFill>
        <p:spPr bwMode="auto">
          <a:xfrm>
            <a:off x="609600" y="1371600"/>
            <a:ext cx="7950387" cy="447003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sp>
        <p:nvSpPr>
          <p:cNvPr id="5" name="Content Placeholder 2"/>
          <p:cNvSpPr txBox="1">
            <a:spLocks/>
          </p:cNvSpPr>
          <p:nvPr/>
        </p:nvSpPr>
        <p:spPr bwMode="auto">
          <a:xfrm>
            <a:off x="381000" y="1752600"/>
            <a:ext cx="83820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Clr>
                <a:schemeClr val="hlink"/>
              </a:buClr>
              <a:buSzPct val="70000"/>
              <a:buFont typeface="Wingdings" pitchFamily="2" charset="2"/>
              <a:buChar char="n"/>
              <a:defRPr/>
            </a:pPr>
            <a:r>
              <a:rPr lang="en-US" sz="2400" dirty="0" smtClean="0">
                <a:solidFill>
                  <a:schemeClr val="tx1"/>
                </a:solidFill>
              </a:rPr>
              <a:t>Filtering the data to evaluate only the data with velocities greater than 0.20 </a:t>
            </a:r>
            <a:r>
              <a:rPr lang="en-US" sz="2400" dirty="0" smtClean="0">
                <a:solidFill>
                  <a:schemeClr val="tx1"/>
                </a:solidFill>
              </a:rPr>
              <a:t>m/s(0.65 ft/s) </a:t>
            </a:r>
            <a:r>
              <a:rPr lang="en-US" sz="2400" dirty="0" smtClean="0">
                <a:solidFill>
                  <a:schemeClr val="tx1"/>
                </a:solidFill>
              </a:rPr>
              <a:t>results in a dataset with a minimum mean velocity of </a:t>
            </a:r>
            <a:r>
              <a:rPr lang="en-US" sz="2400" dirty="0" smtClean="0">
                <a:solidFill>
                  <a:schemeClr val="tx1"/>
                </a:solidFill>
              </a:rPr>
              <a:t>1.1 ft/s </a:t>
            </a:r>
            <a:r>
              <a:rPr lang="en-US" sz="2400" dirty="0" smtClean="0">
                <a:solidFill>
                  <a:schemeClr val="tx1"/>
                </a:solidFill>
              </a:rPr>
              <a:t>and a minimum width of </a:t>
            </a:r>
            <a:r>
              <a:rPr lang="en-US" sz="2400" dirty="0" smtClean="0">
                <a:solidFill>
                  <a:schemeClr val="tx1"/>
                </a:solidFill>
              </a:rPr>
              <a:t>48 ft.</a:t>
            </a:r>
            <a:r>
              <a:rPr lang="en-US" sz="2400" dirty="0" smtClean="0">
                <a:solidFill>
                  <a:schemeClr val="tx1"/>
                </a:solidFill>
              </a:rPr>
              <a:t> </a:t>
            </a:r>
            <a:endParaRPr lang="en-US" sz="2400" dirty="0" smtClean="0">
              <a:solidFill>
                <a:schemeClr val="tx1"/>
              </a:solidFill>
            </a:endParaRPr>
          </a:p>
          <a:p>
            <a:pPr marL="342900" lvl="0" indent="-342900">
              <a:spcBef>
                <a:spcPct val="20000"/>
              </a:spcBef>
              <a:buClr>
                <a:schemeClr val="hlink"/>
              </a:buClr>
              <a:buSzPct val="70000"/>
              <a:buFont typeface="Wingdings" pitchFamily="2" charset="2"/>
              <a:buChar char="n"/>
              <a:defRPr/>
            </a:pPr>
            <a:endParaRPr lang="en-US" sz="1200" dirty="0" smtClean="0">
              <a:solidFill>
                <a:schemeClr val="tx1"/>
              </a:solidFill>
            </a:endParaRPr>
          </a:p>
          <a:p>
            <a:pPr marL="342900" lvl="0" indent="-342900">
              <a:spcBef>
                <a:spcPct val="20000"/>
              </a:spcBef>
              <a:buClr>
                <a:schemeClr val="hlink"/>
              </a:buClr>
              <a:buSzPct val="70000"/>
              <a:buFont typeface="Wingdings" pitchFamily="2" charset="2"/>
              <a:buChar char="n"/>
              <a:defRPr/>
            </a:pPr>
            <a:r>
              <a:rPr lang="en-US" sz="2400" dirty="0" smtClean="0">
                <a:solidFill>
                  <a:schemeClr val="tx1"/>
                </a:solidFill>
              </a:rPr>
              <a:t>For this condition, the hypothesis test again shows that the mean percent difference for the GGA data is not significantly different from zero (p=0.122) but the VTG data are biased (p=0.032) at the 95% significance level.</a:t>
            </a:r>
            <a:r>
              <a:rPr kumimoji="0" lang="en-US" sz="24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endPar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sp>
        <p:nvSpPr>
          <p:cNvPr id="5" name="Content Placeholder 2"/>
          <p:cNvSpPr txBox="1">
            <a:spLocks/>
          </p:cNvSpPr>
          <p:nvPr/>
        </p:nvSpPr>
        <p:spPr bwMode="auto">
          <a:xfrm>
            <a:off x="381000" y="1828800"/>
            <a:ext cx="83820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Clr>
                <a:schemeClr val="hlink"/>
              </a:buClr>
              <a:buSzPct val="70000"/>
              <a:buFont typeface="Wingdings" pitchFamily="2" charset="2"/>
              <a:buChar char="n"/>
              <a:defRPr/>
            </a:pPr>
            <a:r>
              <a:rPr lang="en-US" sz="2400" dirty="0" smtClean="0">
                <a:solidFill>
                  <a:schemeClr val="tx1"/>
                </a:solidFill>
              </a:rPr>
              <a:t>If, however, the data are filtered to evaluate only data with stream widths &gt; 25 m (82 ft), the resulting data have a minimum mean velocity of 0.07 m/s (.23 ft/s) but a minimum width of 56 m (183 ft). </a:t>
            </a:r>
          </a:p>
          <a:p>
            <a:pPr marL="342900" lvl="0" indent="-342900">
              <a:spcBef>
                <a:spcPct val="20000"/>
              </a:spcBef>
              <a:buClr>
                <a:schemeClr val="hlink"/>
              </a:buClr>
              <a:buSzPct val="70000"/>
              <a:buFont typeface="Wingdings" pitchFamily="2" charset="2"/>
              <a:buChar char="n"/>
              <a:defRPr/>
            </a:pPr>
            <a:endParaRPr kumimoji="0" lang="en-US" sz="1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342900" lvl="0" indent="-342900">
              <a:spcBef>
                <a:spcPct val="20000"/>
              </a:spcBef>
              <a:buClr>
                <a:schemeClr val="hlink"/>
              </a:buClr>
              <a:buSzPct val="70000"/>
              <a:buFont typeface="Wingdings" pitchFamily="2" charset="2"/>
              <a:buChar char="n"/>
              <a:defRPr/>
            </a:pPr>
            <a:r>
              <a:rPr lang="en-US" sz="2400" dirty="0" smtClean="0">
                <a:solidFill>
                  <a:schemeClr val="tx1"/>
                </a:solidFill>
              </a:rPr>
              <a:t>The hypothesis test on these data shows that the mean percent difference from BT for both the GGA (p=0.337) and the VTG (p=0.129) data are not significantly different from zero at the 95% significance level.</a:t>
            </a:r>
            <a:endParaRPr kumimoji="0" lang="en-US" sz="24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Results – Discharge Comparisons Using Individual Transects</a:t>
            </a:r>
            <a:endParaRPr lang="en-US" dirty="0"/>
          </a:p>
        </p:txBody>
      </p:sp>
      <p:sp>
        <p:nvSpPr>
          <p:cNvPr id="5" name="Content Placeholder 2"/>
          <p:cNvSpPr txBox="1">
            <a:spLocks/>
          </p:cNvSpPr>
          <p:nvPr/>
        </p:nvSpPr>
        <p:spPr bwMode="auto">
          <a:xfrm>
            <a:off x="381000" y="1752600"/>
            <a:ext cx="83820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Clr>
                <a:schemeClr val="hlink"/>
              </a:buClr>
              <a:buSzPct val="70000"/>
              <a:buFont typeface="Wingdings" pitchFamily="2" charset="2"/>
              <a:buChar char="n"/>
              <a:defRPr/>
            </a:pPr>
            <a:r>
              <a:rPr lang="en-US" sz="2400" dirty="0" smtClean="0">
                <a:solidFill>
                  <a:schemeClr val="tx1"/>
                </a:solidFill>
              </a:rPr>
              <a:t>On the basis of these data and the hypothesis tests: </a:t>
            </a:r>
          </a:p>
          <a:p>
            <a:pPr marL="800100" lvl="1" indent="-342900">
              <a:spcBef>
                <a:spcPct val="20000"/>
              </a:spcBef>
              <a:buClr>
                <a:schemeClr val="hlink"/>
              </a:buClr>
              <a:buSzPct val="70000"/>
              <a:buFont typeface="Wingdings" pitchFamily="2" charset="2"/>
              <a:buChar char="n"/>
              <a:defRPr/>
            </a:pPr>
            <a:endParaRPr lang="en-US" sz="1400" dirty="0" smtClean="0">
              <a:solidFill>
                <a:schemeClr val="tx1"/>
              </a:solidFill>
            </a:endParaRPr>
          </a:p>
          <a:p>
            <a:pPr marL="800100" lvl="1" indent="-342900">
              <a:spcBef>
                <a:spcPct val="20000"/>
              </a:spcBef>
              <a:buClr>
                <a:schemeClr val="accent6"/>
              </a:buClr>
              <a:buSzPct val="70000"/>
              <a:buFont typeface="Wingdings" pitchFamily="2" charset="2"/>
              <a:buChar char="n"/>
              <a:defRPr/>
            </a:pPr>
            <a:r>
              <a:rPr lang="en-US" sz="2200" dirty="0" smtClean="0">
                <a:solidFill>
                  <a:schemeClr val="tx1"/>
                </a:solidFill>
              </a:rPr>
              <a:t>The discharges measured using GGA as the boat velocity reference can be considered to have no bias relative to discharges measured using bottom track as the boat velocity reference.</a:t>
            </a:r>
          </a:p>
          <a:p>
            <a:pPr marL="800100" lvl="1" indent="-342900">
              <a:spcBef>
                <a:spcPct val="20000"/>
              </a:spcBef>
              <a:buClr>
                <a:schemeClr val="hlink"/>
              </a:buClr>
              <a:buSzPct val="70000"/>
              <a:defRPr/>
            </a:pPr>
            <a:r>
              <a:rPr lang="en-US" dirty="0" smtClean="0">
                <a:solidFill>
                  <a:schemeClr val="tx1"/>
                </a:solidFill>
              </a:rPr>
              <a:t> </a:t>
            </a:r>
            <a:endParaRPr lang="en-US" sz="1000" dirty="0" smtClean="0">
              <a:solidFill>
                <a:schemeClr val="tx1"/>
              </a:solidFill>
            </a:endParaRPr>
          </a:p>
          <a:p>
            <a:pPr marL="800100" lvl="1" indent="-342900">
              <a:spcBef>
                <a:spcPct val="20000"/>
              </a:spcBef>
              <a:buClr>
                <a:schemeClr val="accent6"/>
              </a:buClr>
              <a:buSzPct val="70000"/>
              <a:buFont typeface="Wingdings" pitchFamily="2" charset="2"/>
              <a:buChar char="n"/>
              <a:defRPr/>
            </a:pPr>
            <a:r>
              <a:rPr lang="en-US" sz="2200" dirty="0" smtClean="0">
                <a:solidFill>
                  <a:schemeClr val="tx1"/>
                </a:solidFill>
              </a:rPr>
              <a:t>The hypothesis test on the VTG data indicate that there is no bias in discharge for streams greater than 56 m (183 ft) wide, but a bias of 2.65% for streams with widths &lt; 25 m (82 ft).</a:t>
            </a:r>
            <a:endParaRPr kumimoji="0" lang="en-US" sz="2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pPr>
              <a:defRPr/>
            </a:pPr>
            <a:r>
              <a:rPr lang="en-US" dirty="0" smtClean="0"/>
              <a:t>Results – Discharge Comparisons Using Mean Discharge Measurements </a:t>
            </a:r>
            <a:endParaRPr lang="en-US" dirty="0"/>
          </a:p>
        </p:txBody>
      </p:sp>
      <p:sp>
        <p:nvSpPr>
          <p:cNvPr id="5" name="Content Placeholder 2"/>
          <p:cNvSpPr txBox="1">
            <a:spLocks/>
          </p:cNvSpPr>
          <p:nvPr/>
        </p:nvSpPr>
        <p:spPr bwMode="auto">
          <a:xfrm>
            <a:off x="381000" y="1600200"/>
            <a:ext cx="83820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Clr>
                <a:schemeClr val="hlink"/>
              </a:buClr>
              <a:buSzPct val="70000"/>
              <a:buFont typeface="Wingdings" pitchFamily="2" charset="2"/>
              <a:buChar char="n"/>
              <a:defRPr/>
            </a:pPr>
            <a:r>
              <a:rPr lang="en-US" sz="2400" dirty="0" smtClean="0"/>
              <a:t>The discharge comparisons based on individual transects more heavily weights the effects of conditions at sites where a larger number of transects were collected. </a:t>
            </a:r>
          </a:p>
          <a:p>
            <a:pPr marL="342900" lvl="0" indent="-342900">
              <a:spcBef>
                <a:spcPct val="20000"/>
              </a:spcBef>
              <a:buClr>
                <a:schemeClr val="hlink"/>
              </a:buClr>
              <a:buSzPct val="70000"/>
              <a:buFont typeface="Wingdings" pitchFamily="2" charset="2"/>
              <a:buChar char="n"/>
              <a:defRPr/>
            </a:pPr>
            <a:endParaRPr lang="en-US" sz="900" dirty="0" smtClean="0"/>
          </a:p>
          <a:p>
            <a:pPr marL="342900" lvl="0" indent="-342900">
              <a:spcBef>
                <a:spcPct val="20000"/>
              </a:spcBef>
              <a:buClr>
                <a:schemeClr val="hlink"/>
              </a:buClr>
              <a:buSzPct val="70000"/>
              <a:buFont typeface="Wingdings" pitchFamily="2" charset="2"/>
              <a:buChar char="n"/>
              <a:defRPr/>
            </a:pPr>
            <a:r>
              <a:rPr lang="en-US" sz="2400" dirty="0" smtClean="0"/>
              <a:t>To eliminate this potential problem the mean discharge at each measurement site was computed using each reference, which resulted in 30 measurements for each boat reference</a:t>
            </a:r>
            <a:endParaRPr lang="en-US" sz="2400" dirty="0" smtClean="0">
              <a:solidFill>
                <a:schemeClr val="tx1"/>
              </a:solidFill>
            </a:endParaRPr>
          </a:p>
          <a:p>
            <a:pPr marL="800100" lvl="1" indent="-342900">
              <a:spcBef>
                <a:spcPct val="20000"/>
              </a:spcBef>
              <a:buClr>
                <a:schemeClr val="hlink"/>
              </a:buClr>
              <a:buSzPct val="70000"/>
              <a:defRPr/>
            </a:pPr>
            <a:endParaRPr lang="en-US" sz="1400" dirty="0" smtClean="0">
              <a:solidFill>
                <a:schemeClr val="tx1"/>
              </a:solidFill>
            </a:endParaRPr>
          </a:p>
        </p:txBody>
      </p:sp>
      <p:pic>
        <p:nvPicPr>
          <p:cNvPr id="36867" name="Picture 3"/>
          <p:cNvPicPr>
            <a:picLocks noChangeAspect="1" noChangeArrowheads="1"/>
          </p:cNvPicPr>
          <p:nvPr/>
        </p:nvPicPr>
        <p:blipFill>
          <a:blip r:embed="rId3"/>
          <a:srcRect/>
          <a:stretch>
            <a:fillRect/>
          </a:stretch>
        </p:blipFill>
        <p:spPr bwMode="auto">
          <a:xfrm>
            <a:off x="1905000" y="5181600"/>
            <a:ext cx="4526765"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pPr>
              <a:defRPr/>
            </a:pPr>
            <a:r>
              <a:rPr lang="en-US" dirty="0" smtClean="0"/>
              <a:t>Results – Discharge Comparisons Using Mean Discharge Measurements </a:t>
            </a:r>
            <a:endParaRPr lang="en-US" dirty="0"/>
          </a:p>
        </p:txBody>
      </p:sp>
      <p:sp>
        <p:nvSpPr>
          <p:cNvPr id="5" name="Content Placeholder 2"/>
          <p:cNvSpPr txBox="1">
            <a:spLocks/>
          </p:cNvSpPr>
          <p:nvPr/>
        </p:nvSpPr>
        <p:spPr bwMode="auto">
          <a:xfrm>
            <a:off x="228600" y="1752600"/>
            <a:ext cx="8763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hlink"/>
              </a:buClr>
              <a:buSzPct val="70000"/>
              <a:buFont typeface="Wingdings" pitchFamily="2" charset="2"/>
              <a:buChar char="n"/>
              <a:defRPr/>
            </a:pPr>
            <a:r>
              <a:rPr lang="en-US" sz="2400" dirty="0" smtClean="0"/>
              <a:t>The hypothesis tests on mean discharge measurements indicate that the mean percent difference from bottom tracking for both the GGA (p=0.175) and the VTG (p=0.416) data are not significantly different from zero at the 95% significance level</a:t>
            </a:r>
            <a:r>
              <a:rPr lang="en-US" sz="2400" b="0" dirty="0" smtClean="0"/>
              <a:t>.</a:t>
            </a:r>
            <a:endParaRPr lang="en-US" sz="2400" i="1" dirty="0" smtClean="0"/>
          </a:p>
          <a:p>
            <a:pPr marL="800100" lvl="1" indent="-342900">
              <a:spcBef>
                <a:spcPct val="20000"/>
              </a:spcBef>
              <a:buClr>
                <a:schemeClr val="hlink"/>
              </a:buClr>
              <a:buSzPct val="70000"/>
              <a:defRPr/>
            </a:pPr>
            <a:endParaRPr lang="en-US" sz="1400" dirty="0" smtClean="0">
              <a:solidFill>
                <a:schemeClr val="tx1"/>
              </a:solidFill>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5" name="Rectangle 3"/>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grpSp>
        <p:nvGrpSpPr>
          <p:cNvPr id="8" name="Group 7"/>
          <p:cNvGrpSpPr/>
          <p:nvPr/>
        </p:nvGrpSpPr>
        <p:grpSpPr>
          <a:xfrm>
            <a:off x="1676400" y="3886200"/>
            <a:ext cx="5181600" cy="2590800"/>
            <a:chOff x="1752600" y="3810000"/>
            <a:chExt cx="4314825" cy="1866900"/>
          </a:xfrm>
        </p:grpSpPr>
        <p:pic>
          <p:nvPicPr>
            <p:cNvPr id="90113" name="Picture 1"/>
            <p:cNvPicPr>
              <a:picLocks noChangeAspect="1" noChangeArrowheads="1"/>
            </p:cNvPicPr>
            <p:nvPr/>
          </p:nvPicPr>
          <p:blipFill>
            <a:blip r:embed="rId3"/>
            <a:srcRect/>
            <a:stretch>
              <a:fillRect/>
            </a:stretch>
          </p:blipFill>
          <p:spPr bwMode="auto">
            <a:xfrm>
              <a:off x="1752600" y="3810000"/>
              <a:ext cx="2057400" cy="1866900"/>
            </a:xfrm>
            <a:prstGeom prst="rect">
              <a:avLst/>
            </a:prstGeom>
            <a:noFill/>
          </p:spPr>
        </p:pic>
        <p:pic>
          <p:nvPicPr>
            <p:cNvPr id="90116" name="Picture 4"/>
            <p:cNvPicPr>
              <a:picLocks noChangeAspect="1" noChangeArrowheads="1"/>
            </p:cNvPicPr>
            <p:nvPr/>
          </p:nvPicPr>
          <p:blipFill>
            <a:blip r:embed="rId4"/>
            <a:srcRect/>
            <a:stretch>
              <a:fillRect/>
            </a:stretch>
          </p:blipFill>
          <p:spPr bwMode="auto">
            <a:xfrm>
              <a:off x="3962400" y="3810000"/>
              <a:ext cx="2105025" cy="18669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body" idx="1"/>
          </p:nvPr>
        </p:nvSpPr>
        <p:spPr>
          <a:xfrm>
            <a:off x="428625" y="1371600"/>
            <a:ext cx="8372475" cy="3651250"/>
          </a:xfrm>
        </p:spPr>
        <p:txBody>
          <a:bodyPr lIns="92075" tIns="46038" rIns="92075" bIns="46038"/>
          <a:lstStyle/>
          <a:p>
            <a:pPr eaLnBrk="1" hangingPunct="1">
              <a:defRPr/>
            </a:pPr>
            <a:r>
              <a:rPr lang="en-US" sz="2400" dirty="0" smtClean="0">
                <a:solidFill>
                  <a:schemeClr val="tx1"/>
                </a:solidFill>
              </a:rPr>
              <a:t>Boat velocity or bottom-tracking measurements are similar to the water-velocity measurements</a:t>
            </a:r>
          </a:p>
          <a:p>
            <a:pPr eaLnBrk="1" hangingPunct="1">
              <a:defRPr/>
            </a:pPr>
            <a:r>
              <a:rPr lang="en-US" sz="2400" dirty="0" smtClean="0">
                <a:solidFill>
                  <a:schemeClr val="tx1"/>
                </a:solidFill>
              </a:rPr>
              <a:t>Bottom-tracking pulses are sent separate from the water measurement pulses</a:t>
            </a:r>
          </a:p>
          <a:p>
            <a:pPr eaLnBrk="1" hangingPunct="1">
              <a:defRPr/>
            </a:pPr>
            <a:r>
              <a:rPr lang="en-US" sz="2400" dirty="0" smtClean="0">
                <a:solidFill>
                  <a:schemeClr val="tx1"/>
                </a:solidFill>
              </a:rPr>
              <a:t>Bottom tracking also measures water depths for discharge computations</a:t>
            </a:r>
          </a:p>
        </p:txBody>
      </p:sp>
      <p:grpSp>
        <p:nvGrpSpPr>
          <p:cNvPr id="2" name="Group 25"/>
          <p:cNvGrpSpPr>
            <a:grpSpLocks/>
          </p:cNvGrpSpPr>
          <p:nvPr/>
        </p:nvGrpSpPr>
        <p:grpSpPr bwMode="auto">
          <a:xfrm>
            <a:off x="1530350" y="4125913"/>
            <a:ext cx="5705475" cy="1782762"/>
            <a:chOff x="821" y="2723"/>
            <a:chExt cx="4514" cy="1323"/>
          </a:xfrm>
        </p:grpSpPr>
        <p:sp>
          <p:nvSpPr>
            <p:cNvPr id="15365" name="Freeform 4"/>
            <p:cNvSpPr>
              <a:spLocks/>
            </p:cNvSpPr>
            <p:nvPr/>
          </p:nvSpPr>
          <p:spPr bwMode="auto">
            <a:xfrm>
              <a:off x="1046" y="3097"/>
              <a:ext cx="4104" cy="26"/>
            </a:xfrm>
            <a:custGeom>
              <a:avLst/>
              <a:gdLst>
                <a:gd name="T0" fmla="*/ 4103 w 4104"/>
                <a:gd name="T1" fmla="*/ 0 h 26"/>
                <a:gd name="T2" fmla="*/ 0 w 4104"/>
                <a:gd name="T3" fmla="*/ 0 h 26"/>
                <a:gd name="T4" fmla="*/ 0 w 4104"/>
                <a:gd name="T5" fmla="*/ 25 h 26"/>
                <a:gd name="T6" fmla="*/ 4103 w 4104"/>
                <a:gd name="T7" fmla="*/ 25 h 26"/>
                <a:gd name="T8" fmla="*/ 4103 w 4104"/>
                <a:gd name="T9" fmla="*/ 0 h 26"/>
                <a:gd name="T10" fmla="*/ 0 60000 65536"/>
                <a:gd name="T11" fmla="*/ 0 60000 65536"/>
                <a:gd name="T12" fmla="*/ 0 60000 65536"/>
                <a:gd name="T13" fmla="*/ 0 60000 65536"/>
                <a:gd name="T14" fmla="*/ 0 60000 65536"/>
                <a:gd name="T15" fmla="*/ 0 w 4104"/>
                <a:gd name="T16" fmla="*/ 0 h 26"/>
                <a:gd name="T17" fmla="*/ 4104 w 4104"/>
                <a:gd name="T18" fmla="*/ 26 h 26"/>
              </a:gdLst>
              <a:ahLst/>
              <a:cxnLst>
                <a:cxn ang="T10">
                  <a:pos x="T0" y="T1"/>
                </a:cxn>
                <a:cxn ang="T11">
                  <a:pos x="T2" y="T3"/>
                </a:cxn>
                <a:cxn ang="T12">
                  <a:pos x="T4" y="T5"/>
                </a:cxn>
                <a:cxn ang="T13">
                  <a:pos x="T6" y="T7"/>
                </a:cxn>
                <a:cxn ang="T14">
                  <a:pos x="T8" y="T9"/>
                </a:cxn>
              </a:cxnLst>
              <a:rect l="T15" t="T16" r="T17" b="T18"/>
              <a:pathLst>
                <a:path w="4104" h="26">
                  <a:moveTo>
                    <a:pt x="4103" y="0"/>
                  </a:moveTo>
                  <a:lnTo>
                    <a:pt x="0" y="0"/>
                  </a:lnTo>
                  <a:lnTo>
                    <a:pt x="0" y="25"/>
                  </a:lnTo>
                  <a:lnTo>
                    <a:pt x="4103" y="25"/>
                  </a:lnTo>
                  <a:lnTo>
                    <a:pt x="4103" y="0"/>
                  </a:lnTo>
                </a:path>
              </a:pathLst>
            </a:custGeom>
            <a:solidFill>
              <a:srgbClr val="3366FF"/>
            </a:solidFill>
            <a:ln w="25400" cap="rnd">
              <a:solidFill>
                <a:srgbClr val="3366FF"/>
              </a:solidFill>
              <a:round/>
              <a:headEnd type="none" w="sm" len="sm"/>
              <a:tailEnd type="none" w="sm" len="sm"/>
            </a:ln>
          </p:spPr>
          <p:txBody>
            <a:bodyPr/>
            <a:lstStyle/>
            <a:p>
              <a:endParaRPr lang="en-US"/>
            </a:p>
          </p:txBody>
        </p:sp>
        <p:sp>
          <p:nvSpPr>
            <p:cNvPr id="15366" name="Freeform 5"/>
            <p:cNvSpPr>
              <a:spLocks/>
            </p:cNvSpPr>
            <p:nvPr/>
          </p:nvSpPr>
          <p:spPr bwMode="auto">
            <a:xfrm>
              <a:off x="821" y="2993"/>
              <a:ext cx="4514" cy="1053"/>
            </a:xfrm>
            <a:custGeom>
              <a:avLst/>
              <a:gdLst>
                <a:gd name="T0" fmla="*/ 52 w 4514"/>
                <a:gd name="T1" fmla="*/ 22 h 1053"/>
                <a:gd name="T2" fmla="*/ 121 w 4514"/>
                <a:gd name="T3" fmla="*/ 57 h 1053"/>
                <a:gd name="T4" fmla="*/ 173 w 4514"/>
                <a:gd name="T5" fmla="*/ 97 h 1053"/>
                <a:gd name="T6" fmla="*/ 251 w 4514"/>
                <a:gd name="T7" fmla="*/ 126 h 1053"/>
                <a:gd name="T8" fmla="*/ 345 w 4514"/>
                <a:gd name="T9" fmla="*/ 132 h 1053"/>
                <a:gd name="T10" fmla="*/ 440 w 4514"/>
                <a:gd name="T11" fmla="*/ 143 h 1053"/>
                <a:gd name="T12" fmla="*/ 510 w 4514"/>
                <a:gd name="T13" fmla="*/ 166 h 1053"/>
                <a:gd name="T14" fmla="*/ 570 w 4514"/>
                <a:gd name="T15" fmla="*/ 189 h 1053"/>
                <a:gd name="T16" fmla="*/ 631 w 4514"/>
                <a:gd name="T17" fmla="*/ 224 h 1053"/>
                <a:gd name="T18" fmla="*/ 674 w 4514"/>
                <a:gd name="T19" fmla="*/ 259 h 1053"/>
                <a:gd name="T20" fmla="*/ 726 w 4514"/>
                <a:gd name="T21" fmla="*/ 293 h 1053"/>
                <a:gd name="T22" fmla="*/ 787 w 4514"/>
                <a:gd name="T23" fmla="*/ 328 h 1053"/>
                <a:gd name="T24" fmla="*/ 830 w 4514"/>
                <a:gd name="T25" fmla="*/ 373 h 1053"/>
                <a:gd name="T26" fmla="*/ 891 w 4514"/>
                <a:gd name="T27" fmla="*/ 425 h 1053"/>
                <a:gd name="T28" fmla="*/ 943 w 4514"/>
                <a:gd name="T29" fmla="*/ 460 h 1053"/>
                <a:gd name="T30" fmla="*/ 986 w 4514"/>
                <a:gd name="T31" fmla="*/ 500 h 1053"/>
                <a:gd name="T32" fmla="*/ 1038 w 4514"/>
                <a:gd name="T33" fmla="*/ 552 h 1053"/>
                <a:gd name="T34" fmla="*/ 1055 w 4514"/>
                <a:gd name="T35" fmla="*/ 609 h 1053"/>
                <a:gd name="T36" fmla="*/ 1097 w 4514"/>
                <a:gd name="T37" fmla="*/ 661 h 1053"/>
                <a:gd name="T38" fmla="*/ 1149 w 4514"/>
                <a:gd name="T39" fmla="*/ 707 h 1053"/>
                <a:gd name="T40" fmla="*/ 1236 w 4514"/>
                <a:gd name="T41" fmla="*/ 758 h 1053"/>
                <a:gd name="T42" fmla="*/ 1314 w 4514"/>
                <a:gd name="T43" fmla="*/ 787 h 1053"/>
                <a:gd name="T44" fmla="*/ 1400 w 4514"/>
                <a:gd name="T45" fmla="*/ 816 h 1053"/>
                <a:gd name="T46" fmla="*/ 1470 w 4514"/>
                <a:gd name="T47" fmla="*/ 874 h 1053"/>
                <a:gd name="T48" fmla="*/ 1530 w 4514"/>
                <a:gd name="T49" fmla="*/ 931 h 1053"/>
                <a:gd name="T50" fmla="*/ 1617 w 4514"/>
                <a:gd name="T51" fmla="*/ 1006 h 1053"/>
                <a:gd name="T52" fmla="*/ 1703 w 4514"/>
                <a:gd name="T53" fmla="*/ 1029 h 1053"/>
                <a:gd name="T54" fmla="*/ 1799 w 4514"/>
                <a:gd name="T55" fmla="*/ 1012 h 1053"/>
                <a:gd name="T56" fmla="*/ 1919 w 4514"/>
                <a:gd name="T57" fmla="*/ 1029 h 1053"/>
                <a:gd name="T58" fmla="*/ 2040 w 4514"/>
                <a:gd name="T59" fmla="*/ 1047 h 1053"/>
                <a:gd name="T60" fmla="*/ 2144 w 4514"/>
                <a:gd name="T61" fmla="*/ 1018 h 1053"/>
                <a:gd name="T62" fmla="*/ 2256 w 4514"/>
                <a:gd name="T63" fmla="*/ 1006 h 1053"/>
                <a:gd name="T64" fmla="*/ 2395 w 4514"/>
                <a:gd name="T65" fmla="*/ 1000 h 1053"/>
                <a:gd name="T66" fmla="*/ 2542 w 4514"/>
                <a:gd name="T67" fmla="*/ 1006 h 1053"/>
                <a:gd name="T68" fmla="*/ 2680 w 4514"/>
                <a:gd name="T69" fmla="*/ 1006 h 1053"/>
                <a:gd name="T70" fmla="*/ 2827 w 4514"/>
                <a:gd name="T71" fmla="*/ 1000 h 1053"/>
                <a:gd name="T72" fmla="*/ 2991 w 4514"/>
                <a:gd name="T73" fmla="*/ 1006 h 1053"/>
                <a:gd name="T74" fmla="*/ 3173 w 4514"/>
                <a:gd name="T75" fmla="*/ 1018 h 1053"/>
                <a:gd name="T76" fmla="*/ 3294 w 4514"/>
                <a:gd name="T77" fmla="*/ 1000 h 1053"/>
                <a:gd name="T78" fmla="*/ 3407 w 4514"/>
                <a:gd name="T79" fmla="*/ 989 h 1053"/>
                <a:gd name="T80" fmla="*/ 3544 w 4514"/>
                <a:gd name="T81" fmla="*/ 983 h 1053"/>
                <a:gd name="T82" fmla="*/ 3648 w 4514"/>
                <a:gd name="T83" fmla="*/ 931 h 1053"/>
                <a:gd name="T84" fmla="*/ 3692 w 4514"/>
                <a:gd name="T85" fmla="*/ 879 h 1053"/>
                <a:gd name="T86" fmla="*/ 3709 w 4514"/>
                <a:gd name="T87" fmla="*/ 805 h 1053"/>
                <a:gd name="T88" fmla="*/ 3726 w 4514"/>
                <a:gd name="T89" fmla="*/ 730 h 1053"/>
                <a:gd name="T90" fmla="*/ 3778 w 4514"/>
                <a:gd name="T91" fmla="*/ 667 h 1053"/>
                <a:gd name="T92" fmla="*/ 3804 w 4514"/>
                <a:gd name="T93" fmla="*/ 592 h 1053"/>
                <a:gd name="T94" fmla="*/ 3821 w 4514"/>
                <a:gd name="T95" fmla="*/ 511 h 1053"/>
                <a:gd name="T96" fmla="*/ 3821 w 4514"/>
                <a:gd name="T97" fmla="*/ 425 h 1053"/>
                <a:gd name="T98" fmla="*/ 3830 w 4514"/>
                <a:gd name="T99" fmla="*/ 351 h 1053"/>
                <a:gd name="T100" fmla="*/ 3847 w 4514"/>
                <a:gd name="T101" fmla="*/ 299 h 1053"/>
                <a:gd name="T102" fmla="*/ 3882 w 4514"/>
                <a:gd name="T103" fmla="*/ 247 h 1053"/>
                <a:gd name="T104" fmla="*/ 3951 w 4514"/>
                <a:gd name="T105" fmla="*/ 207 h 1053"/>
                <a:gd name="T106" fmla="*/ 4029 w 4514"/>
                <a:gd name="T107" fmla="*/ 166 h 1053"/>
                <a:gd name="T108" fmla="*/ 4107 w 4514"/>
                <a:gd name="T109" fmla="*/ 138 h 1053"/>
                <a:gd name="T110" fmla="*/ 4211 w 4514"/>
                <a:gd name="T111" fmla="*/ 132 h 1053"/>
                <a:gd name="T112" fmla="*/ 4348 w 4514"/>
                <a:gd name="T113" fmla="*/ 120 h 1053"/>
                <a:gd name="T114" fmla="*/ 4470 w 4514"/>
                <a:gd name="T115" fmla="*/ 91 h 10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4"/>
                <a:gd name="T175" fmla="*/ 0 h 1053"/>
                <a:gd name="T176" fmla="*/ 4514 w 4514"/>
                <a:gd name="T177" fmla="*/ 1053 h 10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4" h="1053">
                  <a:moveTo>
                    <a:pt x="0" y="0"/>
                  </a:moveTo>
                  <a:lnTo>
                    <a:pt x="0" y="0"/>
                  </a:lnTo>
                  <a:lnTo>
                    <a:pt x="0" y="6"/>
                  </a:lnTo>
                  <a:lnTo>
                    <a:pt x="9" y="6"/>
                  </a:lnTo>
                  <a:lnTo>
                    <a:pt x="17" y="6"/>
                  </a:lnTo>
                  <a:lnTo>
                    <a:pt x="17" y="11"/>
                  </a:lnTo>
                  <a:lnTo>
                    <a:pt x="26" y="11"/>
                  </a:lnTo>
                  <a:lnTo>
                    <a:pt x="35" y="11"/>
                  </a:lnTo>
                  <a:lnTo>
                    <a:pt x="35" y="22"/>
                  </a:lnTo>
                  <a:lnTo>
                    <a:pt x="43" y="22"/>
                  </a:lnTo>
                  <a:lnTo>
                    <a:pt x="52" y="22"/>
                  </a:lnTo>
                  <a:lnTo>
                    <a:pt x="61" y="28"/>
                  </a:lnTo>
                  <a:lnTo>
                    <a:pt x="69" y="28"/>
                  </a:lnTo>
                  <a:lnTo>
                    <a:pt x="69" y="34"/>
                  </a:lnTo>
                  <a:lnTo>
                    <a:pt x="87" y="34"/>
                  </a:lnTo>
                  <a:lnTo>
                    <a:pt x="87" y="40"/>
                  </a:lnTo>
                  <a:lnTo>
                    <a:pt x="95" y="40"/>
                  </a:lnTo>
                  <a:lnTo>
                    <a:pt x="104" y="40"/>
                  </a:lnTo>
                  <a:lnTo>
                    <a:pt x="104" y="45"/>
                  </a:lnTo>
                  <a:lnTo>
                    <a:pt x="113" y="51"/>
                  </a:lnTo>
                  <a:lnTo>
                    <a:pt x="121" y="51"/>
                  </a:lnTo>
                  <a:lnTo>
                    <a:pt x="121" y="57"/>
                  </a:lnTo>
                  <a:lnTo>
                    <a:pt x="121" y="63"/>
                  </a:lnTo>
                  <a:lnTo>
                    <a:pt x="130" y="63"/>
                  </a:lnTo>
                  <a:lnTo>
                    <a:pt x="130" y="68"/>
                  </a:lnTo>
                  <a:lnTo>
                    <a:pt x="139" y="74"/>
                  </a:lnTo>
                  <a:lnTo>
                    <a:pt x="139" y="80"/>
                  </a:lnTo>
                  <a:lnTo>
                    <a:pt x="139" y="86"/>
                  </a:lnTo>
                  <a:lnTo>
                    <a:pt x="156" y="86"/>
                  </a:lnTo>
                  <a:lnTo>
                    <a:pt x="164" y="86"/>
                  </a:lnTo>
                  <a:lnTo>
                    <a:pt x="164" y="91"/>
                  </a:lnTo>
                  <a:lnTo>
                    <a:pt x="164" y="97"/>
                  </a:lnTo>
                  <a:lnTo>
                    <a:pt x="173" y="97"/>
                  </a:lnTo>
                  <a:lnTo>
                    <a:pt x="173" y="103"/>
                  </a:lnTo>
                  <a:lnTo>
                    <a:pt x="182" y="103"/>
                  </a:lnTo>
                  <a:lnTo>
                    <a:pt x="190" y="103"/>
                  </a:lnTo>
                  <a:lnTo>
                    <a:pt x="199" y="109"/>
                  </a:lnTo>
                  <a:lnTo>
                    <a:pt x="208" y="115"/>
                  </a:lnTo>
                  <a:lnTo>
                    <a:pt x="216" y="115"/>
                  </a:lnTo>
                  <a:lnTo>
                    <a:pt x="216" y="120"/>
                  </a:lnTo>
                  <a:lnTo>
                    <a:pt x="234" y="120"/>
                  </a:lnTo>
                  <a:lnTo>
                    <a:pt x="242" y="120"/>
                  </a:lnTo>
                  <a:lnTo>
                    <a:pt x="242" y="126"/>
                  </a:lnTo>
                  <a:lnTo>
                    <a:pt x="251" y="126"/>
                  </a:lnTo>
                  <a:lnTo>
                    <a:pt x="260" y="126"/>
                  </a:lnTo>
                  <a:lnTo>
                    <a:pt x="268" y="126"/>
                  </a:lnTo>
                  <a:lnTo>
                    <a:pt x="277" y="126"/>
                  </a:lnTo>
                  <a:lnTo>
                    <a:pt x="285" y="132"/>
                  </a:lnTo>
                  <a:lnTo>
                    <a:pt x="293" y="132"/>
                  </a:lnTo>
                  <a:lnTo>
                    <a:pt x="302" y="132"/>
                  </a:lnTo>
                  <a:lnTo>
                    <a:pt x="311" y="132"/>
                  </a:lnTo>
                  <a:lnTo>
                    <a:pt x="319" y="132"/>
                  </a:lnTo>
                  <a:lnTo>
                    <a:pt x="328" y="132"/>
                  </a:lnTo>
                  <a:lnTo>
                    <a:pt x="337" y="132"/>
                  </a:lnTo>
                  <a:lnTo>
                    <a:pt x="345" y="132"/>
                  </a:lnTo>
                  <a:lnTo>
                    <a:pt x="354" y="132"/>
                  </a:lnTo>
                  <a:lnTo>
                    <a:pt x="363" y="132"/>
                  </a:lnTo>
                  <a:lnTo>
                    <a:pt x="371" y="132"/>
                  </a:lnTo>
                  <a:lnTo>
                    <a:pt x="389" y="132"/>
                  </a:lnTo>
                  <a:lnTo>
                    <a:pt x="397" y="132"/>
                  </a:lnTo>
                  <a:lnTo>
                    <a:pt x="406" y="132"/>
                  </a:lnTo>
                  <a:lnTo>
                    <a:pt x="406" y="138"/>
                  </a:lnTo>
                  <a:lnTo>
                    <a:pt x="414" y="138"/>
                  </a:lnTo>
                  <a:lnTo>
                    <a:pt x="423" y="138"/>
                  </a:lnTo>
                  <a:lnTo>
                    <a:pt x="432" y="138"/>
                  </a:lnTo>
                  <a:lnTo>
                    <a:pt x="440" y="143"/>
                  </a:lnTo>
                  <a:lnTo>
                    <a:pt x="449" y="143"/>
                  </a:lnTo>
                  <a:lnTo>
                    <a:pt x="466" y="143"/>
                  </a:lnTo>
                  <a:lnTo>
                    <a:pt x="466" y="149"/>
                  </a:lnTo>
                  <a:lnTo>
                    <a:pt x="475" y="149"/>
                  </a:lnTo>
                  <a:lnTo>
                    <a:pt x="484" y="149"/>
                  </a:lnTo>
                  <a:lnTo>
                    <a:pt x="484" y="155"/>
                  </a:lnTo>
                  <a:lnTo>
                    <a:pt x="492" y="155"/>
                  </a:lnTo>
                  <a:lnTo>
                    <a:pt x="501" y="155"/>
                  </a:lnTo>
                  <a:lnTo>
                    <a:pt x="501" y="161"/>
                  </a:lnTo>
                  <a:lnTo>
                    <a:pt x="510" y="161"/>
                  </a:lnTo>
                  <a:lnTo>
                    <a:pt x="510" y="166"/>
                  </a:lnTo>
                  <a:lnTo>
                    <a:pt x="518" y="166"/>
                  </a:lnTo>
                  <a:lnTo>
                    <a:pt x="518" y="172"/>
                  </a:lnTo>
                  <a:lnTo>
                    <a:pt x="527" y="172"/>
                  </a:lnTo>
                  <a:lnTo>
                    <a:pt x="527" y="178"/>
                  </a:lnTo>
                  <a:lnTo>
                    <a:pt x="536" y="178"/>
                  </a:lnTo>
                  <a:lnTo>
                    <a:pt x="544" y="178"/>
                  </a:lnTo>
                  <a:lnTo>
                    <a:pt x="553" y="178"/>
                  </a:lnTo>
                  <a:lnTo>
                    <a:pt x="553" y="184"/>
                  </a:lnTo>
                  <a:lnTo>
                    <a:pt x="553" y="189"/>
                  </a:lnTo>
                  <a:lnTo>
                    <a:pt x="562" y="189"/>
                  </a:lnTo>
                  <a:lnTo>
                    <a:pt x="570" y="189"/>
                  </a:lnTo>
                  <a:lnTo>
                    <a:pt x="579" y="189"/>
                  </a:lnTo>
                  <a:lnTo>
                    <a:pt x="579" y="195"/>
                  </a:lnTo>
                  <a:lnTo>
                    <a:pt x="588" y="195"/>
                  </a:lnTo>
                  <a:lnTo>
                    <a:pt x="588" y="201"/>
                  </a:lnTo>
                  <a:lnTo>
                    <a:pt x="588" y="207"/>
                  </a:lnTo>
                  <a:lnTo>
                    <a:pt x="596" y="207"/>
                  </a:lnTo>
                  <a:lnTo>
                    <a:pt x="596" y="212"/>
                  </a:lnTo>
                  <a:lnTo>
                    <a:pt x="605" y="212"/>
                  </a:lnTo>
                  <a:lnTo>
                    <a:pt x="614" y="212"/>
                  </a:lnTo>
                  <a:lnTo>
                    <a:pt x="622" y="224"/>
                  </a:lnTo>
                  <a:lnTo>
                    <a:pt x="631" y="224"/>
                  </a:lnTo>
                  <a:lnTo>
                    <a:pt x="631" y="230"/>
                  </a:lnTo>
                  <a:lnTo>
                    <a:pt x="631" y="236"/>
                  </a:lnTo>
                  <a:lnTo>
                    <a:pt x="640" y="236"/>
                  </a:lnTo>
                  <a:lnTo>
                    <a:pt x="640" y="241"/>
                  </a:lnTo>
                  <a:lnTo>
                    <a:pt x="648" y="241"/>
                  </a:lnTo>
                  <a:lnTo>
                    <a:pt x="657" y="241"/>
                  </a:lnTo>
                  <a:lnTo>
                    <a:pt x="657" y="247"/>
                  </a:lnTo>
                  <a:lnTo>
                    <a:pt x="666" y="247"/>
                  </a:lnTo>
                  <a:lnTo>
                    <a:pt x="666" y="253"/>
                  </a:lnTo>
                  <a:lnTo>
                    <a:pt x="674" y="253"/>
                  </a:lnTo>
                  <a:lnTo>
                    <a:pt x="674" y="259"/>
                  </a:lnTo>
                  <a:lnTo>
                    <a:pt x="692" y="259"/>
                  </a:lnTo>
                  <a:lnTo>
                    <a:pt x="692" y="264"/>
                  </a:lnTo>
                  <a:lnTo>
                    <a:pt x="700" y="264"/>
                  </a:lnTo>
                  <a:lnTo>
                    <a:pt x="700" y="270"/>
                  </a:lnTo>
                  <a:lnTo>
                    <a:pt x="700" y="276"/>
                  </a:lnTo>
                  <a:lnTo>
                    <a:pt x="709" y="276"/>
                  </a:lnTo>
                  <a:lnTo>
                    <a:pt x="709" y="282"/>
                  </a:lnTo>
                  <a:lnTo>
                    <a:pt x="718" y="282"/>
                  </a:lnTo>
                  <a:lnTo>
                    <a:pt x="718" y="287"/>
                  </a:lnTo>
                  <a:lnTo>
                    <a:pt x="726" y="287"/>
                  </a:lnTo>
                  <a:lnTo>
                    <a:pt x="726" y="293"/>
                  </a:lnTo>
                  <a:lnTo>
                    <a:pt x="735" y="299"/>
                  </a:lnTo>
                  <a:lnTo>
                    <a:pt x="743" y="299"/>
                  </a:lnTo>
                  <a:lnTo>
                    <a:pt x="743" y="305"/>
                  </a:lnTo>
                  <a:lnTo>
                    <a:pt x="752" y="305"/>
                  </a:lnTo>
                  <a:lnTo>
                    <a:pt x="752" y="310"/>
                  </a:lnTo>
                  <a:lnTo>
                    <a:pt x="752" y="316"/>
                  </a:lnTo>
                  <a:lnTo>
                    <a:pt x="769" y="316"/>
                  </a:lnTo>
                  <a:lnTo>
                    <a:pt x="769" y="322"/>
                  </a:lnTo>
                  <a:lnTo>
                    <a:pt x="778" y="322"/>
                  </a:lnTo>
                  <a:lnTo>
                    <a:pt x="778" y="328"/>
                  </a:lnTo>
                  <a:lnTo>
                    <a:pt x="787" y="328"/>
                  </a:lnTo>
                  <a:lnTo>
                    <a:pt x="787" y="333"/>
                  </a:lnTo>
                  <a:lnTo>
                    <a:pt x="795" y="339"/>
                  </a:lnTo>
                  <a:lnTo>
                    <a:pt x="795" y="345"/>
                  </a:lnTo>
                  <a:lnTo>
                    <a:pt x="804" y="345"/>
                  </a:lnTo>
                  <a:lnTo>
                    <a:pt x="804" y="351"/>
                  </a:lnTo>
                  <a:lnTo>
                    <a:pt x="813" y="351"/>
                  </a:lnTo>
                  <a:lnTo>
                    <a:pt x="813" y="357"/>
                  </a:lnTo>
                  <a:lnTo>
                    <a:pt x="821" y="357"/>
                  </a:lnTo>
                  <a:lnTo>
                    <a:pt x="821" y="362"/>
                  </a:lnTo>
                  <a:lnTo>
                    <a:pt x="821" y="367"/>
                  </a:lnTo>
                  <a:lnTo>
                    <a:pt x="830" y="373"/>
                  </a:lnTo>
                  <a:lnTo>
                    <a:pt x="839" y="379"/>
                  </a:lnTo>
                  <a:lnTo>
                    <a:pt x="847" y="379"/>
                  </a:lnTo>
                  <a:lnTo>
                    <a:pt x="847" y="385"/>
                  </a:lnTo>
                  <a:lnTo>
                    <a:pt x="856" y="390"/>
                  </a:lnTo>
                  <a:lnTo>
                    <a:pt x="865" y="396"/>
                  </a:lnTo>
                  <a:lnTo>
                    <a:pt x="865" y="402"/>
                  </a:lnTo>
                  <a:lnTo>
                    <a:pt x="865" y="408"/>
                  </a:lnTo>
                  <a:lnTo>
                    <a:pt x="873" y="408"/>
                  </a:lnTo>
                  <a:lnTo>
                    <a:pt x="882" y="413"/>
                  </a:lnTo>
                  <a:lnTo>
                    <a:pt x="891" y="413"/>
                  </a:lnTo>
                  <a:lnTo>
                    <a:pt x="891" y="425"/>
                  </a:lnTo>
                  <a:lnTo>
                    <a:pt x="899" y="425"/>
                  </a:lnTo>
                  <a:lnTo>
                    <a:pt x="899" y="431"/>
                  </a:lnTo>
                  <a:lnTo>
                    <a:pt x="908" y="431"/>
                  </a:lnTo>
                  <a:lnTo>
                    <a:pt x="908" y="436"/>
                  </a:lnTo>
                  <a:lnTo>
                    <a:pt x="908" y="442"/>
                  </a:lnTo>
                  <a:lnTo>
                    <a:pt x="925" y="442"/>
                  </a:lnTo>
                  <a:lnTo>
                    <a:pt x="925" y="448"/>
                  </a:lnTo>
                  <a:lnTo>
                    <a:pt x="934" y="448"/>
                  </a:lnTo>
                  <a:lnTo>
                    <a:pt x="934" y="454"/>
                  </a:lnTo>
                  <a:lnTo>
                    <a:pt x="934" y="460"/>
                  </a:lnTo>
                  <a:lnTo>
                    <a:pt x="943" y="460"/>
                  </a:lnTo>
                  <a:lnTo>
                    <a:pt x="943" y="471"/>
                  </a:lnTo>
                  <a:lnTo>
                    <a:pt x="951" y="471"/>
                  </a:lnTo>
                  <a:lnTo>
                    <a:pt x="951" y="477"/>
                  </a:lnTo>
                  <a:lnTo>
                    <a:pt x="960" y="477"/>
                  </a:lnTo>
                  <a:lnTo>
                    <a:pt x="960" y="483"/>
                  </a:lnTo>
                  <a:lnTo>
                    <a:pt x="960" y="488"/>
                  </a:lnTo>
                  <a:lnTo>
                    <a:pt x="969" y="488"/>
                  </a:lnTo>
                  <a:lnTo>
                    <a:pt x="977" y="488"/>
                  </a:lnTo>
                  <a:lnTo>
                    <a:pt x="977" y="494"/>
                  </a:lnTo>
                  <a:lnTo>
                    <a:pt x="977" y="500"/>
                  </a:lnTo>
                  <a:lnTo>
                    <a:pt x="986" y="500"/>
                  </a:lnTo>
                  <a:lnTo>
                    <a:pt x="995" y="506"/>
                  </a:lnTo>
                  <a:lnTo>
                    <a:pt x="1003" y="506"/>
                  </a:lnTo>
                  <a:lnTo>
                    <a:pt x="1003" y="511"/>
                  </a:lnTo>
                  <a:lnTo>
                    <a:pt x="1003" y="523"/>
                  </a:lnTo>
                  <a:lnTo>
                    <a:pt x="1012" y="523"/>
                  </a:lnTo>
                  <a:lnTo>
                    <a:pt x="1021" y="529"/>
                  </a:lnTo>
                  <a:lnTo>
                    <a:pt x="1021" y="534"/>
                  </a:lnTo>
                  <a:lnTo>
                    <a:pt x="1029" y="540"/>
                  </a:lnTo>
                  <a:lnTo>
                    <a:pt x="1029" y="546"/>
                  </a:lnTo>
                  <a:lnTo>
                    <a:pt x="1029" y="552"/>
                  </a:lnTo>
                  <a:lnTo>
                    <a:pt x="1038" y="552"/>
                  </a:lnTo>
                  <a:lnTo>
                    <a:pt x="1038" y="557"/>
                  </a:lnTo>
                  <a:lnTo>
                    <a:pt x="1047" y="557"/>
                  </a:lnTo>
                  <a:lnTo>
                    <a:pt x="1047" y="563"/>
                  </a:lnTo>
                  <a:lnTo>
                    <a:pt x="1047" y="569"/>
                  </a:lnTo>
                  <a:lnTo>
                    <a:pt x="1047" y="575"/>
                  </a:lnTo>
                  <a:lnTo>
                    <a:pt x="1055" y="581"/>
                  </a:lnTo>
                  <a:lnTo>
                    <a:pt x="1055" y="586"/>
                  </a:lnTo>
                  <a:lnTo>
                    <a:pt x="1055" y="592"/>
                  </a:lnTo>
                  <a:lnTo>
                    <a:pt x="1055" y="598"/>
                  </a:lnTo>
                  <a:lnTo>
                    <a:pt x="1055" y="604"/>
                  </a:lnTo>
                  <a:lnTo>
                    <a:pt x="1055" y="609"/>
                  </a:lnTo>
                  <a:lnTo>
                    <a:pt x="1072" y="615"/>
                  </a:lnTo>
                  <a:lnTo>
                    <a:pt x="1072" y="627"/>
                  </a:lnTo>
                  <a:lnTo>
                    <a:pt x="1072" y="632"/>
                  </a:lnTo>
                  <a:lnTo>
                    <a:pt x="1072" y="638"/>
                  </a:lnTo>
                  <a:lnTo>
                    <a:pt x="1072" y="644"/>
                  </a:lnTo>
                  <a:lnTo>
                    <a:pt x="1080" y="644"/>
                  </a:lnTo>
                  <a:lnTo>
                    <a:pt x="1080" y="650"/>
                  </a:lnTo>
                  <a:lnTo>
                    <a:pt x="1089" y="650"/>
                  </a:lnTo>
                  <a:lnTo>
                    <a:pt x="1089" y="655"/>
                  </a:lnTo>
                  <a:lnTo>
                    <a:pt x="1089" y="661"/>
                  </a:lnTo>
                  <a:lnTo>
                    <a:pt x="1097" y="661"/>
                  </a:lnTo>
                  <a:lnTo>
                    <a:pt x="1097" y="667"/>
                  </a:lnTo>
                  <a:lnTo>
                    <a:pt x="1097" y="678"/>
                  </a:lnTo>
                  <a:lnTo>
                    <a:pt x="1106" y="678"/>
                  </a:lnTo>
                  <a:lnTo>
                    <a:pt x="1115" y="678"/>
                  </a:lnTo>
                  <a:lnTo>
                    <a:pt x="1115" y="684"/>
                  </a:lnTo>
                  <a:lnTo>
                    <a:pt x="1115" y="690"/>
                  </a:lnTo>
                  <a:lnTo>
                    <a:pt x="1123" y="690"/>
                  </a:lnTo>
                  <a:lnTo>
                    <a:pt x="1132" y="702"/>
                  </a:lnTo>
                  <a:lnTo>
                    <a:pt x="1141" y="702"/>
                  </a:lnTo>
                  <a:lnTo>
                    <a:pt x="1141" y="707"/>
                  </a:lnTo>
                  <a:lnTo>
                    <a:pt x="1149" y="707"/>
                  </a:lnTo>
                  <a:lnTo>
                    <a:pt x="1158" y="713"/>
                  </a:lnTo>
                  <a:lnTo>
                    <a:pt x="1167" y="713"/>
                  </a:lnTo>
                  <a:lnTo>
                    <a:pt x="1167" y="724"/>
                  </a:lnTo>
                  <a:lnTo>
                    <a:pt x="1175" y="724"/>
                  </a:lnTo>
                  <a:lnTo>
                    <a:pt x="1184" y="730"/>
                  </a:lnTo>
                  <a:lnTo>
                    <a:pt x="1193" y="735"/>
                  </a:lnTo>
                  <a:lnTo>
                    <a:pt x="1201" y="735"/>
                  </a:lnTo>
                  <a:lnTo>
                    <a:pt x="1210" y="741"/>
                  </a:lnTo>
                  <a:lnTo>
                    <a:pt x="1227" y="747"/>
                  </a:lnTo>
                  <a:lnTo>
                    <a:pt x="1236" y="753"/>
                  </a:lnTo>
                  <a:lnTo>
                    <a:pt x="1236" y="758"/>
                  </a:lnTo>
                  <a:lnTo>
                    <a:pt x="1245" y="758"/>
                  </a:lnTo>
                  <a:lnTo>
                    <a:pt x="1253" y="758"/>
                  </a:lnTo>
                  <a:lnTo>
                    <a:pt x="1262" y="764"/>
                  </a:lnTo>
                  <a:lnTo>
                    <a:pt x="1262" y="770"/>
                  </a:lnTo>
                  <a:lnTo>
                    <a:pt x="1271" y="776"/>
                  </a:lnTo>
                  <a:lnTo>
                    <a:pt x="1279" y="776"/>
                  </a:lnTo>
                  <a:lnTo>
                    <a:pt x="1279" y="781"/>
                  </a:lnTo>
                  <a:lnTo>
                    <a:pt x="1288" y="781"/>
                  </a:lnTo>
                  <a:lnTo>
                    <a:pt x="1305" y="781"/>
                  </a:lnTo>
                  <a:lnTo>
                    <a:pt x="1305" y="787"/>
                  </a:lnTo>
                  <a:lnTo>
                    <a:pt x="1314" y="787"/>
                  </a:lnTo>
                  <a:lnTo>
                    <a:pt x="1322" y="793"/>
                  </a:lnTo>
                  <a:lnTo>
                    <a:pt x="1331" y="799"/>
                  </a:lnTo>
                  <a:lnTo>
                    <a:pt x="1340" y="799"/>
                  </a:lnTo>
                  <a:lnTo>
                    <a:pt x="1348" y="799"/>
                  </a:lnTo>
                  <a:lnTo>
                    <a:pt x="1357" y="805"/>
                  </a:lnTo>
                  <a:lnTo>
                    <a:pt x="1366" y="805"/>
                  </a:lnTo>
                  <a:lnTo>
                    <a:pt x="1374" y="805"/>
                  </a:lnTo>
                  <a:lnTo>
                    <a:pt x="1383" y="810"/>
                  </a:lnTo>
                  <a:lnTo>
                    <a:pt x="1392" y="810"/>
                  </a:lnTo>
                  <a:lnTo>
                    <a:pt x="1392" y="816"/>
                  </a:lnTo>
                  <a:lnTo>
                    <a:pt x="1400" y="816"/>
                  </a:lnTo>
                  <a:lnTo>
                    <a:pt x="1409" y="822"/>
                  </a:lnTo>
                  <a:lnTo>
                    <a:pt x="1418" y="822"/>
                  </a:lnTo>
                  <a:lnTo>
                    <a:pt x="1418" y="828"/>
                  </a:lnTo>
                  <a:lnTo>
                    <a:pt x="1426" y="828"/>
                  </a:lnTo>
                  <a:lnTo>
                    <a:pt x="1426" y="833"/>
                  </a:lnTo>
                  <a:lnTo>
                    <a:pt x="1435" y="833"/>
                  </a:lnTo>
                  <a:lnTo>
                    <a:pt x="1435" y="839"/>
                  </a:lnTo>
                  <a:lnTo>
                    <a:pt x="1452" y="851"/>
                  </a:lnTo>
                  <a:lnTo>
                    <a:pt x="1461" y="856"/>
                  </a:lnTo>
                  <a:lnTo>
                    <a:pt x="1470" y="862"/>
                  </a:lnTo>
                  <a:lnTo>
                    <a:pt x="1470" y="874"/>
                  </a:lnTo>
                  <a:lnTo>
                    <a:pt x="1478" y="879"/>
                  </a:lnTo>
                  <a:lnTo>
                    <a:pt x="1478" y="885"/>
                  </a:lnTo>
                  <a:lnTo>
                    <a:pt x="1496" y="891"/>
                  </a:lnTo>
                  <a:lnTo>
                    <a:pt x="1496" y="897"/>
                  </a:lnTo>
                  <a:lnTo>
                    <a:pt x="1496" y="902"/>
                  </a:lnTo>
                  <a:lnTo>
                    <a:pt x="1504" y="902"/>
                  </a:lnTo>
                  <a:lnTo>
                    <a:pt x="1504" y="908"/>
                  </a:lnTo>
                  <a:lnTo>
                    <a:pt x="1504" y="914"/>
                  </a:lnTo>
                  <a:lnTo>
                    <a:pt x="1513" y="914"/>
                  </a:lnTo>
                  <a:lnTo>
                    <a:pt x="1522" y="926"/>
                  </a:lnTo>
                  <a:lnTo>
                    <a:pt x="1530" y="931"/>
                  </a:lnTo>
                  <a:lnTo>
                    <a:pt x="1530" y="937"/>
                  </a:lnTo>
                  <a:lnTo>
                    <a:pt x="1539" y="937"/>
                  </a:lnTo>
                  <a:lnTo>
                    <a:pt x="1539" y="943"/>
                  </a:lnTo>
                  <a:lnTo>
                    <a:pt x="1548" y="949"/>
                  </a:lnTo>
                  <a:lnTo>
                    <a:pt x="1548" y="954"/>
                  </a:lnTo>
                  <a:lnTo>
                    <a:pt x="1556" y="960"/>
                  </a:lnTo>
                  <a:lnTo>
                    <a:pt x="1574" y="977"/>
                  </a:lnTo>
                  <a:lnTo>
                    <a:pt x="1582" y="983"/>
                  </a:lnTo>
                  <a:lnTo>
                    <a:pt x="1591" y="989"/>
                  </a:lnTo>
                  <a:lnTo>
                    <a:pt x="1608" y="995"/>
                  </a:lnTo>
                  <a:lnTo>
                    <a:pt x="1617" y="1006"/>
                  </a:lnTo>
                  <a:lnTo>
                    <a:pt x="1626" y="1012"/>
                  </a:lnTo>
                  <a:lnTo>
                    <a:pt x="1634" y="1012"/>
                  </a:lnTo>
                  <a:lnTo>
                    <a:pt x="1643" y="1018"/>
                  </a:lnTo>
                  <a:lnTo>
                    <a:pt x="1651" y="1018"/>
                  </a:lnTo>
                  <a:lnTo>
                    <a:pt x="1660" y="1018"/>
                  </a:lnTo>
                  <a:lnTo>
                    <a:pt x="1660" y="1029"/>
                  </a:lnTo>
                  <a:lnTo>
                    <a:pt x="1669" y="1029"/>
                  </a:lnTo>
                  <a:lnTo>
                    <a:pt x="1677" y="1029"/>
                  </a:lnTo>
                  <a:lnTo>
                    <a:pt x="1686" y="1029"/>
                  </a:lnTo>
                  <a:lnTo>
                    <a:pt x="1695" y="1029"/>
                  </a:lnTo>
                  <a:lnTo>
                    <a:pt x="1703" y="1029"/>
                  </a:lnTo>
                  <a:lnTo>
                    <a:pt x="1712" y="1029"/>
                  </a:lnTo>
                  <a:lnTo>
                    <a:pt x="1721" y="1029"/>
                  </a:lnTo>
                  <a:lnTo>
                    <a:pt x="1729" y="1029"/>
                  </a:lnTo>
                  <a:lnTo>
                    <a:pt x="1729" y="1018"/>
                  </a:lnTo>
                  <a:lnTo>
                    <a:pt x="1738" y="1018"/>
                  </a:lnTo>
                  <a:lnTo>
                    <a:pt x="1747" y="1018"/>
                  </a:lnTo>
                  <a:lnTo>
                    <a:pt x="1755" y="1018"/>
                  </a:lnTo>
                  <a:lnTo>
                    <a:pt x="1764" y="1012"/>
                  </a:lnTo>
                  <a:lnTo>
                    <a:pt x="1773" y="1012"/>
                  </a:lnTo>
                  <a:lnTo>
                    <a:pt x="1781" y="1012"/>
                  </a:lnTo>
                  <a:lnTo>
                    <a:pt x="1799" y="1012"/>
                  </a:lnTo>
                  <a:lnTo>
                    <a:pt x="1807" y="1012"/>
                  </a:lnTo>
                  <a:lnTo>
                    <a:pt x="1816" y="1012"/>
                  </a:lnTo>
                  <a:lnTo>
                    <a:pt x="1825" y="1012"/>
                  </a:lnTo>
                  <a:lnTo>
                    <a:pt x="1842" y="1012"/>
                  </a:lnTo>
                  <a:lnTo>
                    <a:pt x="1851" y="1018"/>
                  </a:lnTo>
                  <a:lnTo>
                    <a:pt x="1867" y="1018"/>
                  </a:lnTo>
                  <a:lnTo>
                    <a:pt x="1876" y="1018"/>
                  </a:lnTo>
                  <a:lnTo>
                    <a:pt x="1884" y="1018"/>
                  </a:lnTo>
                  <a:lnTo>
                    <a:pt x="1893" y="1018"/>
                  </a:lnTo>
                  <a:lnTo>
                    <a:pt x="1910" y="1029"/>
                  </a:lnTo>
                  <a:lnTo>
                    <a:pt x="1919" y="1029"/>
                  </a:lnTo>
                  <a:lnTo>
                    <a:pt x="1936" y="1035"/>
                  </a:lnTo>
                  <a:lnTo>
                    <a:pt x="1945" y="1035"/>
                  </a:lnTo>
                  <a:lnTo>
                    <a:pt x="1962" y="1035"/>
                  </a:lnTo>
                  <a:lnTo>
                    <a:pt x="1971" y="1035"/>
                  </a:lnTo>
                  <a:lnTo>
                    <a:pt x="1988" y="1041"/>
                  </a:lnTo>
                  <a:lnTo>
                    <a:pt x="1997" y="1041"/>
                  </a:lnTo>
                  <a:lnTo>
                    <a:pt x="2005" y="1041"/>
                  </a:lnTo>
                  <a:lnTo>
                    <a:pt x="2014" y="1047"/>
                  </a:lnTo>
                  <a:lnTo>
                    <a:pt x="2023" y="1047"/>
                  </a:lnTo>
                  <a:lnTo>
                    <a:pt x="2031" y="1047"/>
                  </a:lnTo>
                  <a:lnTo>
                    <a:pt x="2040" y="1047"/>
                  </a:lnTo>
                  <a:lnTo>
                    <a:pt x="2049" y="1052"/>
                  </a:lnTo>
                  <a:lnTo>
                    <a:pt x="2057" y="1052"/>
                  </a:lnTo>
                  <a:lnTo>
                    <a:pt x="2075" y="1052"/>
                  </a:lnTo>
                  <a:lnTo>
                    <a:pt x="2083" y="1052"/>
                  </a:lnTo>
                  <a:lnTo>
                    <a:pt x="2092" y="1047"/>
                  </a:lnTo>
                  <a:lnTo>
                    <a:pt x="2101" y="1047"/>
                  </a:lnTo>
                  <a:lnTo>
                    <a:pt x="2109" y="1041"/>
                  </a:lnTo>
                  <a:lnTo>
                    <a:pt x="2118" y="1035"/>
                  </a:lnTo>
                  <a:lnTo>
                    <a:pt x="2127" y="1035"/>
                  </a:lnTo>
                  <a:lnTo>
                    <a:pt x="2127" y="1029"/>
                  </a:lnTo>
                  <a:lnTo>
                    <a:pt x="2144" y="1018"/>
                  </a:lnTo>
                  <a:lnTo>
                    <a:pt x="2153" y="1018"/>
                  </a:lnTo>
                  <a:lnTo>
                    <a:pt x="2161" y="1018"/>
                  </a:lnTo>
                  <a:lnTo>
                    <a:pt x="2170" y="1012"/>
                  </a:lnTo>
                  <a:lnTo>
                    <a:pt x="2179" y="1012"/>
                  </a:lnTo>
                  <a:lnTo>
                    <a:pt x="2187" y="1006"/>
                  </a:lnTo>
                  <a:lnTo>
                    <a:pt x="2196" y="1006"/>
                  </a:lnTo>
                  <a:lnTo>
                    <a:pt x="2205" y="1006"/>
                  </a:lnTo>
                  <a:lnTo>
                    <a:pt x="2213" y="1006"/>
                  </a:lnTo>
                  <a:lnTo>
                    <a:pt x="2222" y="1006"/>
                  </a:lnTo>
                  <a:lnTo>
                    <a:pt x="2239" y="1006"/>
                  </a:lnTo>
                  <a:lnTo>
                    <a:pt x="2256" y="1006"/>
                  </a:lnTo>
                  <a:lnTo>
                    <a:pt x="2265" y="1006"/>
                  </a:lnTo>
                  <a:lnTo>
                    <a:pt x="2274" y="1006"/>
                  </a:lnTo>
                  <a:lnTo>
                    <a:pt x="2300" y="1006"/>
                  </a:lnTo>
                  <a:lnTo>
                    <a:pt x="2308" y="1006"/>
                  </a:lnTo>
                  <a:lnTo>
                    <a:pt x="2317" y="1006"/>
                  </a:lnTo>
                  <a:lnTo>
                    <a:pt x="2334" y="1006"/>
                  </a:lnTo>
                  <a:lnTo>
                    <a:pt x="2343" y="1006"/>
                  </a:lnTo>
                  <a:lnTo>
                    <a:pt x="2360" y="1000"/>
                  </a:lnTo>
                  <a:lnTo>
                    <a:pt x="2369" y="1000"/>
                  </a:lnTo>
                  <a:lnTo>
                    <a:pt x="2378" y="1000"/>
                  </a:lnTo>
                  <a:lnTo>
                    <a:pt x="2395" y="1000"/>
                  </a:lnTo>
                  <a:lnTo>
                    <a:pt x="2404" y="1000"/>
                  </a:lnTo>
                  <a:lnTo>
                    <a:pt x="2421" y="1000"/>
                  </a:lnTo>
                  <a:lnTo>
                    <a:pt x="2430" y="1000"/>
                  </a:lnTo>
                  <a:lnTo>
                    <a:pt x="2456" y="1000"/>
                  </a:lnTo>
                  <a:lnTo>
                    <a:pt x="2464" y="1000"/>
                  </a:lnTo>
                  <a:lnTo>
                    <a:pt x="2482" y="1000"/>
                  </a:lnTo>
                  <a:lnTo>
                    <a:pt x="2490" y="1006"/>
                  </a:lnTo>
                  <a:lnTo>
                    <a:pt x="2499" y="1006"/>
                  </a:lnTo>
                  <a:lnTo>
                    <a:pt x="2508" y="1006"/>
                  </a:lnTo>
                  <a:lnTo>
                    <a:pt x="2525" y="1006"/>
                  </a:lnTo>
                  <a:lnTo>
                    <a:pt x="2542" y="1006"/>
                  </a:lnTo>
                  <a:lnTo>
                    <a:pt x="2559" y="1006"/>
                  </a:lnTo>
                  <a:lnTo>
                    <a:pt x="2568" y="1006"/>
                  </a:lnTo>
                  <a:lnTo>
                    <a:pt x="2594" y="1006"/>
                  </a:lnTo>
                  <a:lnTo>
                    <a:pt x="2603" y="1006"/>
                  </a:lnTo>
                  <a:lnTo>
                    <a:pt x="2620" y="1006"/>
                  </a:lnTo>
                  <a:lnTo>
                    <a:pt x="2629" y="1006"/>
                  </a:lnTo>
                  <a:lnTo>
                    <a:pt x="2637" y="1006"/>
                  </a:lnTo>
                  <a:lnTo>
                    <a:pt x="2646" y="1006"/>
                  </a:lnTo>
                  <a:lnTo>
                    <a:pt x="2662" y="1006"/>
                  </a:lnTo>
                  <a:lnTo>
                    <a:pt x="2671" y="1006"/>
                  </a:lnTo>
                  <a:lnTo>
                    <a:pt x="2680" y="1006"/>
                  </a:lnTo>
                  <a:lnTo>
                    <a:pt x="2688" y="1006"/>
                  </a:lnTo>
                  <a:lnTo>
                    <a:pt x="2714" y="1006"/>
                  </a:lnTo>
                  <a:lnTo>
                    <a:pt x="2723" y="1006"/>
                  </a:lnTo>
                  <a:lnTo>
                    <a:pt x="2732" y="1006"/>
                  </a:lnTo>
                  <a:lnTo>
                    <a:pt x="2749" y="1000"/>
                  </a:lnTo>
                  <a:lnTo>
                    <a:pt x="2758" y="1000"/>
                  </a:lnTo>
                  <a:lnTo>
                    <a:pt x="2766" y="1000"/>
                  </a:lnTo>
                  <a:lnTo>
                    <a:pt x="2775" y="1000"/>
                  </a:lnTo>
                  <a:lnTo>
                    <a:pt x="2792" y="1000"/>
                  </a:lnTo>
                  <a:lnTo>
                    <a:pt x="2801" y="1000"/>
                  </a:lnTo>
                  <a:lnTo>
                    <a:pt x="2827" y="1000"/>
                  </a:lnTo>
                  <a:lnTo>
                    <a:pt x="2844" y="1000"/>
                  </a:lnTo>
                  <a:lnTo>
                    <a:pt x="2870" y="1000"/>
                  </a:lnTo>
                  <a:lnTo>
                    <a:pt x="2879" y="1006"/>
                  </a:lnTo>
                  <a:lnTo>
                    <a:pt x="2896" y="1006"/>
                  </a:lnTo>
                  <a:lnTo>
                    <a:pt x="2905" y="1006"/>
                  </a:lnTo>
                  <a:lnTo>
                    <a:pt x="2922" y="1006"/>
                  </a:lnTo>
                  <a:lnTo>
                    <a:pt x="2931" y="1006"/>
                  </a:lnTo>
                  <a:lnTo>
                    <a:pt x="2948" y="1006"/>
                  </a:lnTo>
                  <a:lnTo>
                    <a:pt x="2957" y="1006"/>
                  </a:lnTo>
                  <a:lnTo>
                    <a:pt x="2965" y="1006"/>
                  </a:lnTo>
                  <a:lnTo>
                    <a:pt x="2991" y="1006"/>
                  </a:lnTo>
                  <a:lnTo>
                    <a:pt x="3009" y="1006"/>
                  </a:lnTo>
                  <a:lnTo>
                    <a:pt x="3017" y="1006"/>
                  </a:lnTo>
                  <a:lnTo>
                    <a:pt x="3035" y="1006"/>
                  </a:lnTo>
                  <a:lnTo>
                    <a:pt x="3061" y="1006"/>
                  </a:lnTo>
                  <a:lnTo>
                    <a:pt x="3078" y="1012"/>
                  </a:lnTo>
                  <a:lnTo>
                    <a:pt x="3087" y="1012"/>
                  </a:lnTo>
                  <a:lnTo>
                    <a:pt x="3095" y="1012"/>
                  </a:lnTo>
                  <a:lnTo>
                    <a:pt x="3113" y="1018"/>
                  </a:lnTo>
                  <a:lnTo>
                    <a:pt x="3130" y="1018"/>
                  </a:lnTo>
                  <a:lnTo>
                    <a:pt x="3147" y="1018"/>
                  </a:lnTo>
                  <a:lnTo>
                    <a:pt x="3173" y="1018"/>
                  </a:lnTo>
                  <a:lnTo>
                    <a:pt x="3182" y="1018"/>
                  </a:lnTo>
                  <a:lnTo>
                    <a:pt x="3190" y="1018"/>
                  </a:lnTo>
                  <a:lnTo>
                    <a:pt x="3199" y="1018"/>
                  </a:lnTo>
                  <a:lnTo>
                    <a:pt x="3208" y="1018"/>
                  </a:lnTo>
                  <a:lnTo>
                    <a:pt x="3216" y="1018"/>
                  </a:lnTo>
                  <a:lnTo>
                    <a:pt x="3225" y="1012"/>
                  </a:lnTo>
                  <a:lnTo>
                    <a:pt x="3242" y="1006"/>
                  </a:lnTo>
                  <a:lnTo>
                    <a:pt x="3251" y="1006"/>
                  </a:lnTo>
                  <a:lnTo>
                    <a:pt x="3260" y="1006"/>
                  </a:lnTo>
                  <a:lnTo>
                    <a:pt x="3268" y="1000"/>
                  </a:lnTo>
                  <a:lnTo>
                    <a:pt x="3294" y="1000"/>
                  </a:lnTo>
                  <a:lnTo>
                    <a:pt x="3312" y="1000"/>
                  </a:lnTo>
                  <a:lnTo>
                    <a:pt x="3320" y="1000"/>
                  </a:lnTo>
                  <a:lnTo>
                    <a:pt x="3338" y="1000"/>
                  </a:lnTo>
                  <a:lnTo>
                    <a:pt x="3346" y="1000"/>
                  </a:lnTo>
                  <a:lnTo>
                    <a:pt x="3346" y="995"/>
                  </a:lnTo>
                  <a:lnTo>
                    <a:pt x="3364" y="995"/>
                  </a:lnTo>
                  <a:lnTo>
                    <a:pt x="3372" y="995"/>
                  </a:lnTo>
                  <a:lnTo>
                    <a:pt x="3381" y="995"/>
                  </a:lnTo>
                  <a:lnTo>
                    <a:pt x="3390" y="995"/>
                  </a:lnTo>
                  <a:lnTo>
                    <a:pt x="3398" y="989"/>
                  </a:lnTo>
                  <a:lnTo>
                    <a:pt x="3407" y="989"/>
                  </a:lnTo>
                  <a:lnTo>
                    <a:pt x="3416" y="989"/>
                  </a:lnTo>
                  <a:lnTo>
                    <a:pt x="3433" y="989"/>
                  </a:lnTo>
                  <a:lnTo>
                    <a:pt x="3442" y="989"/>
                  </a:lnTo>
                  <a:lnTo>
                    <a:pt x="3458" y="989"/>
                  </a:lnTo>
                  <a:lnTo>
                    <a:pt x="3484" y="989"/>
                  </a:lnTo>
                  <a:lnTo>
                    <a:pt x="3501" y="989"/>
                  </a:lnTo>
                  <a:lnTo>
                    <a:pt x="3518" y="989"/>
                  </a:lnTo>
                  <a:lnTo>
                    <a:pt x="3527" y="989"/>
                  </a:lnTo>
                  <a:lnTo>
                    <a:pt x="3536" y="989"/>
                  </a:lnTo>
                  <a:lnTo>
                    <a:pt x="3544" y="989"/>
                  </a:lnTo>
                  <a:lnTo>
                    <a:pt x="3544" y="983"/>
                  </a:lnTo>
                  <a:lnTo>
                    <a:pt x="3553" y="983"/>
                  </a:lnTo>
                  <a:lnTo>
                    <a:pt x="3570" y="977"/>
                  </a:lnTo>
                  <a:lnTo>
                    <a:pt x="3579" y="972"/>
                  </a:lnTo>
                  <a:lnTo>
                    <a:pt x="3596" y="966"/>
                  </a:lnTo>
                  <a:lnTo>
                    <a:pt x="3596" y="960"/>
                  </a:lnTo>
                  <a:lnTo>
                    <a:pt x="3614" y="960"/>
                  </a:lnTo>
                  <a:lnTo>
                    <a:pt x="3614" y="954"/>
                  </a:lnTo>
                  <a:lnTo>
                    <a:pt x="3622" y="949"/>
                  </a:lnTo>
                  <a:lnTo>
                    <a:pt x="3640" y="943"/>
                  </a:lnTo>
                  <a:lnTo>
                    <a:pt x="3648" y="937"/>
                  </a:lnTo>
                  <a:lnTo>
                    <a:pt x="3648" y="931"/>
                  </a:lnTo>
                  <a:lnTo>
                    <a:pt x="3648" y="926"/>
                  </a:lnTo>
                  <a:lnTo>
                    <a:pt x="3666" y="926"/>
                  </a:lnTo>
                  <a:lnTo>
                    <a:pt x="3674" y="914"/>
                  </a:lnTo>
                  <a:lnTo>
                    <a:pt x="3683" y="914"/>
                  </a:lnTo>
                  <a:lnTo>
                    <a:pt x="3683" y="908"/>
                  </a:lnTo>
                  <a:lnTo>
                    <a:pt x="3683" y="902"/>
                  </a:lnTo>
                  <a:lnTo>
                    <a:pt x="3683" y="897"/>
                  </a:lnTo>
                  <a:lnTo>
                    <a:pt x="3683" y="891"/>
                  </a:lnTo>
                  <a:lnTo>
                    <a:pt x="3692" y="891"/>
                  </a:lnTo>
                  <a:lnTo>
                    <a:pt x="3692" y="885"/>
                  </a:lnTo>
                  <a:lnTo>
                    <a:pt x="3692" y="879"/>
                  </a:lnTo>
                  <a:lnTo>
                    <a:pt x="3700" y="874"/>
                  </a:lnTo>
                  <a:lnTo>
                    <a:pt x="3700" y="862"/>
                  </a:lnTo>
                  <a:lnTo>
                    <a:pt x="3700" y="856"/>
                  </a:lnTo>
                  <a:lnTo>
                    <a:pt x="3700" y="851"/>
                  </a:lnTo>
                  <a:lnTo>
                    <a:pt x="3700" y="845"/>
                  </a:lnTo>
                  <a:lnTo>
                    <a:pt x="3709" y="839"/>
                  </a:lnTo>
                  <a:lnTo>
                    <a:pt x="3709" y="833"/>
                  </a:lnTo>
                  <a:lnTo>
                    <a:pt x="3709" y="822"/>
                  </a:lnTo>
                  <a:lnTo>
                    <a:pt x="3709" y="816"/>
                  </a:lnTo>
                  <a:lnTo>
                    <a:pt x="3709" y="810"/>
                  </a:lnTo>
                  <a:lnTo>
                    <a:pt x="3709" y="805"/>
                  </a:lnTo>
                  <a:lnTo>
                    <a:pt x="3709" y="799"/>
                  </a:lnTo>
                  <a:lnTo>
                    <a:pt x="3709" y="787"/>
                  </a:lnTo>
                  <a:lnTo>
                    <a:pt x="3709" y="781"/>
                  </a:lnTo>
                  <a:lnTo>
                    <a:pt x="3717" y="776"/>
                  </a:lnTo>
                  <a:lnTo>
                    <a:pt x="3717" y="764"/>
                  </a:lnTo>
                  <a:lnTo>
                    <a:pt x="3717" y="758"/>
                  </a:lnTo>
                  <a:lnTo>
                    <a:pt x="3717" y="747"/>
                  </a:lnTo>
                  <a:lnTo>
                    <a:pt x="3717" y="741"/>
                  </a:lnTo>
                  <a:lnTo>
                    <a:pt x="3717" y="735"/>
                  </a:lnTo>
                  <a:lnTo>
                    <a:pt x="3726" y="735"/>
                  </a:lnTo>
                  <a:lnTo>
                    <a:pt x="3726" y="730"/>
                  </a:lnTo>
                  <a:lnTo>
                    <a:pt x="3735" y="724"/>
                  </a:lnTo>
                  <a:lnTo>
                    <a:pt x="3735" y="713"/>
                  </a:lnTo>
                  <a:lnTo>
                    <a:pt x="3743" y="707"/>
                  </a:lnTo>
                  <a:lnTo>
                    <a:pt x="3752" y="707"/>
                  </a:lnTo>
                  <a:lnTo>
                    <a:pt x="3752" y="696"/>
                  </a:lnTo>
                  <a:lnTo>
                    <a:pt x="3761" y="696"/>
                  </a:lnTo>
                  <a:lnTo>
                    <a:pt x="3761" y="690"/>
                  </a:lnTo>
                  <a:lnTo>
                    <a:pt x="3761" y="684"/>
                  </a:lnTo>
                  <a:lnTo>
                    <a:pt x="3761" y="678"/>
                  </a:lnTo>
                  <a:lnTo>
                    <a:pt x="3778" y="678"/>
                  </a:lnTo>
                  <a:lnTo>
                    <a:pt x="3778" y="667"/>
                  </a:lnTo>
                  <a:lnTo>
                    <a:pt x="3787" y="661"/>
                  </a:lnTo>
                  <a:lnTo>
                    <a:pt x="3787" y="655"/>
                  </a:lnTo>
                  <a:lnTo>
                    <a:pt x="3787" y="650"/>
                  </a:lnTo>
                  <a:lnTo>
                    <a:pt x="3795" y="650"/>
                  </a:lnTo>
                  <a:lnTo>
                    <a:pt x="3795" y="644"/>
                  </a:lnTo>
                  <a:lnTo>
                    <a:pt x="3804" y="644"/>
                  </a:lnTo>
                  <a:lnTo>
                    <a:pt x="3804" y="632"/>
                  </a:lnTo>
                  <a:lnTo>
                    <a:pt x="3804" y="627"/>
                  </a:lnTo>
                  <a:lnTo>
                    <a:pt x="3804" y="615"/>
                  </a:lnTo>
                  <a:lnTo>
                    <a:pt x="3804" y="604"/>
                  </a:lnTo>
                  <a:lnTo>
                    <a:pt x="3804" y="592"/>
                  </a:lnTo>
                  <a:lnTo>
                    <a:pt x="3804" y="586"/>
                  </a:lnTo>
                  <a:lnTo>
                    <a:pt x="3821" y="581"/>
                  </a:lnTo>
                  <a:lnTo>
                    <a:pt x="3821" y="575"/>
                  </a:lnTo>
                  <a:lnTo>
                    <a:pt x="3821" y="563"/>
                  </a:lnTo>
                  <a:lnTo>
                    <a:pt x="3821" y="557"/>
                  </a:lnTo>
                  <a:lnTo>
                    <a:pt x="3821" y="552"/>
                  </a:lnTo>
                  <a:lnTo>
                    <a:pt x="3821" y="546"/>
                  </a:lnTo>
                  <a:lnTo>
                    <a:pt x="3821" y="534"/>
                  </a:lnTo>
                  <a:lnTo>
                    <a:pt x="3821" y="529"/>
                  </a:lnTo>
                  <a:lnTo>
                    <a:pt x="3821" y="523"/>
                  </a:lnTo>
                  <a:lnTo>
                    <a:pt x="3821" y="511"/>
                  </a:lnTo>
                  <a:lnTo>
                    <a:pt x="3821" y="506"/>
                  </a:lnTo>
                  <a:lnTo>
                    <a:pt x="3821" y="500"/>
                  </a:lnTo>
                  <a:lnTo>
                    <a:pt x="3821" y="488"/>
                  </a:lnTo>
                  <a:lnTo>
                    <a:pt x="3821" y="483"/>
                  </a:lnTo>
                  <a:lnTo>
                    <a:pt x="3821" y="477"/>
                  </a:lnTo>
                  <a:lnTo>
                    <a:pt x="3821" y="471"/>
                  </a:lnTo>
                  <a:lnTo>
                    <a:pt x="3821" y="460"/>
                  </a:lnTo>
                  <a:lnTo>
                    <a:pt x="3821" y="454"/>
                  </a:lnTo>
                  <a:lnTo>
                    <a:pt x="3821" y="448"/>
                  </a:lnTo>
                  <a:lnTo>
                    <a:pt x="3821" y="436"/>
                  </a:lnTo>
                  <a:lnTo>
                    <a:pt x="3821" y="425"/>
                  </a:lnTo>
                  <a:lnTo>
                    <a:pt x="3821" y="413"/>
                  </a:lnTo>
                  <a:lnTo>
                    <a:pt x="3821" y="408"/>
                  </a:lnTo>
                  <a:lnTo>
                    <a:pt x="3821" y="402"/>
                  </a:lnTo>
                  <a:lnTo>
                    <a:pt x="3830" y="396"/>
                  </a:lnTo>
                  <a:lnTo>
                    <a:pt x="3830" y="390"/>
                  </a:lnTo>
                  <a:lnTo>
                    <a:pt x="3830" y="385"/>
                  </a:lnTo>
                  <a:lnTo>
                    <a:pt x="3830" y="379"/>
                  </a:lnTo>
                  <a:lnTo>
                    <a:pt x="3830" y="373"/>
                  </a:lnTo>
                  <a:lnTo>
                    <a:pt x="3830" y="367"/>
                  </a:lnTo>
                  <a:lnTo>
                    <a:pt x="3830" y="362"/>
                  </a:lnTo>
                  <a:lnTo>
                    <a:pt x="3830" y="351"/>
                  </a:lnTo>
                  <a:lnTo>
                    <a:pt x="3830" y="345"/>
                  </a:lnTo>
                  <a:lnTo>
                    <a:pt x="3830" y="339"/>
                  </a:lnTo>
                  <a:lnTo>
                    <a:pt x="3830" y="333"/>
                  </a:lnTo>
                  <a:lnTo>
                    <a:pt x="3830" y="328"/>
                  </a:lnTo>
                  <a:lnTo>
                    <a:pt x="3830" y="322"/>
                  </a:lnTo>
                  <a:lnTo>
                    <a:pt x="3839" y="322"/>
                  </a:lnTo>
                  <a:lnTo>
                    <a:pt x="3839" y="316"/>
                  </a:lnTo>
                  <a:lnTo>
                    <a:pt x="3839" y="310"/>
                  </a:lnTo>
                  <a:lnTo>
                    <a:pt x="3839" y="305"/>
                  </a:lnTo>
                  <a:lnTo>
                    <a:pt x="3839" y="299"/>
                  </a:lnTo>
                  <a:lnTo>
                    <a:pt x="3847" y="299"/>
                  </a:lnTo>
                  <a:lnTo>
                    <a:pt x="3847" y="293"/>
                  </a:lnTo>
                  <a:lnTo>
                    <a:pt x="3847" y="287"/>
                  </a:lnTo>
                  <a:lnTo>
                    <a:pt x="3847" y="282"/>
                  </a:lnTo>
                  <a:lnTo>
                    <a:pt x="3856" y="282"/>
                  </a:lnTo>
                  <a:lnTo>
                    <a:pt x="3856" y="276"/>
                  </a:lnTo>
                  <a:lnTo>
                    <a:pt x="3856" y="270"/>
                  </a:lnTo>
                  <a:lnTo>
                    <a:pt x="3856" y="264"/>
                  </a:lnTo>
                  <a:lnTo>
                    <a:pt x="3865" y="259"/>
                  </a:lnTo>
                  <a:lnTo>
                    <a:pt x="3873" y="259"/>
                  </a:lnTo>
                  <a:lnTo>
                    <a:pt x="3873" y="253"/>
                  </a:lnTo>
                  <a:lnTo>
                    <a:pt x="3882" y="247"/>
                  </a:lnTo>
                  <a:lnTo>
                    <a:pt x="3882" y="241"/>
                  </a:lnTo>
                  <a:lnTo>
                    <a:pt x="3899" y="241"/>
                  </a:lnTo>
                  <a:lnTo>
                    <a:pt x="3899" y="236"/>
                  </a:lnTo>
                  <a:lnTo>
                    <a:pt x="3908" y="230"/>
                  </a:lnTo>
                  <a:lnTo>
                    <a:pt x="3917" y="230"/>
                  </a:lnTo>
                  <a:lnTo>
                    <a:pt x="3917" y="224"/>
                  </a:lnTo>
                  <a:lnTo>
                    <a:pt x="3925" y="224"/>
                  </a:lnTo>
                  <a:lnTo>
                    <a:pt x="3925" y="212"/>
                  </a:lnTo>
                  <a:lnTo>
                    <a:pt x="3934" y="212"/>
                  </a:lnTo>
                  <a:lnTo>
                    <a:pt x="3943" y="212"/>
                  </a:lnTo>
                  <a:lnTo>
                    <a:pt x="3951" y="207"/>
                  </a:lnTo>
                  <a:lnTo>
                    <a:pt x="3951" y="201"/>
                  </a:lnTo>
                  <a:lnTo>
                    <a:pt x="3969" y="201"/>
                  </a:lnTo>
                  <a:lnTo>
                    <a:pt x="3969" y="195"/>
                  </a:lnTo>
                  <a:lnTo>
                    <a:pt x="3977" y="189"/>
                  </a:lnTo>
                  <a:lnTo>
                    <a:pt x="3986" y="189"/>
                  </a:lnTo>
                  <a:lnTo>
                    <a:pt x="3995" y="189"/>
                  </a:lnTo>
                  <a:lnTo>
                    <a:pt x="3995" y="184"/>
                  </a:lnTo>
                  <a:lnTo>
                    <a:pt x="4003" y="178"/>
                  </a:lnTo>
                  <a:lnTo>
                    <a:pt x="4012" y="172"/>
                  </a:lnTo>
                  <a:lnTo>
                    <a:pt x="4021" y="172"/>
                  </a:lnTo>
                  <a:lnTo>
                    <a:pt x="4029" y="166"/>
                  </a:lnTo>
                  <a:lnTo>
                    <a:pt x="4029" y="161"/>
                  </a:lnTo>
                  <a:lnTo>
                    <a:pt x="4038" y="161"/>
                  </a:lnTo>
                  <a:lnTo>
                    <a:pt x="4046" y="155"/>
                  </a:lnTo>
                  <a:lnTo>
                    <a:pt x="4055" y="155"/>
                  </a:lnTo>
                  <a:lnTo>
                    <a:pt x="4064" y="149"/>
                  </a:lnTo>
                  <a:lnTo>
                    <a:pt x="4072" y="149"/>
                  </a:lnTo>
                  <a:lnTo>
                    <a:pt x="4081" y="149"/>
                  </a:lnTo>
                  <a:lnTo>
                    <a:pt x="4081" y="143"/>
                  </a:lnTo>
                  <a:lnTo>
                    <a:pt x="4090" y="143"/>
                  </a:lnTo>
                  <a:lnTo>
                    <a:pt x="4098" y="143"/>
                  </a:lnTo>
                  <a:lnTo>
                    <a:pt x="4107" y="138"/>
                  </a:lnTo>
                  <a:lnTo>
                    <a:pt x="4116" y="138"/>
                  </a:lnTo>
                  <a:lnTo>
                    <a:pt x="4124" y="138"/>
                  </a:lnTo>
                  <a:lnTo>
                    <a:pt x="4133" y="138"/>
                  </a:lnTo>
                  <a:lnTo>
                    <a:pt x="4142" y="138"/>
                  </a:lnTo>
                  <a:lnTo>
                    <a:pt x="4142" y="132"/>
                  </a:lnTo>
                  <a:lnTo>
                    <a:pt x="4150" y="132"/>
                  </a:lnTo>
                  <a:lnTo>
                    <a:pt x="4159" y="132"/>
                  </a:lnTo>
                  <a:lnTo>
                    <a:pt x="4176" y="132"/>
                  </a:lnTo>
                  <a:lnTo>
                    <a:pt x="4185" y="132"/>
                  </a:lnTo>
                  <a:lnTo>
                    <a:pt x="4202" y="132"/>
                  </a:lnTo>
                  <a:lnTo>
                    <a:pt x="4211" y="132"/>
                  </a:lnTo>
                  <a:lnTo>
                    <a:pt x="4228" y="132"/>
                  </a:lnTo>
                  <a:lnTo>
                    <a:pt x="4237" y="132"/>
                  </a:lnTo>
                  <a:lnTo>
                    <a:pt x="4253" y="132"/>
                  </a:lnTo>
                  <a:lnTo>
                    <a:pt x="4270" y="132"/>
                  </a:lnTo>
                  <a:lnTo>
                    <a:pt x="4279" y="132"/>
                  </a:lnTo>
                  <a:lnTo>
                    <a:pt x="4288" y="132"/>
                  </a:lnTo>
                  <a:lnTo>
                    <a:pt x="4296" y="132"/>
                  </a:lnTo>
                  <a:lnTo>
                    <a:pt x="4314" y="132"/>
                  </a:lnTo>
                  <a:lnTo>
                    <a:pt x="4322" y="126"/>
                  </a:lnTo>
                  <a:lnTo>
                    <a:pt x="4331" y="126"/>
                  </a:lnTo>
                  <a:lnTo>
                    <a:pt x="4348" y="120"/>
                  </a:lnTo>
                  <a:lnTo>
                    <a:pt x="4366" y="120"/>
                  </a:lnTo>
                  <a:lnTo>
                    <a:pt x="4374" y="115"/>
                  </a:lnTo>
                  <a:lnTo>
                    <a:pt x="4392" y="115"/>
                  </a:lnTo>
                  <a:lnTo>
                    <a:pt x="4392" y="109"/>
                  </a:lnTo>
                  <a:lnTo>
                    <a:pt x="4400" y="109"/>
                  </a:lnTo>
                  <a:lnTo>
                    <a:pt x="4418" y="103"/>
                  </a:lnTo>
                  <a:lnTo>
                    <a:pt x="4426" y="103"/>
                  </a:lnTo>
                  <a:lnTo>
                    <a:pt x="4435" y="97"/>
                  </a:lnTo>
                  <a:lnTo>
                    <a:pt x="4452" y="97"/>
                  </a:lnTo>
                  <a:lnTo>
                    <a:pt x="4461" y="91"/>
                  </a:lnTo>
                  <a:lnTo>
                    <a:pt x="4470" y="91"/>
                  </a:lnTo>
                  <a:lnTo>
                    <a:pt x="4478" y="86"/>
                  </a:lnTo>
                  <a:lnTo>
                    <a:pt x="4487" y="86"/>
                  </a:lnTo>
                  <a:lnTo>
                    <a:pt x="4504" y="86"/>
                  </a:lnTo>
                  <a:lnTo>
                    <a:pt x="4513" y="86"/>
                  </a:lnTo>
                </a:path>
              </a:pathLst>
            </a:custGeom>
            <a:noFill/>
            <a:ln w="76200" cap="rnd">
              <a:solidFill>
                <a:srgbClr val="FFFF00"/>
              </a:solidFill>
              <a:round/>
              <a:headEnd type="none" w="sm" len="sm"/>
              <a:tailEnd type="none" w="sm" len="sm"/>
            </a:ln>
          </p:spPr>
          <p:txBody>
            <a:bodyPr/>
            <a:lstStyle/>
            <a:p>
              <a:endParaRPr lang="en-US"/>
            </a:p>
          </p:txBody>
        </p:sp>
        <p:pic>
          <p:nvPicPr>
            <p:cNvPr id="15367" name="Picture 6"/>
            <p:cNvPicPr>
              <a:picLocks noChangeArrowheads="1"/>
            </p:cNvPicPr>
            <p:nvPr/>
          </p:nvPicPr>
          <p:blipFill>
            <a:blip r:embed="rId3"/>
            <a:srcRect/>
            <a:stretch>
              <a:fillRect/>
            </a:stretch>
          </p:blipFill>
          <p:spPr bwMode="auto">
            <a:xfrm>
              <a:off x="3349" y="2723"/>
              <a:ext cx="437" cy="546"/>
            </a:xfrm>
            <a:prstGeom prst="rect">
              <a:avLst/>
            </a:prstGeom>
            <a:noFill/>
            <a:ln w="9525">
              <a:noFill/>
              <a:miter lim="800000"/>
              <a:headEnd/>
              <a:tailEnd/>
            </a:ln>
          </p:spPr>
        </p:pic>
        <p:grpSp>
          <p:nvGrpSpPr>
            <p:cNvPr id="3" name="Group 7"/>
            <p:cNvGrpSpPr>
              <a:grpSpLocks/>
            </p:cNvGrpSpPr>
            <p:nvPr/>
          </p:nvGrpSpPr>
          <p:grpSpPr bwMode="auto">
            <a:xfrm>
              <a:off x="3425" y="3324"/>
              <a:ext cx="255" cy="469"/>
              <a:chOff x="3425" y="3324"/>
              <a:chExt cx="255" cy="469"/>
            </a:xfrm>
          </p:grpSpPr>
          <p:grpSp>
            <p:nvGrpSpPr>
              <p:cNvPr id="4" name="Group 8"/>
              <p:cNvGrpSpPr>
                <a:grpSpLocks/>
              </p:cNvGrpSpPr>
              <p:nvPr/>
            </p:nvGrpSpPr>
            <p:grpSpPr bwMode="auto">
              <a:xfrm>
                <a:off x="3425" y="3324"/>
                <a:ext cx="254" cy="236"/>
                <a:chOff x="3425" y="3324"/>
                <a:chExt cx="254" cy="236"/>
              </a:xfrm>
            </p:grpSpPr>
            <p:sp>
              <p:nvSpPr>
                <p:cNvPr id="15378" name="Freeform 9"/>
                <p:cNvSpPr>
                  <a:spLocks/>
                </p:cNvSpPr>
                <p:nvPr/>
              </p:nvSpPr>
              <p:spPr bwMode="auto">
                <a:xfrm>
                  <a:off x="3551" y="3324"/>
                  <a:ext cx="127" cy="40"/>
                </a:xfrm>
                <a:custGeom>
                  <a:avLst/>
                  <a:gdLst>
                    <a:gd name="T0" fmla="*/ 0 w 127"/>
                    <a:gd name="T1" fmla="*/ 0 h 40"/>
                    <a:gd name="T2" fmla="*/ 14 w 127"/>
                    <a:gd name="T3" fmla="*/ 1 h 40"/>
                    <a:gd name="T4" fmla="*/ 27 w 127"/>
                    <a:gd name="T5" fmla="*/ 2 h 40"/>
                    <a:gd name="T6" fmla="*/ 40 w 127"/>
                    <a:gd name="T7" fmla="*/ 3 h 40"/>
                    <a:gd name="T8" fmla="*/ 53 w 127"/>
                    <a:gd name="T9" fmla="*/ 5 h 40"/>
                    <a:gd name="T10" fmla="*/ 59 w 127"/>
                    <a:gd name="T11" fmla="*/ 5 h 40"/>
                    <a:gd name="T12" fmla="*/ 65 w 127"/>
                    <a:gd name="T13" fmla="*/ 6 h 40"/>
                    <a:gd name="T14" fmla="*/ 70 w 127"/>
                    <a:gd name="T15" fmla="*/ 7 h 40"/>
                    <a:gd name="T16" fmla="*/ 76 w 127"/>
                    <a:gd name="T17" fmla="*/ 7 h 40"/>
                    <a:gd name="T18" fmla="*/ 81 w 127"/>
                    <a:gd name="T19" fmla="*/ 8 h 40"/>
                    <a:gd name="T20" fmla="*/ 86 w 127"/>
                    <a:gd name="T21" fmla="*/ 9 h 40"/>
                    <a:gd name="T22" fmla="*/ 90 w 127"/>
                    <a:gd name="T23" fmla="*/ 9 h 40"/>
                    <a:gd name="T24" fmla="*/ 94 w 127"/>
                    <a:gd name="T25" fmla="*/ 10 h 40"/>
                    <a:gd name="T26" fmla="*/ 98 w 127"/>
                    <a:gd name="T27" fmla="*/ 11 h 40"/>
                    <a:gd name="T28" fmla="*/ 101 w 127"/>
                    <a:gd name="T29" fmla="*/ 11 h 40"/>
                    <a:gd name="T30" fmla="*/ 105 w 127"/>
                    <a:gd name="T31" fmla="*/ 12 h 40"/>
                    <a:gd name="T32" fmla="*/ 108 w 127"/>
                    <a:gd name="T33" fmla="*/ 12 h 40"/>
                    <a:gd name="T34" fmla="*/ 111 w 127"/>
                    <a:gd name="T35" fmla="*/ 13 h 40"/>
                    <a:gd name="T36" fmla="*/ 113 w 127"/>
                    <a:gd name="T37" fmla="*/ 13 h 40"/>
                    <a:gd name="T38" fmla="*/ 116 w 127"/>
                    <a:gd name="T39" fmla="*/ 14 h 40"/>
                    <a:gd name="T40" fmla="*/ 118 w 127"/>
                    <a:gd name="T41" fmla="*/ 15 h 40"/>
                    <a:gd name="T42" fmla="*/ 120 w 127"/>
                    <a:gd name="T43" fmla="*/ 15 h 40"/>
                    <a:gd name="T44" fmla="*/ 122 w 127"/>
                    <a:gd name="T45" fmla="*/ 16 h 40"/>
                    <a:gd name="T46" fmla="*/ 123 w 127"/>
                    <a:gd name="T47" fmla="*/ 16 h 40"/>
                    <a:gd name="T48" fmla="*/ 124 w 127"/>
                    <a:gd name="T49" fmla="*/ 17 h 40"/>
                    <a:gd name="T50" fmla="*/ 125 w 127"/>
                    <a:gd name="T51" fmla="*/ 17 h 40"/>
                    <a:gd name="T52" fmla="*/ 126 w 127"/>
                    <a:gd name="T53" fmla="*/ 18 h 40"/>
                    <a:gd name="T54" fmla="*/ 126 w 127"/>
                    <a:gd name="T55" fmla="*/ 18 h 40"/>
                    <a:gd name="T56" fmla="*/ 126 w 127"/>
                    <a:gd name="T57" fmla="*/ 19 h 40"/>
                    <a:gd name="T58" fmla="*/ 126 w 127"/>
                    <a:gd name="T59" fmla="*/ 20 h 40"/>
                    <a:gd name="T60" fmla="*/ 126 w 127"/>
                    <a:gd name="T61" fmla="*/ 20 h 40"/>
                    <a:gd name="T62" fmla="*/ 125 w 127"/>
                    <a:gd name="T63" fmla="*/ 21 h 40"/>
                    <a:gd name="T64" fmla="*/ 124 w 127"/>
                    <a:gd name="T65" fmla="*/ 22 h 40"/>
                    <a:gd name="T66" fmla="*/ 123 w 127"/>
                    <a:gd name="T67" fmla="*/ 22 h 40"/>
                    <a:gd name="T68" fmla="*/ 122 w 127"/>
                    <a:gd name="T69" fmla="*/ 23 h 40"/>
                    <a:gd name="T70" fmla="*/ 120 w 127"/>
                    <a:gd name="T71" fmla="*/ 24 h 40"/>
                    <a:gd name="T72" fmla="*/ 118 w 127"/>
                    <a:gd name="T73" fmla="*/ 24 h 40"/>
                    <a:gd name="T74" fmla="*/ 116 w 127"/>
                    <a:gd name="T75" fmla="*/ 25 h 40"/>
                    <a:gd name="T76" fmla="*/ 114 w 127"/>
                    <a:gd name="T77" fmla="*/ 26 h 40"/>
                    <a:gd name="T78" fmla="*/ 112 w 127"/>
                    <a:gd name="T79" fmla="*/ 26 h 40"/>
                    <a:gd name="T80" fmla="*/ 109 w 127"/>
                    <a:gd name="T81" fmla="*/ 27 h 40"/>
                    <a:gd name="T82" fmla="*/ 106 w 127"/>
                    <a:gd name="T83" fmla="*/ 27 h 40"/>
                    <a:gd name="T84" fmla="*/ 102 w 127"/>
                    <a:gd name="T85" fmla="*/ 28 h 40"/>
                    <a:gd name="T86" fmla="*/ 99 w 127"/>
                    <a:gd name="T87" fmla="*/ 28 h 40"/>
                    <a:gd name="T88" fmla="*/ 95 w 127"/>
                    <a:gd name="T89" fmla="*/ 29 h 40"/>
                    <a:gd name="T90" fmla="*/ 91 w 127"/>
                    <a:gd name="T91" fmla="*/ 30 h 40"/>
                    <a:gd name="T92" fmla="*/ 87 w 127"/>
                    <a:gd name="T93" fmla="*/ 30 h 40"/>
                    <a:gd name="T94" fmla="*/ 82 w 127"/>
                    <a:gd name="T95" fmla="*/ 31 h 40"/>
                    <a:gd name="T96" fmla="*/ 77 w 127"/>
                    <a:gd name="T97" fmla="*/ 31 h 40"/>
                    <a:gd name="T98" fmla="*/ 71 w 127"/>
                    <a:gd name="T99" fmla="*/ 32 h 40"/>
                    <a:gd name="T100" fmla="*/ 65 w 127"/>
                    <a:gd name="T101" fmla="*/ 33 h 40"/>
                    <a:gd name="T102" fmla="*/ 60 w 127"/>
                    <a:gd name="T103" fmla="*/ 33 h 40"/>
                    <a:gd name="T104" fmla="*/ 53 w 127"/>
                    <a:gd name="T105" fmla="*/ 34 h 40"/>
                    <a:gd name="T106" fmla="*/ 41 w 127"/>
                    <a:gd name="T107" fmla="*/ 35 h 40"/>
                    <a:gd name="T108" fmla="*/ 27 w 127"/>
                    <a:gd name="T109" fmla="*/ 37 h 40"/>
                    <a:gd name="T110" fmla="*/ 14 w 127"/>
                    <a:gd name="T111" fmla="*/ 38 h 40"/>
                    <a:gd name="T112" fmla="*/ 0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0" y="0"/>
                      </a:moveTo>
                      <a:lnTo>
                        <a:pt x="14" y="1"/>
                      </a:lnTo>
                      <a:lnTo>
                        <a:pt x="27" y="2"/>
                      </a:lnTo>
                      <a:lnTo>
                        <a:pt x="40" y="3"/>
                      </a:lnTo>
                      <a:lnTo>
                        <a:pt x="53" y="5"/>
                      </a:lnTo>
                      <a:lnTo>
                        <a:pt x="59" y="5"/>
                      </a:lnTo>
                      <a:lnTo>
                        <a:pt x="65" y="6"/>
                      </a:lnTo>
                      <a:lnTo>
                        <a:pt x="70" y="7"/>
                      </a:lnTo>
                      <a:lnTo>
                        <a:pt x="76" y="7"/>
                      </a:lnTo>
                      <a:lnTo>
                        <a:pt x="81" y="8"/>
                      </a:lnTo>
                      <a:lnTo>
                        <a:pt x="86" y="9"/>
                      </a:lnTo>
                      <a:lnTo>
                        <a:pt x="90" y="9"/>
                      </a:lnTo>
                      <a:lnTo>
                        <a:pt x="94" y="10"/>
                      </a:lnTo>
                      <a:lnTo>
                        <a:pt x="98" y="11"/>
                      </a:lnTo>
                      <a:lnTo>
                        <a:pt x="101" y="11"/>
                      </a:lnTo>
                      <a:lnTo>
                        <a:pt x="105" y="12"/>
                      </a:lnTo>
                      <a:lnTo>
                        <a:pt x="108" y="12"/>
                      </a:lnTo>
                      <a:lnTo>
                        <a:pt x="111" y="13"/>
                      </a:lnTo>
                      <a:lnTo>
                        <a:pt x="113" y="13"/>
                      </a:lnTo>
                      <a:lnTo>
                        <a:pt x="116" y="14"/>
                      </a:lnTo>
                      <a:lnTo>
                        <a:pt x="118" y="15"/>
                      </a:lnTo>
                      <a:lnTo>
                        <a:pt x="120" y="15"/>
                      </a:lnTo>
                      <a:lnTo>
                        <a:pt x="122" y="16"/>
                      </a:lnTo>
                      <a:lnTo>
                        <a:pt x="123" y="16"/>
                      </a:lnTo>
                      <a:lnTo>
                        <a:pt x="124" y="17"/>
                      </a:lnTo>
                      <a:lnTo>
                        <a:pt x="125" y="17"/>
                      </a:lnTo>
                      <a:lnTo>
                        <a:pt x="126" y="18"/>
                      </a:lnTo>
                      <a:lnTo>
                        <a:pt x="126" y="19"/>
                      </a:lnTo>
                      <a:lnTo>
                        <a:pt x="126" y="20"/>
                      </a:lnTo>
                      <a:lnTo>
                        <a:pt x="125" y="21"/>
                      </a:lnTo>
                      <a:lnTo>
                        <a:pt x="124" y="22"/>
                      </a:lnTo>
                      <a:lnTo>
                        <a:pt x="123" y="22"/>
                      </a:lnTo>
                      <a:lnTo>
                        <a:pt x="122" y="23"/>
                      </a:lnTo>
                      <a:lnTo>
                        <a:pt x="120" y="24"/>
                      </a:lnTo>
                      <a:lnTo>
                        <a:pt x="118" y="24"/>
                      </a:lnTo>
                      <a:lnTo>
                        <a:pt x="116" y="25"/>
                      </a:lnTo>
                      <a:lnTo>
                        <a:pt x="114" y="26"/>
                      </a:lnTo>
                      <a:lnTo>
                        <a:pt x="112" y="26"/>
                      </a:lnTo>
                      <a:lnTo>
                        <a:pt x="109" y="27"/>
                      </a:lnTo>
                      <a:lnTo>
                        <a:pt x="106" y="27"/>
                      </a:lnTo>
                      <a:lnTo>
                        <a:pt x="102" y="28"/>
                      </a:lnTo>
                      <a:lnTo>
                        <a:pt x="99" y="28"/>
                      </a:lnTo>
                      <a:lnTo>
                        <a:pt x="95" y="29"/>
                      </a:lnTo>
                      <a:lnTo>
                        <a:pt x="91" y="30"/>
                      </a:lnTo>
                      <a:lnTo>
                        <a:pt x="87" y="30"/>
                      </a:lnTo>
                      <a:lnTo>
                        <a:pt x="82" y="31"/>
                      </a:lnTo>
                      <a:lnTo>
                        <a:pt x="77" y="31"/>
                      </a:lnTo>
                      <a:lnTo>
                        <a:pt x="71" y="32"/>
                      </a:lnTo>
                      <a:lnTo>
                        <a:pt x="65" y="33"/>
                      </a:lnTo>
                      <a:lnTo>
                        <a:pt x="60" y="33"/>
                      </a:lnTo>
                      <a:lnTo>
                        <a:pt x="53" y="34"/>
                      </a:lnTo>
                      <a:lnTo>
                        <a:pt x="41" y="35"/>
                      </a:lnTo>
                      <a:lnTo>
                        <a:pt x="27" y="37"/>
                      </a:lnTo>
                      <a:lnTo>
                        <a:pt x="14" y="38"/>
                      </a:lnTo>
                      <a:lnTo>
                        <a:pt x="0" y="39"/>
                      </a:lnTo>
                    </a:path>
                  </a:pathLst>
                </a:custGeom>
                <a:noFill/>
                <a:ln w="25400" cap="rnd">
                  <a:solidFill>
                    <a:schemeClr val="tx1"/>
                  </a:solidFill>
                  <a:round/>
                  <a:headEnd type="none" w="sm" len="sm"/>
                  <a:tailEnd type="none" w="sm" len="sm"/>
                </a:ln>
              </p:spPr>
              <p:txBody>
                <a:bodyPr/>
                <a:lstStyle/>
                <a:p>
                  <a:endParaRPr lang="en-US"/>
                </a:p>
              </p:txBody>
            </p:sp>
            <p:sp>
              <p:nvSpPr>
                <p:cNvPr id="15379" name="Freeform 10"/>
                <p:cNvSpPr>
                  <a:spLocks/>
                </p:cNvSpPr>
                <p:nvPr/>
              </p:nvSpPr>
              <p:spPr bwMode="auto">
                <a:xfrm>
                  <a:off x="3425" y="3364"/>
                  <a:ext cx="127" cy="40"/>
                </a:xfrm>
                <a:custGeom>
                  <a:avLst/>
                  <a:gdLst>
                    <a:gd name="T0" fmla="*/ 126 w 127"/>
                    <a:gd name="T1" fmla="*/ 0 h 40"/>
                    <a:gd name="T2" fmla="*/ 112 w 127"/>
                    <a:gd name="T3" fmla="*/ 1 h 40"/>
                    <a:gd name="T4" fmla="*/ 99 w 127"/>
                    <a:gd name="T5" fmla="*/ 2 h 40"/>
                    <a:gd name="T6" fmla="*/ 85 w 127"/>
                    <a:gd name="T7" fmla="*/ 4 h 40"/>
                    <a:gd name="T8" fmla="*/ 73 w 127"/>
                    <a:gd name="T9" fmla="*/ 5 h 40"/>
                    <a:gd name="T10" fmla="*/ 66 w 127"/>
                    <a:gd name="T11" fmla="*/ 6 h 40"/>
                    <a:gd name="T12" fmla="*/ 61 w 127"/>
                    <a:gd name="T13" fmla="*/ 6 h 40"/>
                    <a:gd name="T14" fmla="*/ 55 w 127"/>
                    <a:gd name="T15" fmla="*/ 7 h 40"/>
                    <a:gd name="T16" fmla="*/ 50 w 127"/>
                    <a:gd name="T17" fmla="*/ 8 h 40"/>
                    <a:gd name="T18" fmla="*/ 45 w 127"/>
                    <a:gd name="T19" fmla="*/ 8 h 40"/>
                    <a:gd name="T20" fmla="*/ 40 w 127"/>
                    <a:gd name="T21" fmla="*/ 9 h 40"/>
                    <a:gd name="T22" fmla="*/ 35 w 127"/>
                    <a:gd name="T23" fmla="*/ 9 h 40"/>
                    <a:gd name="T24" fmla="*/ 31 w 127"/>
                    <a:gd name="T25" fmla="*/ 10 h 40"/>
                    <a:gd name="T26" fmla="*/ 27 w 127"/>
                    <a:gd name="T27" fmla="*/ 11 h 40"/>
                    <a:gd name="T28" fmla="*/ 24 w 127"/>
                    <a:gd name="T29" fmla="*/ 11 h 40"/>
                    <a:gd name="T30" fmla="*/ 20 w 127"/>
                    <a:gd name="T31" fmla="*/ 12 h 40"/>
                    <a:gd name="T32" fmla="*/ 17 w 127"/>
                    <a:gd name="T33" fmla="*/ 12 h 40"/>
                    <a:gd name="T34" fmla="*/ 14 w 127"/>
                    <a:gd name="T35" fmla="*/ 13 h 40"/>
                    <a:gd name="T36" fmla="*/ 12 w 127"/>
                    <a:gd name="T37" fmla="*/ 13 h 40"/>
                    <a:gd name="T38" fmla="*/ 10 w 127"/>
                    <a:gd name="T39" fmla="*/ 14 h 40"/>
                    <a:gd name="T40" fmla="*/ 8 w 127"/>
                    <a:gd name="T41" fmla="*/ 15 h 40"/>
                    <a:gd name="T42" fmla="*/ 6 w 127"/>
                    <a:gd name="T43" fmla="*/ 15 h 40"/>
                    <a:gd name="T44" fmla="*/ 4 w 127"/>
                    <a:gd name="T45" fmla="*/ 16 h 40"/>
                    <a:gd name="T46" fmla="*/ 3 w 127"/>
                    <a:gd name="T47" fmla="*/ 17 h 40"/>
                    <a:gd name="T48" fmla="*/ 2 w 127"/>
                    <a:gd name="T49" fmla="*/ 17 h 40"/>
                    <a:gd name="T50" fmla="*/ 1 w 127"/>
                    <a:gd name="T51" fmla="*/ 18 h 40"/>
                    <a:gd name="T52" fmla="*/ 0 w 127"/>
                    <a:gd name="T53" fmla="*/ 19 h 40"/>
                    <a:gd name="T54" fmla="*/ 0 w 127"/>
                    <a:gd name="T55" fmla="*/ 19 h 40"/>
                    <a:gd name="T56" fmla="*/ 0 w 127"/>
                    <a:gd name="T57" fmla="*/ 20 h 40"/>
                    <a:gd name="T58" fmla="*/ 0 w 127"/>
                    <a:gd name="T59" fmla="*/ 21 h 40"/>
                    <a:gd name="T60" fmla="*/ 1 w 127"/>
                    <a:gd name="T61" fmla="*/ 21 h 40"/>
                    <a:gd name="T62" fmla="*/ 1 w 127"/>
                    <a:gd name="T63" fmla="*/ 22 h 40"/>
                    <a:gd name="T64" fmla="*/ 2 w 127"/>
                    <a:gd name="T65" fmla="*/ 22 h 40"/>
                    <a:gd name="T66" fmla="*/ 3 w 127"/>
                    <a:gd name="T67" fmla="*/ 23 h 40"/>
                    <a:gd name="T68" fmla="*/ 5 w 127"/>
                    <a:gd name="T69" fmla="*/ 23 h 40"/>
                    <a:gd name="T70" fmla="*/ 6 w 127"/>
                    <a:gd name="T71" fmla="*/ 24 h 40"/>
                    <a:gd name="T72" fmla="*/ 8 w 127"/>
                    <a:gd name="T73" fmla="*/ 25 h 40"/>
                    <a:gd name="T74" fmla="*/ 10 w 127"/>
                    <a:gd name="T75" fmla="*/ 25 h 40"/>
                    <a:gd name="T76" fmla="*/ 13 w 127"/>
                    <a:gd name="T77" fmla="*/ 26 h 40"/>
                    <a:gd name="T78" fmla="*/ 15 w 127"/>
                    <a:gd name="T79" fmla="*/ 26 h 40"/>
                    <a:gd name="T80" fmla="*/ 18 w 127"/>
                    <a:gd name="T81" fmla="*/ 27 h 40"/>
                    <a:gd name="T82" fmla="*/ 21 w 127"/>
                    <a:gd name="T83" fmla="*/ 27 h 40"/>
                    <a:gd name="T84" fmla="*/ 25 w 127"/>
                    <a:gd name="T85" fmla="*/ 28 h 40"/>
                    <a:gd name="T86" fmla="*/ 28 w 127"/>
                    <a:gd name="T87" fmla="*/ 28 h 40"/>
                    <a:gd name="T88" fmla="*/ 32 w 127"/>
                    <a:gd name="T89" fmla="*/ 29 h 40"/>
                    <a:gd name="T90" fmla="*/ 36 w 127"/>
                    <a:gd name="T91" fmla="*/ 30 h 40"/>
                    <a:gd name="T92" fmla="*/ 40 w 127"/>
                    <a:gd name="T93" fmla="*/ 30 h 40"/>
                    <a:gd name="T94" fmla="*/ 45 w 127"/>
                    <a:gd name="T95" fmla="*/ 31 h 40"/>
                    <a:gd name="T96" fmla="*/ 50 w 127"/>
                    <a:gd name="T97" fmla="*/ 32 h 40"/>
                    <a:gd name="T98" fmla="*/ 56 w 127"/>
                    <a:gd name="T99" fmla="*/ 33 h 40"/>
                    <a:gd name="T100" fmla="*/ 61 w 127"/>
                    <a:gd name="T101" fmla="*/ 33 h 40"/>
                    <a:gd name="T102" fmla="*/ 67 w 127"/>
                    <a:gd name="T103" fmla="*/ 34 h 40"/>
                    <a:gd name="T104" fmla="*/ 73 w 127"/>
                    <a:gd name="T105" fmla="*/ 34 h 40"/>
                    <a:gd name="T106" fmla="*/ 86 w 127"/>
                    <a:gd name="T107" fmla="*/ 36 h 40"/>
                    <a:gd name="T108" fmla="*/ 99 w 127"/>
                    <a:gd name="T109" fmla="*/ 37 h 40"/>
                    <a:gd name="T110" fmla="*/ 112 w 127"/>
                    <a:gd name="T111" fmla="*/ 38 h 40"/>
                    <a:gd name="T112" fmla="*/ 126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126" y="0"/>
                      </a:moveTo>
                      <a:lnTo>
                        <a:pt x="112" y="1"/>
                      </a:lnTo>
                      <a:lnTo>
                        <a:pt x="99" y="2"/>
                      </a:lnTo>
                      <a:lnTo>
                        <a:pt x="85" y="4"/>
                      </a:lnTo>
                      <a:lnTo>
                        <a:pt x="73" y="5"/>
                      </a:lnTo>
                      <a:lnTo>
                        <a:pt x="66" y="6"/>
                      </a:lnTo>
                      <a:lnTo>
                        <a:pt x="61" y="6"/>
                      </a:lnTo>
                      <a:lnTo>
                        <a:pt x="55" y="7"/>
                      </a:lnTo>
                      <a:lnTo>
                        <a:pt x="50" y="8"/>
                      </a:lnTo>
                      <a:lnTo>
                        <a:pt x="45" y="8"/>
                      </a:lnTo>
                      <a:lnTo>
                        <a:pt x="40" y="9"/>
                      </a:lnTo>
                      <a:lnTo>
                        <a:pt x="35" y="9"/>
                      </a:lnTo>
                      <a:lnTo>
                        <a:pt x="31" y="10"/>
                      </a:lnTo>
                      <a:lnTo>
                        <a:pt x="27" y="11"/>
                      </a:lnTo>
                      <a:lnTo>
                        <a:pt x="24" y="11"/>
                      </a:lnTo>
                      <a:lnTo>
                        <a:pt x="20" y="12"/>
                      </a:lnTo>
                      <a:lnTo>
                        <a:pt x="17" y="12"/>
                      </a:lnTo>
                      <a:lnTo>
                        <a:pt x="14" y="13"/>
                      </a:lnTo>
                      <a:lnTo>
                        <a:pt x="12" y="13"/>
                      </a:lnTo>
                      <a:lnTo>
                        <a:pt x="10" y="14"/>
                      </a:lnTo>
                      <a:lnTo>
                        <a:pt x="8" y="15"/>
                      </a:lnTo>
                      <a:lnTo>
                        <a:pt x="6" y="15"/>
                      </a:lnTo>
                      <a:lnTo>
                        <a:pt x="4" y="16"/>
                      </a:lnTo>
                      <a:lnTo>
                        <a:pt x="3" y="17"/>
                      </a:lnTo>
                      <a:lnTo>
                        <a:pt x="2" y="17"/>
                      </a:lnTo>
                      <a:lnTo>
                        <a:pt x="1" y="18"/>
                      </a:lnTo>
                      <a:lnTo>
                        <a:pt x="0" y="19"/>
                      </a:lnTo>
                      <a:lnTo>
                        <a:pt x="0" y="20"/>
                      </a:lnTo>
                      <a:lnTo>
                        <a:pt x="0" y="21"/>
                      </a:lnTo>
                      <a:lnTo>
                        <a:pt x="1" y="21"/>
                      </a:lnTo>
                      <a:lnTo>
                        <a:pt x="1" y="22"/>
                      </a:lnTo>
                      <a:lnTo>
                        <a:pt x="2" y="22"/>
                      </a:lnTo>
                      <a:lnTo>
                        <a:pt x="3" y="23"/>
                      </a:lnTo>
                      <a:lnTo>
                        <a:pt x="5" y="23"/>
                      </a:lnTo>
                      <a:lnTo>
                        <a:pt x="6" y="24"/>
                      </a:lnTo>
                      <a:lnTo>
                        <a:pt x="8" y="25"/>
                      </a:lnTo>
                      <a:lnTo>
                        <a:pt x="10" y="25"/>
                      </a:lnTo>
                      <a:lnTo>
                        <a:pt x="13" y="26"/>
                      </a:lnTo>
                      <a:lnTo>
                        <a:pt x="15" y="26"/>
                      </a:lnTo>
                      <a:lnTo>
                        <a:pt x="18" y="27"/>
                      </a:lnTo>
                      <a:lnTo>
                        <a:pt x="21" y="27"/>
                      </a:lnTo>
                      <a:lnTo>
                        <a:pt x="25" y="28"/>
                      </a:lnTo>
                      <a:lnTo>
                        <a:pt x="28" y="28"/>
                      </a:lnTo>
                      <a:lnTo>
                        <a:pt x="32" y="29"/>
                      </a:lnTo>
                      <a:lnTo>
                        <a:pt x="36" y="30"/>
                      </a:lnTo>
                      <a:lnTo>
                        <a:pt x="40" y="30"/>
                      </a:lnTo>
                      <a:lnTo>
                        <a:pt x="45" y="31"/>
                      </a:lnTo>
                      <a:lnTo>
                        <a:pt x="50" y="32"/>
                      </a:lnTo>
                      <a:lnTo>
                        <a:pt x="56" y="33"/>
                      </a:lnTo>
                      <a:lnTo>
                        <a:pt x="61" y="33"/>
                      </a:lnTo>
                      <a:lnTo>
                        <a:pt x="67" y="34"/>
                      </a:lnTo>
                      <a:lnTo>
                        <a:pt x="73" y="34"/>
                      </a:lnTo>
                      <a:lnTo>
                        <a:pt x="86" y="36"/>
                      </a:lnTo>
                      <a:lnTo>
                        <a:pt x="99" y="37"/>
                      </a:lnTo>
                      <a:lnTo>
                        <a:pt x="112" y="38"/>
                      </a:lnTo>
                      <a:lnTo>
                        <a:pt x="126" y="39"/>
                      </a:lnTo>
                    </a:path>
                  </a:pathLst>
                </a:custGeom>
                <a:noFill/>
                <a:ln w="25400" cap="rnd">
                  <a:solidFill>
                    <a:schemeClr val="tx1"/>
                  </a:solidFill>
                  <a:round/>
                  <a:headEnd type="none" w="sm" len="sm"/>
                  <a:tailEnd type="none" w="sm" len="sm"/>
                </a:ln>
              </p:spPr>
              <p:txBody>
                <a:bodyPr/>
                <a:lstStyle/>
                <a:p>
                  <a:endParaRPr lang="en-US"/>
                </a:p>
              </p:txBody>
            </p:sp>
            <p:sp>
              <p:nvSpPr>
                <p:cNvPr id="15380" name="Freeform 11"/>
                <p:cNvSpPr>
                  <a:spLocks/>
                </p:cNvSpPr>
                <p:nvPr/>
              </p:nvSpPr>
              <p:spPr bwMode="auto">
                <a:xfrm>
                  <a:off x="3551" y="3402"/>
                  <a:ext cx="127" cy="40"/>
                </a:xfrm>
                <a:custGeom>
                  <a:avLst/>
                  <a:gdLst>
                    <a:gd name="T0" fmla="*/ 0 w 127"/>
                    <a:gd name="T1" fmla="*/ 0 h 40"/>
                    <a:gd name="T2" fmla="*/ 14 w 127"/>
                    <a:gd name="T3" fmla="*/ 1 h 40"/>
                    <a:gd name="T4" fmla="*/ 27 w 127"/>
                    <a:gd name="T5" fmla="*/ 2 h 40"/>
                    <a:gd name="T6" fmla="*/ 40 w 127"/>
                    <a:gd name="T7" fmla="*/ 3 h 40"/>
                    <a:gd name="T8" fmla="*/ 53 w 127"/>
                    <a:gd name="T9" fmla="*/ 5 h 40"/>
                    <a:gd name="T10" fmla="*/ 59 w 127"/>
                    <a:gd name="T11" fmla="*/ 5 h 40"/>
                    <a:gd name="T12" fmla="*/ 65 w 127"/>
                    <a:gd name="T13" fmla="*/ 6 h 40"/>
                    <a:gd name="T14" fmla="*/ 70 w 127"/>
                    <a:gd name="T15" fmla="*/ 7 h 40"/>
                    <a:gd name="T16" fmla="*/ 76 w 127"/>
                    <a:gd name="T17" fmla="*/ 7 h 40"/>
                    <a:gd name="T18" fmla="*/ 81 w 127"/>
                    <a:gd name="T19" fmla="*/ 8 h 40"/>
                    <a:gd name="T20" fmla="*/ 86 w 127"/>
                    <a:gd name="T21" fmla="*/ 9 h 40"/>
                    <a:gd name="T22" fmla="*/ 90 w 127"/>
                    <a:gd name="T23" fmla="*/ 9 h 40"/>
                    <a:gd name="T24" fmla="*/ 94 w 127"/>
                    <a:gd name="T25" fmla="*/ 10 h 40"/>
                    <a:gd name="T26" fmla="*/ 98 w 127"/>
                    <a:gd name="T27" fmla="*/ 11 h 40"/>
                    <a:gd name="T28" fmla="*/ 101 w 127"/>
                    <a:gd name="T29" fmla="*/ 11 h 40"/>
                    <a:gd name="T30" fmla="*/ 105 w 127"/>
                    <a:gd name="T31" fmla="*/ 12 h 40"/>
                    <a:gd name="T32" fmla="*/ 108 w 127"/>
                    <a:gd name="T33" fmla="*/ 12 h 40"/>
                    <a:gd name="T34" fmla="*/ 111 w 127"/>
                    <a:gd name="T35" fmla="*/ 13 h 40"/>
                    <a:gd name="T36" fmla="*/ 113 w 127"/>
                    <a:gd name="T37" fmla="*/ 13 h 40"/>
                    <a:gd name="T38" fmla="*/ 116 w 127"/>
                    <a:gd name="T39" fmla="*/ 14 h 40"/>
                    <a:gd name="T40" fmla="*/ 118 w 127"/>
                    <a:gd name="T41" fmla="*/ 15 h 40"/>
                    <a:gd name="T42" fmla="*/ 120 w 127"/>
                    <a:gd name="T43" fmla="*/ 15 h 40"/>
                    <a:gd name="T44" fmla="*/ 122 w 127"/>
                    <a:gd name="T45" fmla="*/ 16 h 40"/>
                    <a:gd name="T46" fmla="*/ 123 w 127"/>
                    <a:gd name="T47" fmla="*/ 16 h 40"/>
                    <a:gd name="T48" fmla="*/ 124 w 127"/>
                    <a:gd name="T49" fmla="*/ 17 h 40"/>
                    <a:gd name="T50" fmla="*/ 125 w 127"/>
                    <a:gd name="T51" fmla="*/ 17 h 40"/>
                    <a:gd name="T52" fmla="*/ 126 w 127"/>
                    <a:gd name="T53" fmla="*/ 18 h 40"/>
                    <a:gd name="T54" fmla="*/ 126 w 127"/>
                    <a:gd name="T55" fmla="*/ 18 h 40"/>
                    <a:gd name="T56" fmla="*/ 126 w 127"/>
                    <a:gd name="T57" fmla="*/ 19 h 40"/>
                    <a:gd name="T58" fmla="*/ 126 w 127"/>
                    <a:gd name="T59" fmla="*/ 20 h 40"/>
                    <a:gd name="T60" fmla="*/ 126 w 127"/>
                    <a:gd name="T61" fmla="*/ 20 h 40"/>
                    <a:gd name="T62" fmla="*/ 125 w 127"/>
                    <a:gd name="T63" fmla="*/ 21 h 40"/>
                    <a:gd name="T64" fmla="*/ 124 w 127"/>
                    <a:gd name="T65" fmla="*/ 22 h 40"/>
                    <a:gd name="T66" fmla="*/ 123 w 127"/>
                    <a:gd name="T67" fmla="*/ 22 h 40"/>
                    <a:gd name="T68" fmla="*/ 122 w 127"/>
                    <a:gd name="T69" fmla="*/ 23 h 40"/>
                    <a:gd name="T70" fmla="*/ 120 w 127"/>
                    <a:gd name="T71" fmla="*/ 24 h 40"/>
                    <a:gd name="T72" fmla="*/ 118 w 127"/>
                    <a:gd name="T73" fmla="*/ 24 h 40"/>
                    <a:gd name="T74" fmla="*/ 116 w 127"/>
                    <a:gd name="T75" fmla="*/ 25 h 40"/>
                    <a:gd name="T76" fmla="*/ 114 w 127"/>
                    <a:gd name="T77" fmla="*/ 26 h 40"/>
                    <a:gd name="T78" fmla="*/ 112 w 127"/>
                    <a:gd name="T79" fmla="*/ 26 h 40"/>
                    <a:gd name="T80" fmla="*/ 109 w 127"/>
                    <a:gd name="T81" fmla="*/ 27 h 40"/>
                    <a:gd name="T82" fmla="*/ 106 w 127"/>
                    <a:gd name="T83" fmla="*/ 27 h 40"/>
                    <a:gd name="T84" fmla="*/ 102 w 127"/>
                    <a:gd name="T85" fmla="*/ 28 h 40"/>
                    <a:gd name="T86" fmla="*/ 99 w 127"/>
                    <a:gd name="T87" fmla="*/ 28 h 40"/>
                    <a:gd name="T88" fmla="*/ 95 w 127"/>
                    <a:gd name="T89" fmla="*/ 29 h 40"/>
                    <a:gd name="T90" fmla="*/ 91 w 127"/>
                    <a:gd name="T91" fmla="*/ 30 h 40"/>
                    <a:gd name="T92" fmla="*/ 87 w 127"/>
                    <a:gd name="T93" fmla="*/ 30 h 40"/>
                    <a:gd name="T94" fmla="*/ 82 w 127"/>
                    <a:gd name="T95" fmla="*/ 31 h 40"/>
                    <a:gd name="T96" fmla="*/ 77 w 127"/>
                    <a:gd name="T97" fmla="*/ 31 h 40"/>
                    <a:gd name="T98" fmla="*/ 71 w 127"/>
                    <a:gd name="T99" fmla="*/ 32 h 40"/>
                    <a:gd name="T100" fmla="*/ 65 w 127"/>
                    <a:gd name="T101" fmla="*/ 33 h 40"/>
                    <a:gd name="T102" fmla="*/ 60 w 127"/>
                    <a:gd name="T103" fmla="*/ 33 h 40"/>
                    <a:gd name="T104" fmla="*/ 53 w 127"/>
                    <a:gd name="T105" fmla="*/ 34 h 40"/>
                    <a:gd name="T106" fmla="*/ 41 w 127"/>
                    <a:gd name="T107" fmla="*/ 35 h 40"/>
                    <a:gd name="T108" fmla="*/ 27 w 127"/>
                    <a:gd name="T109" fmla="*/ 37 h 40"/>
                    <a:gd name="T110" fmla="*/ 14 w 127"/>
                    <a:gd name="T111" fmla="*/ 38 h 40"/>
                    <a:gd name="T112" fmla="*/ 0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0" y="0"/>
                      </a:moveTo>
                      <a:lnTo>
                        <a:pt x="14" y="1"/>
                      </a:lnTo>
                      <a:lnTo>
                        <a:pt x="27" y="2"/>
                      </a:lnTo>
                      <a:lnTo>
                        <a:pt x="40" y="3"/>
                      </a:lnTo>
                      <a:lnTo>
                        <a:pt x="53" y="5"/>
                      </a:lnTo>
                      <a:lnTo>
                        <a:pt x="59" y="5"/>
                      </a:lnTo>
                      <a:lnTo>
                        <a:pt x="65" y="6"/>
                      </a:lnTo>
                      <a:lnTo>
                        <a:pt x="70" y="7"/>
                      </a:lnTo>
                      <a:lnTo>
                        <a:pt x="76" y="7"/>
                      </a:lnTo>
                      <a:lnTo>
                        <a:pt x="81" y="8"/>
                      </a:lnTo>
                      <a:lnTo>
                        <a:pt x="86" y="9"/>
                      </a:lnTo>
                      <a:lnTo>
                        <a:pt x="90" y="9"/>
                      </a:lnTo>
                      <a:lnTo>
                        <a:pt x="94" y="10"/>
                      </a:lnTo>
                      <a:lnTo>
                        <a:pt x="98" y="11"/>
                      </a:lnTo>
                      <a:lnTo>
                        <a:pt x="101" y="11"/>
                      </a:lnTo>
                      <a:lnTo>
                        <a:pt x="105" y="12"/>
                      </a:lnTo>
                      <a:lnTo>
                        <a:pt x="108" y="12"/>
                      </a:lnTo>
                      <a:lnTo>
                        <a:pt x="111" y="13"/>
                      </a:lnTo>
                      <a:lnTo>
                        <a:pt x="113" y="13"/>
                      </a:lnTo>
                      <a:lnTo>
                        <a:pt x="116" y="14"/>
                      </a:lnTo>
                      <a:lnTo>
                        <a:pt x="118" y="15"/>
                      </a:lnTo>
                      <a:lnTo>
                        <a:pt x="120" y="15"/>
                      </a:lnTo>
                      <a:lnTo>
                        <a:pt x="122" y="16"/>
                      </a:lnTo>
                      <a:lnTo>
                        <a:pt x="123" y="16"/>
                      </a:lnTo>
                      <a:lnTo>
                        <a:pt x="124" y="17"/>
                      </a:lnTo>
                      <a:lnTo>
                        <a:pt x="125" y="17"/>
                      </a:lnTo>
                      <a:lnTo>
                        <a:pt x="126" y="18"/>
                      </a:lnTo>
                      <a:lnTo>
                        <a:pt x="126" y="19"/>
                      </a:lnTo>
                      <a:lnTo>
                        <a:pt x="126" y="20"/>
                      </a:lnTo>
                      <a:lnTo>
                        <a:pt x="125" y="21"/>
                      </a:lnTo>
                      <a:lnTo>
                        <a:pt x="124" y="22"/>
                      </a:lnTo>
                      <a:lnTo>
                        <a:pt x="123" y="22"/>
                      </a:lnTo>
                      <a:lnTo>
                        <a:pt x="122" y="23"/>
                      </a:lnTo>
                      <a:lnTo>
                        <a:pt x="120" y="24"/>
                      </a:lnTo>
                      <a:lnTo>
                        <a:pt x="118" y="24"/>
                      </a:lnTo>
                      <a:lnTo>
                        <a:pt x="116" y="25"/>
                      </a:lnTo>
                      <a:lnTo>
                        <a:pt x="114" y="26"/>
                      </a:lnTo>
                      <a:lnTo>
                        <a:pt x="112" y="26"/>
                      </a:lnTo>
                      <a:lnTo>
                        <a:pt x="109" y="27"/>
                      </a:lnTo>
                      <a:lnTo>
                        <a:pt x="106" y="27"/>
                      </a:lnTo>
                      <a:lnTo>
                        <a:pt x="102" y="28"/>
                      </a:lnTo>
                      <a:lnTo>
                        <a:pt x="99" y="28"/>
                      </a:lnTo>
                      <a:lnTo>
                        <a:pt x="95" y="29"/>
                      </a:lnTo>
                      <a:lnTo>
                        <a:pt x="91" y="30"/>
                      </a:lnTo>
                      <a:lnTo>
                        <a:pt x="87" y="30"/>
                      </a:lnTo>
                      <a:lnTo>
                        <a:pt x="82" y="31"/>
                      </a:lnTo>
                      <a:lnTo>
                        <a:pt x="77" y="31"/>
                      </a:lnTo>
                      <a:lnTo>
                        <a:pt x="71" y="32"/>
                      </a:lnTo>
                      <a:lnTo>
                        <a:pt x="65" y="33"/>
                      </a:lnTo>
                      <a:lnTo>
                        <a:pt x="60" y="33"/>
                      </a:lnTo>
                      <a:lnTo>
                        <a:pt x="53" y="34"/>
                      </a:lnTo>
                      <a:lnTo>
                        <a:pt x="41" y="35"/>
                      </a:lnTo>
                      <a:lnTo>
                        <a:pt x="27" y="37"/>
                      </a:lnTo>
                      <a:lnTo>
                        <a:pt x="14" y="38"/>
                      </a:lnTo>
                      <a:lnTo>
                        <a:pt x="0" y="39"/>
                      </a:lnTo>
                    </a:path>
                  </a:pathLst>
                </a:custGeom>
                <a:noFill/>
                <a:ln w="25400" cap="rnd">
                  <a:solidFill>
                    <a:schemeClr val="tx1"/>
                  </a:solidFill>
                  <a:round/>
                  <a:headEnd type="none" w="sm" len="sm"/>
                  <a:tailEnd type="none" w="sm" len="sm"/>
                </a:ln>
              </p:spPr>
              <p:txBody>
                <a:bodyPr/>
                <a:lstStyle/>
                <a:p>
                  <a:endParaRPr lang="en-US"/>
                </a:p>
              </p:txBody>
            </p:sp>
            <p:sp>
              <p:nvSpPr>
                <p:cNvPr id="15381" name="Freeform 12"/>
                <p:cNvSpPr>
                  <a:spLocks/>
                </p:cNvSpPr>
                <p:nvPr/>
              </p:nvSpPr>
              <p:spPr bwMode="auto">
                <a:xfrm>
                  <a:off x="3426" y="3442"/>
                  <a:ext cx="127" cy="40"/>
                </a:xfrm>
                <a:custGeom>
                  <a:avLst/>
                  <a:gdLst>
                    <a:gd name="T0" fmla="*/ 126 w 127"/>
                    <a:gd name="T1" fmla="*/ 0 h 40"/>
                    <a:gd name="T2" fmla="*/ 112 w 127"/>
                    <a:gd name="T3" fmla="*/ 1 h 40"/>
                    <a:gd name="T4" fmla="*/ 99 w 127"/>
                    <a:gd name="T5" fmla="*/ 2 h 40"/>
                    <a:gd name="T6" fmla="*/ 85 w 127"/>
                    <a:gd name="T7" fmla="*/ 4 h 40"/>
                    <a:gd name="T8" fmla="*/ 73 w 127"/>
                    <a:gd name="T9" fmla="*/ 5 h 40"/>
                    <a:gd name="T10" fmla="*/ 66 w 127"/>
                    <a:gd name="T11" fmla="*/ 6 h 40"/>
                    <a:gd name="T12" fmla="*/ 61 w 127"/>
                    <a:gd name="T13" fmla="*/ 6 h 40"/>
                    <a:gd name="T14" fmla="*/ 55 w 127"/>
                    <a:gd name="T15" fmla="*/ 7 h 40"/>
                    <a:gd name="T16" fmla="*/ 50 w 127"/>
                    <a:gd name="T17" fmla="*/ 8 h 40"/>
                    <a:gd name="T18" fmla="*/ 45 w 127"/>
                    <a:gd name="T19" fmla="*/ 8 h 40"/>
                    <a:gd name="T20" fmla="*/ 40 w 127"/>
                    <a:gd name="T21" fmla="*/ 9 h 40"/>
                    <a:gd name="T22" fmla="*/ 35 w 127"/>
                    <a:gd name="T23" fmla="*/ 9 h 40"/>
                    <a:gd name="T24" fmla="*/ 31 w 127"/>
                    <a:gd name="T25" fmla="*/ 10 h 40"/>
                    <a:gd name="T26" fmla="*/ 27 w 127"/>
                    <a:gd name="T27" fmla="*/ 11 h 40"/>
                    <a:gd name="T28" fmla="*/ 24 w 127"/>
                    <a:gd name="T29" fmla="*/ 11 h 40"/>
                    <a:gd name="T30" fmla="*/ 20 w 127"/>
                    <a:gd name="T31" fmla="*/ 12 h 40"/>
                    <a:gd name="T32" fmla="*/ 17 w 127"/>
                    <a:gd name="T33" fmla="*/ 12 h 40"/>
                    <a:gd name="T34" fmla="*/ 14 w 127"/>
                    <a:gd name="T35" fmla="*/ 13 h 40"/>
                    <a:gd name="T36" fmla="*/ 12 w 127"/>
                    <a:gd name="T37" fmla="*/ 13 h 40"/>
                    <a:gd name="T38" fmla="*/ 10 w 127"/>
                    <a:gd name="T39" fmla="*/ 14 h 40"/>
                    <a:gd name="T40" fmla="*/ 8 w 127"/>
                    <a:gd name="T41" fmla="*/ 15 h 40"/>
                    <a:gd name="T42" fmla="*/ 6 w 127"/>
                    <a:gd name="T43" fmla="*/ 15 h 40"/>
                    <a:gd name="T44" fmla="*/ 4 w 127"/>
                    <a:gd name="T45" fmla="*/ 16 h 40"/>
                    <a:gd name="T46" fmla="*/ 3 w 127"/>
                    <a:gd name="T47" fmla="*/ 17 h 40"/>
                    <a:gd name="T48" fmla="*/ 2 w 127"/>
                    <a:gd name="T49" fmla="*/ 17 h 40"/>
                    <a:gd name="T50" fmla="*/ 1 w 127"/>
                    <a:gd name="T51" fmla="*/ 18 h 40"/>
                    <a:gd name="T52" fmla="*/ 0 w 127"/>
                    <a:gd name="T53" fmla="*/ 19 h 40"/>
                    <a:gd name="T54" fmla="*/ 0 w 127"/>
                    <a:gd name="T55" fmla="*/ 19 h 40"/>
                    <a:gd name="T56" fmla="*/ 0 w 127"/>
                    <a:gd name="T57" fmla="*/ 20 h 40"/>
                    <a:gd name="T58" fmla="*/ 0 w 127"/>
                    <a:gd name="T59" fmla="*/ 21 h 40"/>
                    <a:gd name="T60" fmla="*/ 1 w 127"/>
                    <a:gd name="T61" fmla="*/ 21 h 40"/>
                    <a:gd name="T62" fmla="*/ 1 w 127"/>
                    <a:gd name="T63" fmla="*/ 22 h 40"/>
                    <a:gd name="T64" fmla="*/ 2 w 127"/>
                    <a:gd name="T65" fmla="*/ 22 h 40"/>
                    <a:gd name="T66" fmla="*/ 3 w 127"/>
                    <a:gd name="T67" fmla="*/ 23 h 40"/>
                    <a:gd name="T68" fmla="*/ 5 w 127"/>
                    <a:gd name="T69" fmla="*/ 23 h 40"/>
                    <a:gd name="T70" fmla="*/ 6 w 127"/>
                    <a:gd name="T71" fmla="*/ 24 h 40"/>
                    <a:gd name="T72" fmla="*/ 8 w 127"/>
                    <a:gd name="T73" fmla="*/ 25 h 40"/>
                    <a:gd name="T74" fmla="*/ 10 w 127"/>
                    <a:gd name="T75" fmla="*/ 25 h 40"/>
                    <a:gd name="T76" fmla="*/ 13 w 127"/>
                    <a:gd name="T77" fmla="*/ 26 h 40"/>
                    <a:gd name="T78" fmla="*/ 15 w 127"/>
                    <a:gd name="T79" fmla="*/ 26 h 40"/>
                    <a:gd name="T80" fmla="*/ 18 w 127"/>
                    <a:gd name="T81" fmla="*/ 27 h 40"/>
                    <a:gd name="T82" fmla="*/ 21 w 127"/>
                    <a:gd name="T83" fmla="*/ 27 h 40"/>
                    <a:gd name="T84" fmla="*/ 25 w 127"/>
                    <a:gd name="T85" fmla="*/ 28 h 40"/>
                    <a:gd name="T86" fmla="*/ 28 w 127"/>
                    <a:gd name="T87" fmla="*/ 28 h 40"/>
                    <a:gd name="T88" fmla="*/ 32 w 127"/>
                    <a:gd name="T89" fmla="*/ 29 h 40"/>
                    <a:gd name="T90" fmla="*/ 36 w 127"/>
                    <a:gd name="T91" fmla="*/ 30 h 40"/>
                    <a:gd name="T92" fmla="*/ 40 w 127"/>
                    <a:gd name="T93" fmla="*/ 30 h 40"/>
                    <a:gd name="T94" fmla="*/ 45 w 127"/>
                    <a:gd name="T95" fmla="*/ 31 h 40"/>
                    <a:gd name="T96" fmla="*/ 50 w 127"/>
                    <a:gd name="T97" fmla="*/ 32 h 40"/>
                    <a:gd name="T98" fmla="*/ 56 w 127"/>
                    <a:gd name="T99" fmla="*/ 33 h 40"/>
                    <a:gd name="T100" fmla="*/ 61 w 127"/>
                    <a:gd name="T101" fmla="*/ 33 h 40"/>
                    <a:gd name="T102" fmla="*/ 67 w 127"/>
                    <a:gd name="T103" fmla="*/ 34 h 40"/>
                    <a:gd name="T104" fmla="*/ 73 w 127"/>
                    <a:gd name="T105" fmla="*/ 34 h 40"/>
                    <a:gd name="T106" fmla="*/ 86 w 127"/>
                    <a:gd name="T107" fmla="*/ 36 h 40"/>
                    <a:gd name="T108" fmla="*/ 99 w 127"/>
                    <a:gd name="T109" fmla="*/ 37 h 40"/>
                    <a:gd name="T110" fmla="*/ 112 w 127"/>
                    <a:gd name="T111" fmla="*/ 38 h 40"/>
                    <a:gd name="T112" fmla="*/ 126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126" y="0"/>
                      </a:moveTo>
                      <a:lnTo>
                        <a:pt x="112" y="1"/>
                      </a:lnTo>
                      <a:lnTo>
                        <a:pt x="99" y="2"/>
                      </a:lnTo>
                      <a:lnTo>
                        <a:pt x="85" y="4"/>
                      </a:lnTo>
                      <a:lnTo>
                        <a:pt x="73" y="5"/>
                      </a:lnTo>
                      <a:lnTo>
                        <a:pt x="66" y="6"/>
                      </a:lnTo>
                      <a:lnTo>
                        <a:pt x="61" y="6"/>
                      </a:lnTo>
                      <a:lnTo>
                        <a:pt x="55" y="7"/>
                      </a:lnTo>
                      <a:lnTo>
                        <a:pt x="50" y="8"/>
                      </a:lnTo>
                      <a:lnTo>
                        <a:pt x="45" y="8"/>
                      </a:lnTo>
                      <a:lnTo>
                        <a:pt x="40" y="9"/>
                      </a:lnTo>
                      <a:lnTo>
                        <a:pt x="35" y="9"/>
                      </a:lnTo>
                      <a:lnTo>
                        <a:pt x="31" y="10"/>
                      </a:lnTo>
                      <a:lnTo>
                        <a:pt x="27" y="11"/>
                      </a:lnTo>
                      <a:lnTo>
                        <a:pt x="24" y="11"/>
                      </a:lnTo>
                      <a:lnTo>
                        <a:pt x="20" y="12"/>
                      </a:lnTo>
                      <a:lnTo>
                        <a:pt x="17" y="12"/>
                      </a:lnTo>
                      <a:lnTo>
                        <a:pt x="14" y="13"/>
                      </a:lnTo>
                      <a:lnTo>
                        <a:pt x="12" y="13"/>
                      </a:lnTo>
                      <a:lnTo>
                        <a:pt x="10" y="14"/>
                      </a:lnTo>
                      <a:lnTo>
                        <a:pt x="8" y="15"/>
                      </a:lnTo>
                      <a:lnTo>
                        <a:pt x="6" y="15"/>
                      </a:lnTo>
                      <a:lnTo>
                        <a:pt x="4" y="16"/>
                      </a:lnTo>
                      <a:lnTo>
                        <a:pt x="3" y="17"/>
                      </a:lnTo>
                      <a:lnTo>
                        <a:pt x="2" y="17"/>
                      </a:lnTo>
                      <a:lnTo>
                        <a:pt x="1" y="18"/>
                      </a:lnTo>
                      <a:lnTo>
                        <a:pt x="0" y="19"/>
                      </a:lnTo>
                      <a:lnTo>
                        <a:pt x="0" y="20"/>
                      </a:lnTo>
                      <a:lnTo>
                        <a:pt x="0" y="21"/>
                      </a:lnTo>
                      <a:lnTo>
                        <a:pt x="1" y="21"/>
                      </a:lnTo>
                      <a:lnTo>
                        <a:pt x="1" y="22"/>
                      </a:lnTo>
                      <a:lnTo>
                        <a:pt x="2" y="22"/>
                      </a:lnTo>
                      <a:lnTo>
                        <a:pt x="3" y="23"/>
                      </a:lnTo>
                      <a:lnTo>
                        <a:pt x="5" y="23"/>
                      </a:lnTo>
                      <a:lnTo>
                        <a:pt x="6" y="24"/>
                      </a:lnTo>
                      <a:lnTo>
                        <a:pt x="8" y="25"/>
                      </a:lnTo>
                      <a:lnTo>
                        <a:pt x="10" y="25"/>
                      </a:lnTo>
                      <a:lnTo>
                        <a:pt x="13" y="26"/>
                      </a:lnTo>
                      <a:lnTo>
                        <a:pt x="15" y="26"/>
                      </a:lnTo>
                      <a:lnTo>
                        <a:pt x="18" y="27"/>
                      </a:lnTo>
                      <a:lnTo>
                        <a:pt x="21" y="27"/>
                      </a:lnTo>
                      <a:lnTo>
                        <a:pt x="25" y="28"/>
                      </a:lnTo>
                      <a:lnTo>
                        <a:pt x="28" y="28"/>
                      </a:lnTo>
                      <a:lnTo>
                        <a:pt x="32" y="29"/>
                      </a:lnTo>
                      <a:lnTo>
                        <a:pt x="36" y="30"/>
                      </a:lnTo>
                      <a:lnTo>
                        <a:pt x="40" y="30"/>
                      </a:lnTo>
                      <a:lnTo>
                        <a:pt x="45" y="31"/>
                      </a:lnTo>
                      <a:lnTo>
                        <a:pt x="50" y="32"/>
                      </a:lnTo>
                      <a:lnTo>
                        <a:pt x="56" y="33"/>
                      </a:lnTo>
                      <a:lnTo>
                        <a:pt x="61" y="33"/>
                      </a:lnTo>
                      <a:lnTo>
                        <a:pt x="67" y="34"/>
                      </a:lnTo>
                      <a:lnTo>
                        <a:pt x="73" y="34"/>
                      </a:lnTo>
                      <a:lnTo>
                        <a:pt x="86" y="36"/>
                      </a:lnTo>
                      <a:lnTo>
                        <a:pt x="99" y="37"/>
                      </a:lnTo>
                      <a:lnTo>
                        <a:pt x="112" y="38"/>
                      </a:lnTo>
                      <a:lnTo>
                        <a:pt x="126" y="39"/>
                      </a:lnTo>
                    </a:path>
                  </a:pathLst>
                </a:custGeom>
                <a:noFill/>
                <a:ln w="25400" cap="rnd">
                  <a:solidFill>
                    <a:schemeClr val="tx1"/>
                  </a:solidFill>
                  <a:round/>
                  <a:headEnd type="none" w="sm" len="sm"/>
                  <a:tailEnd type="none" w="sm" len="sm"/>
                </a:ln>
              </p:spPr>
              <p:txBody>
                <a:bodyPr/>
                <a:lstStyle/>
                <a:p>
                  <a:endParaRPr lang="en-US"/>
                </a:p>
              </p:txBody>
            </p:sp>
            <p:sp>
              <p:nvSpPr>
                <p:cNvPr id="15382" name="Freeform 13"/>
                <p:cNvSpPr>
                  <a:spLocks/>
                </p:cNvSpPr>
                <p:nvPr/>
              </p:nvSpPr>
              <p:spPr bwMode="auto">
                <a:xfrm>
                  <a:off x="3552" y="3480"/>
                  <a:ext cx="127" cy="40"/>
                </a:xfrm>
                <a:custGeom>
                  <a:avLst/>
                  <a:gdLst>
                    <a:gd name="T0" fmla="*/ 0 w 127"/>
                    <a:gd name="T1" fmla="*/ 0 h 40"/>
                    <a:gd name="T2" fmla="*/ 14 w 127"/>
                    <a:gd name="T3" fmla="*/ 1 h 40"/>
                    <a:gd name="T4" fmla="*/ 27 w 127"/>
                    <a:gd name="T5" fmla="*/ 2 h 40"/>
                    <a:gd name="T6" fmla="*/ 40 w 127"/>
                    <a:gd name="T7" fmla="*/ 3 h 40"/>
                    <a:gd name="T8" fmla="*/ 53 w 127"/>
                    <a:gd name="T9" fmla="*/ 5 h 40"/>
                    <a:gd name="T10" fmla="*/ 59 w 127"/>
                    <a:gd name="T11" fmla="*/ 5 h 40"/>
                    <a:gd name="T12" fmla="*/ 65 w 127"/>
                    <a:gd name="T13" fmla="*/ 6 h 40"/>
                    <a:gd name="T14" fmla="*/ 70 w 127"/>
                    <a:gd name="T15" fmla="*/ 7 h 40"/>
                    <a:gd name="T16" fmla="*/ 76 w 127"/>
                    <a:gd name="T17" fmla="*/ 7 h 40"/>
                    <a:gd name="T18" fmla="*/ 81 w 127"/>
                    <a:gd name="T19" fmla="*/ 8 h 40"/>
                    <a:gd name="T20" fmla="*/ 86 w 127"/>
                    <a:gd name="T21" fmla="*/ 9 h 40"/>
                    <a:gd name="T22" fmla="*/ 90 w 127"/>
                    <a:gd name="T23" fmla="*/ 9 h 40"/>
                    <a:gd name="T24" fmla="*/ 94 w 127"/>
                    <a:gd name="T25" fmla="*/ 10 h 40"/>
                    <a:gd name="T26" fmla="*/ 98 w 127"/>
                    <a:gd name="T27" fmla="*/ 11 h 40"/>
                    <a:gd name="T28" fmla="*/ 101 w 127"/>
                    <a:gd name="T29" fmla="*/ 11 h 40"/>
                    <a:gd name="T30" fmla="*/ 105 w 127"/>
                    <a:gd name="T31" fmla="*/ 12 h 40"/>
                    <a:gd name="T32" fmla="*/ 108 w 127"/>
                    <a:gd name="T33" fmla="*/ 12 h 40"/>
                    <a:gd name="T34" fmla="*/ 111 w 127"/>
                    <a:gd name="T35" fmla="*/ 13 h 40"/>
                    <a:gd name="T36" fmla="*/ 113 w 127"/>
                    <a:gd name="T37" fmla="*/ 13 h 40"/>
                    <a:gd name="T38" fmla="*/ 116 w 127"/>
                    <a:gd name="T39" fmla="*/ 14 h 40"/>
                    <a:gd name="T40" fmla="*/ 118 w 127"/>
                    <a:gd name="T41" fmla="*/ 15 h 40"/>
                    <a:gd name="T42" fmla="*/ 120 w 127"/>
                    <a:gd name="T43" fmla="*/ 15 h 40"/>
                    <a:gd name="T44" fmla="*/ 122 w 127"/>
                    <a:gd name="T45" fmla="*/ 16 h 40"/>
                    <a:gd name="T46" fmla="*/ 123 w 127"/>
                    <a:gd name="T47" fmla="*/ 16 h 40"/>
                    <a:gd name="T48" fmla="*/ 124 w 127"/>
                    <a:gd name="T49" fmla="*/ 17 h 40"/>
                    <a:gd name="T50" fmla="*/ 125 w 127"/>
                    <a:gd name="T51" fmla="*/ 17 h 40"/>
                    <a:gd name="T52" fmla="*/ 126 w 127"/>
                    <a:gd name="T53" fmla="*/ 18 h 40"/>
                    <a:gd name="T54" fmla="*/ 126 w 127"/>
                    <a:gd name="T55" fmla="*/ 18 h 40"/>
                    <a:gd name="T56" fmla="*/ 126 w 127"/>
                    <a:gd name="T57" fmla="*/ 19 h 40"/>
                    <a:gd name="T58" fmla="*/ 126 w 127"/>
                    <a:gd name="T59" fmla="*/ 20 h 40"/>
                    <a:gd name="T60" fmla="*/ 126 w 127"/>
                    <a:gd name="T61" fmla="*/ 20 h 40"/>
                    <a:gd name="T62" fmla="*/ 125 w 127"/>
                    <a:gd name="T63" fmla="*/ 21 h 40"/>
                    <a:gd name="T64" fmla="*/ 124 w 127"/>
                    <a:gd name="T65" fmla="*/ 22 h 40"/>
                    <a:gd name="T66" fmla="*/ 123 w 127"/>
                    <a:gd name="T67" fmla="*/ 22 h 40"/>
                    <a:gd name="T68" fmla="*/ 122 w 127"/>
                    <a:gd name="T69" fmla="*/ 23 h 40"/>
                    <a:gd name="T70" fmla="*/ 120 w 127"/>
                    <a:gd name="T71" fmla="*/ 24 h 40"/>
                    <a:gd name="T72" fmla="*/ 118 w 127"/>
                    <a:gd name="T73" fmla="*/ 24 h 40"/>
                    <a:gd name="T74" fmla="*/ 116 w 127"/>
                    <a:gd name="T75" fmla="*/ 25 h 40"/>
                    <a:gd name="T76" fmla="*/ 114 w 127"/>
                    <a:gd name="T77" fmla="*/ 26 h 40"/>
                    <a:gd name="T78" fmla="*/ 112 w 127"/>
                    <a:gd name="T79" fmla="*/ 26 h 40"/>
                    <a:gd name="T80" fmla="*/ 109 w 127"/>
                    <a:gd name="T81" fmla="*/ 27 h 40"/>
                    <a:gd name="T82" fmla="*/ 106 w 127"/>
                    <a:gd name="T83" fmla="*/ 27 h 40"/>
                    <a:gd name="T84" fmla="*/ 102 w 127"/>
                    <a:gd name="T85" fmla="*/ 28 h 40"/>
                    <a:gd name="T86" fmla="*/ 99 w 127"/>
                    <a:gd name="T87" fmla="*/ 28 h 40"/>
                    <a:gd name="T88" fmla="*/ 95 w 127"/>
                    <a:gd name="T89" fmla="*/ 29 h 40"/>
                    <a:gd name="T90" fmla="*/ 91 w 127"/>
                    <a:gd name="T91" fmla="*/ 30 h 40"/>
                    <a:gd name="T92" fmla="*/ 87 w 127"/>
                    <a:gd name="T93" fmla="*/ 30 h 40"/>
                    <a:gd name="T94" fmla="*/ 82 w 127"/>
                    <a:gd name="T95" fmla="*/ 31 h 40"/>
                    <a:gd name="T96" fmla="*/ 77 w 127"/>
                    <a:gd name="T97" fmla="*/ 31 h 40"/>
                    <a:gd name="T98" fmla="*/ 71 w 127"/>
                    <a:gd name="T99" fmla="*/ 32 h 40"/>
                    <a:gd name="T100" fmla="*/ 65 w 127"/>
                    <a:gd name="T101" fmla="*/ 33 h 40"/>
                    <a:gd name="T102" fmla="*/ 60 w 127"/>
                    <a:gd name="T103" fmla="*/ 33 h 40"/>
                    <a:gd name="T104" fmla="*/ 53 w 127"/>
                    <a:gd name="T105" fmla="*/ 34 h 40"/>
                    <a:gd name="T106" fmla="*/ 41 w 127"/>
                    <a:gd name="T107" fmla="*/ 35 h 40"/>
                    <a:gd name="T108" fmla="*/ 27 w 127"/>
                    <a:gd name="T109" fmla="*/ 37 h 40"/>
                    <a:gd name="T110" fmla="*/ 14 w 127"/>
                    <a:gd name="T111" fmla="*/ 38 h 40"/>
                    <a:gd name="T112" fmla="*/ 0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0" y="0"/>
                      </a:moveTo>
                      <a:lnTo>
                        <a:pt x="14" y="1"/>
                      </a:lnTo>
                      <a:lnTo>
                        <a:pt x="27" y="2"/>
                      </a:lnTo>
                      <a:lnTo>
                        <a:pt x="40" y="3"/>
                      </a:lnTo>
                      <a:lnTo>
                        <a:pt x="53" y="5"/>
                      </a:lnTo>
                      <a:lnTo>
                        <a:pt x="59" y="5"/>
                      </a:lnTo>
                      <a:lnTo>
                        <a:pt x="65" y="6"/>
                      </a:lnTo>
                      <a:lnTo>
                        <a:pt x="70" y="7"/>
                      </a:lnTo>
                      <a:lnTo>
                        <a:pt x="76" y="7"/>
                      </a:lnTo>
                      <a:lnTo>
                        <a:pt x="81" y="8"/>
                      </a:lnTo>
                      <a:lnTo>
                        <a:pt x="86" y="9"/>
                      </a:lnTo>
                      <a:lnTo>
                        <a:pt x="90" y="9"/>
                      </a:lnTo>
                      <a:lnTo>
                        <a:pt x="94" y="10"/>
                      </a:lnTo>
                      <a:lnTo>
                        <a:pt x="98" y="11"/>
                      </a:lnTo>
                      <a:lnTo>
                        <a:pt x="101" y="11"/>
                      </a:lnTo>
                      <a:lnTo>
                        <a:pt x="105" y="12"/>
                      </a:lnTo>
                      <a:lnTo>
                        <a:pt x="108" y="12"/>
                      </a:lnTo>
                      <a:lnTo>
                        <a:pt x="111" y="13"/>
                      </a:lnTo>
                      <a:lnTo>
                        <a:pt x="113" y="13"/>
                      </a:lnTo>
                      <a:lnTo>
                        <a:pt x="116" y="14"/>
                      </a:lnTo>
                      <a:lnTo>
                        <a:pt x="118" y="15"/>
                      </a:lnTo>
                      <a:lnTo>
                        <a:pt x="120" y="15"/>
                      </a:lnTo>
                      <a:lnTo>
                        <a:pt x="122" y="16"/>
                      </a:lnTo>
                      <a:lnTo>
                        <a:pt x="123" y="16"/>
                      </a:lnTo>
                      <a:lnTo>
                        <a:pt x="124" y="17"/>
                      </a:lnTo>
                      <a:lnTo>
                        <a:pt x="125" y="17"/>
                      </a:lnTo>
                      <a:lnTo>
                        <a:pt x="126" y="18"/>
                      </a:lnTo>
                      <a:lnTo>
                        <a:pt x="126" y="19"/>
                      </a:lnTo>
                      <a:lnTo>
                        <a:pt x="126" y="20"/>
                      </a:lnTo>
                      <a:lnTo>
                        <a:pt x="125" y="21"/>
                      </a:lnTo>
                      <a:lnTo>
                        <a:pt x="124" y="22"/>
                      </a:lnTo>
                      <a:lnTo>
                        <a:pt x="123" y="22"/>
                      </a:lnTo>
                      <a:lnTo>
                        <a:pt x="122" y="23"/>
                      </a:lnTo>
                      <a:lnTo>
                        <a:pt x="120" y="24"/>
                      </a:lnTo>
                      <a:lnTo>
                        <a:pt x="118" y="24"/>
                      </a:lnTo>
                      <a:lnTo>
                        <a:pt x="116" y="25"/>
                      </a:lnTo>
                      <a:lnTo>
                        <a:pt x="114" y="26"/>
                      </a:lnTo>
                      <a:lnTo>
                        <a:pt x="112" y="26"/>
                      </a:lnTo>
                      <a:lnTo>
                        <a:pt x="109" y="27"/>
                      </a:lnTo>
                      <a:lnTo>
                        <a:pt x="106" y="27"/>
                      </a:lnTo>
                      <a:lnTo>
                        <a:pt x="102" y="28"/>
                      </a:lnTo>
                      <a:lnTo>
                        <a:pt x="99" y="28"/>
                      </a:lnTo>
                      <a:lnTo>
                        <a:pt x="95" y="29"/>
                      </a:lnTo>
                      <a:lnTo>
                        <a:pt x="91" y="30"/>
                      </a:lnTo>
                      <a:lnTo>
                        <a:pt x="87" y="30"/>
                      </a:lnTo>
                      <a:lnTo>
                        <a:pt x="82" y="31"/>
                      </a:lnTo>
                      <a:lnTo>
                        <a:pt x="77" y="31"/>
                      </a:lnTo>
                      <a:lnTo>
                        <a:pt x="71" y="32"/>
                      </a:lnTo>
                      <a:lnTo>
                        <a:pt x="65" y="33"/>
                      </a:lnTo>
                      <a:lnTo>
                        <a:pt x="60" y="33"/>
                      </a:lnTo>
                      <a:lnTo>
                        <a:pt x="53" y="34"/>
                      </a:lnTo>
                      <a:lnTo>
                        <a:pt x="41" y="35"/>
                      </a:lnTo>
                      <a:lnTo>
                        <a:pt x="27" y="37"/>
                      </a:lnTo>
                      <a:lnTo>
                        <a:pt x="14" y="38"/>
                      </a:lnTo>
                      <a:lnTo>
                        <a:pt x="0" y="39"/>
                      </a:lnTo>
                    </a:path>
                  </a:pathLst>
                </a:custGeom>
                <a:noFill/>
                <a:ln w="25400" cap="rnd">
                  <a:solidFill>
                    <a:schemeClr val="tx1"/>
                  </a:solidFill>
                  <a:round/>
                  <a:headEnd type="none" w="sm" len="sm"/>
                  <a:tailEnd type="none" w="sm" len="sm"/>
                </a:ln>
              </p:spPr>
              <p:txBody>
                <a:bodyPr/>
                <a:lstStyle/>
                <a:p>
                  <a:endParaRPr lang="en-US"/>
                </a:p>
              </p:txBody>
            </p:sp>
            <p:sp>
              <p:nvSpPr>
                <p:cNvPr id="15383" name="Freeform 14"/>
                <p:cNvSpPr>
                  <a:spLocks/>
                </p:cNvSpPr>
                <p:nvPr/>
              </p:nvSpPr>
              <p:spPr bwMode="auto">
                <a:xfrm>
                  <a:off x="3426" y="3520"/>
                  <a:ext cx="127" cy="40"/>
                </a:xfrm>
                <a:custGeom>
                  <a:avLst/>
                  <a:gdLst>
                    <a:gd name="T0" fmla="*/ 126 w 127"/>
                    <a:gd name="T1" fmla="*/ 0 h 40"/>
                    <a:gd name="T2" fmla="*/ 112 w 127"/>
                    <a:gd name="T3" fmla="*/ 1 h 40"/>
                    <a:gd name="T4" fmla="*/ 99 w 127"/>
                    <a:gd name="T5" fmla="*/ 2 h 40"/>
                    <a:gd name="T6" fmla="*/ 85 w 127"/>
                    <a:gd name="T7" fmla="*/ 4 h 40"/>
                    <a:gd name="T8" fmla="*/ 73 w 127"/>
                    <a:gd name="T9" fmla="*/ 5 h 40"/>
                    <a:gd name="T10" fmla="*/ 66 w 127"/>
                    <a:gd name="T11" fmla="*/ 6 h 40"/>
                    <a:gd name="T12" fmla="*/ 61 w 127"/>
                    <a:gd name="T13" fmla="*/ 6 h 40"/>
                    <a:gd name="T14" fmla="*/ 55 w 127"/>
                    <a:gd name="T15" fmla="*/ 7 h 40"/>
                    <a:gd name="T16" fmla="*/ 50 w 127"/>
                    <a:gd name="T17" fmla="*/ 8 h 40"/>
                    <a:gd name="T18" fmla="*/ 45 w 127"/>
                    <a:gd name="T19" fmla="*/ 8 h 40"/>
                    <a:gd name="T20" fmla="*/ 40 w 127"/>
                    <a:gd name="T21" fmla="*/ 9 h 40"/>
                    <a:gd name="T22" fmla="*/ 35 w 127"/>
                    <a:gd name="T23" fmla="*/ 9 h 40"/>
                    <a:gd name="T24" fmla="*/ 31 w 127"/>
                    <a:gd name="T25" fmla="*/ 10 h 40"/>
                    <a:gd name="T26" fmla="*/ 27 w 127"/>
                    <a:gd name="T27" fmla="*/ 11 h 40"/>
                    <a:gd name="T28" fmla="*/ 24 w 127"/>
                    <a:gd name="T29" fmla="*/ 11 h 40"/>
                    <a:gd name="T30" fmla="*/ 20 w 127"/>
                    <a:gd name="T31" fmla="*/ 12 h 40"/>
                    <a:gd name="T32" fmla="*/ 17 w 127"/>
                    <a:gd name="T33" fmla="*/ 12 h 40"/>
                    <a:gd name="T34" fmla="*/ 14 w 127"/>
                    <a:gd name="T35" fmla="*/ 13 h 40"/>
                    <a:gd name="T36" fmla="*/ 12 w 127"/>
                    <a:gd name="T37" fmla="*/ 13 h 40"/>
                    <a:gd name="T38" fmla="*/ 10 w 127"/>
                    <a:gd name="T39" fmla="*/ 14 h 40"/>
                    <a:gd name="T40" fmla="*/ 8 w 127"/>
                    <a:gd name="T41" fmla="*/ 15 h 40"/>
                    <a:gd name="T42" fmla="*/ 6 w 127"/>
                    <a:gd name="T43" fmla="*/ 15 h 40"/>
                    <a:gd name="T44" fmla="*/ 4 w 127"/>
                    <a:gd name="T45" fmla="*/ 16 h 40"/>
                    <a:gd name="T46" fmla="*/ 3 w 127"/>
                    <a:gd name="T47" fmla="*/ 17 h 40"/>
                    <a:gd name="T48" fmla="*/ 2 w 127"/>
                    <a:gd name="T49" fmla="*/ 17 h 40"/>
                    <a:gd name="T50" fmla="*/ 1 w 127"/>
                    <a:gd name="T51" fmla="*/ 18 h 40"/>
                    <a:gd name="T52" fmla="*/ 0 w 127"/>
                    <a:gd name="T53" fmla="*/ 19 h 40"/>
                    <a:gd name="T54" fmla="*/ 0 w 127"/>
                    <a:gd name="T55" fmla="*/ 19 h 40"/>
                    <a:gd name="T56" fmla="*/ 0 w 127"/>
                    <a:gd name="T57" fmla="*/ 20 h 40"/>
                    <a:gd name="T58" fmla="*/ 0 w 127"/>
                    <a:gd name="T59" fmla="*/ 21 h 40"/>
                    <a:gd name="T60" fmla="*/ 1 w 127"/>
                    <a:gd name="T61" fmla="*/ 21 h 40"/>
                    <a:gd name="T62" fmla="*/ 1 w 127"/>
                    <a:gd name="T63" fmla="*/ 22 h 40"/>
                    <a:gd name="T64" fmla="*/ 2 w 127"/>
                    <a:gd name="T65" fmla="*/ 22 h 40"/>
                    <a:gd name="T66" fmla="*/ 3 w 127"/>
                    <a:gd name="T67" fmla="*/ 23 h 40"/>
                    <a:gd name="T68" fmla="*/ 5 w 127"/>
                    <a:gd name="T69" fmla="*/ 23 h 40"/>
                    <a:gd name="T70" fmla="*/ 6 w 127"/>
                    <a:gd name="T71" fmla="*/ 24 h 40"/>
                    <a:gd name="T72" fmla="*/ 8 w 127"/>
                    <a:gd name="T73" fmla="*/ 25 h 40"/>
                    <a:gd name="T74" fmla="*/ 10 w 127"/>
                    <a:gd name="T75" fmla="*/ 25 h 40"/>
                    <a:gd name="T76" fmla="*/ 13 w 127"/>
                    <a:gd name="T77" fmla="*/ 26 h 40"/>
                    <a:gd name="T78" fmla="*/ 15 w 127"/>
                    <a:gd name="T79" fmla="*/ 26 h 40"/>
                    <a:gd name="T80" fmla="*/ 18 w 127"/>
                    <a:gd name="T81" fmla="*/ 27 h 40"/>
                    <a:gd name="T82" fmla="*/ 21 w 127"/>
                    <a:gd name="T83" fmla="*/ 27 h 40"/>
                    <a:gd name="T84" fmla="*/ 25 w 127"/>
                    <a:gd name="T85" fmla="*/ 28 h 40"/>
                    <a:gd name="T86" fmla="*/ 28 w 127"/>
                    <a:gd name="T87" fmla="*/ 28 h 40"/>
                    <a:gd name="T88" fmla="*/ 32 w 127"/>
                    <a:gd name="T89" fmla="*/ 29 h 40"/>
                    <a:gd name="T90" fmla="*/ 36 w 127"/>
                    <a:gd name="T91" fmla="*/ 30 h 40"/>
                    <a:gd name="T92" fmla="*/ 40 w 127"/>
                    <a:gd name="T93" fmla="*/ 30 h 40"/>
                    <a:gd name="T94" fmla="*/ 45 w 127"/>
                    <a:gd name="T95" fmla="*/ 31 h 40"/>
                    <a:gd name="T96" fmla="*/ 50 w 127"/>
                    <a:gd name="T97" fmla="*/ 32 h 40"/>
                    <a:gd name="T98" fmla="*/ 56 w 127"/>
                    <a:gd name="T99" fmla="*/ 33 h 40"/>
                    <a:gd name="T100" fmla="*/ 61 w 127"/>
                    <a:gd name="T101" fmla="*/ 33 h 40"/>
                    <a:gd name="T102" fmla="*/ 67 w 127"/>
                    <a:gd name="T103" fmla="*/ 34 h 40"/>
                    <a:gd name="T104" fmla="*/ 73 w 127"/>
                    <a:gd name="T105" fmla="*/ 34 h 40"/>
                    <a:gd name="T106" fmla="*/ 86 w 127"/>
                    <a:gd name="T107" fmla="*/ 36 h 40"/>
                    <a:gd name="T108" fmla="*/ 99 w 127"/>
                    <a:gd name="T109" fmla="*/ 37 h 40"/>
                    <a:gd name="T110" fmla="*/ 112 w 127"/>
                    <a:gd name="T111" fmla="*/ 38 h 40"/>
                    <a:gd name="T112" fmla="*/ 126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126" y="0"/>
                      </a:moveTo>
                      <a:lnTo>
                        <a:pt x="112" y="1"/>
                      </a:lnTo>
                      <a:lnTo>
                        <a:pt x="99" y="2"/>
                      </a:lnTo>
                      <a:lnTo>
                        <a:pt x="85" y="4"/>
                      </a:lnTo>
                      <a:lnTo>
                        <a:pt x="73" y="5"/>
                      </a:lnTo>
                      <a:lnTo>
                        <a:pt x="66" y="6"/>
                      </a:lnTo>
                      <a:lnTo>
                        <a:pt x="61" y="6"/>
                      </a:lnTo>
                      <a:lnTo>
                        <a:pt x="55" y="7"/>
                      </a:lnTo>
                      <a:lnTo>
                        <a:pt x="50" y="8"/>
                      </a:lnTo>
                      <a:lnTo>
                        <a:pt x="45" y="8"/>
                      </a:lnTo>
                      <a:lnTo>
                        <a:pt x="40" y="9"/>
                      </a:lnTo>
                      <a:lnTo>
                        <a:pt x="35" y="9"/>
                      </a:lnTo>
                      <a:lnTo>
                        <a:pt x="31" y="10"/>
                      </a:lnTo>
                      <a:lnTo>
                        <a:pt x="27" y="11"/>
                      </a:lnTo>
                      <a:lnTo>
                        <a:pt x="24" y="11"/>
                      </a:lnTo>
                      <a:lnTo>
                        <a:pt x="20" y="12"/>
                      </a:lnTo>
                      <a:lnTo>
                        <a:pt x="17" y="12"/>
                      </a:lnTo>
                      <a:lnTo>
                        <a:pt x="14" y="13"/>
                      </a:lnTo>
                      <a:lnTo>
                        <a:pt x="12" y="13"/>
                      </a:lnTo>
                      <a:lnTo>
                        <a:pt x="10" y="14"/>
                      </a:lnTo>
                      <a:lnTo>
                        <a:pt x="8" y="15"/>
                      </a:lnTo>
                      <a:lnTo>
                        <a:pt x="6" y="15"/>
                      </a:lnTo>
                      <a:lnTo>
                        <a:pt x="4" y="16"/>
                      </a:lnTo>
                      <a:lnTo>
                        <a:pt x="3" y="17"/>
                      </a:lnTo>
                      <a:lnTo>
                        <a:pt x="2" y="17"/>
                      </a:lnTo>
                      <a:lnTo>
                        <a:pt x="1" y="18"/>
                      </a:lnTo>
                      <a:lnTo>
                        <a:pt x="0" y="19"/>
                      </a:lnTo>
                      <a:lnTo>
                        <a:pt x="0" y="20"/>
                      </a:lnTo>
                      <a:lnTo>
                        <a:pt x="0" y="21"/>
                      </a:lnTo>
                      <a:lnTo>
                        <a:pt x="1" y="21"/>
                      </a:lnTo>
                      <a:lnTo>
                        <a:pt x="1" y="22"/>
                      </a:lnTo>
                      <a:lnTo>
                        <a:pt x="2" y="22"/>
                      </a:lnTo>
                      <a:lnTo>
                        <a:pt x="3" y="23"/>
                      </a:lnTo>
                      <a:lnTo>
                        <a:pt x="5" y="23"/>
                      </a:lnTo>
                      <a:lnTo>
                        <a:pt x="6" y="24"/>
                      </a:lnTo>
                      <a:lnTo>
                        <a:pt x="8" y="25"/>
                      </a:lnTo>
                      <a:lnTo>
                        <a:pt x="10" y="25"/>
                      </a:lnTo>
                      <a:lnTo>
                        <a:pt x="13" y="26"/>
                      </a:lnTo>
                      <a:lnTo>
                        <a:pt x="15" y="26"/>
                      </a:lnTo>
                      <a:lnTo>
                        <a:pt x="18" y="27"/>
                      </a:lnTo>
                      <a:lnTo>
                        <a:pt x="21" y="27"/>
                      </a:lnTo>
                      <a:lnTo>
                        <a:pt x="25" y="28"/>
                      </a:lnTo>
                      <a:lnTo>
                        <a:pt x="28" y="28"/>
                      </a:lnTo>
                      <a:lnTo>
                        <a:pt x="32" y="29"/>
                      </a:lnTo>
                      <a:lnTo>
                        <a:pt x="36" y="30"/>
                      </a:lnTo>
                      <a:lnTo>
                        <a:pt x="40" y="30"/>
                      </a:lnTo>
                      <a:lnTo>
                        <a:pt x="45" y="31"/>
                      </a:lnTo>
                      <a:lnTo>
                        <a:pt x="50" y="32"/>
                      </a:lnTo>
                      <a:lnTo>
                        <a:pt x="56" y="33"/>
                      </a:lnTo>
                      <a:lnTo>
                        <a:pt x="61" y="33"/>
                      </a:lnTo>
                      <a:lnTo>
                        <a:pt x="67" y="34"/>
                      </a:lnTo>
                      <a:lnTo>
                        <a:pt x="73" y="34"/>
                      </a:lnTo>
                      <a:lnTo>
                        <a:pt x="86" y="36"/>
                      </a:lnTo>
                      <a:lnTo>
                        <a:pt x="99" y="37"/>
                      </a:lnTo>
                      <a:lnTo>
                        <a:pt x="112" y="38"/>
                      </a:lnTo>
                      <a:lnTo>
                        <a:pt x="126" y="39"/>
                      </a:lnTo>
                    </a:path>
                  </a:pathLst>
                </a:custGeom>
                <a:noFill/>
                <a:ln w="25400" cap="rnd">
                  <a:solidFill>
                    <a:schemeClr val="tx1"/>
                  </a:solidFill>
                  <a:round/>
                  <a:headEnd type="none" w="sm" len="sm"/>
                  <a:tailEnd type="none" w="sm" len="sm"/>
                </a:ln>
              </p:spPr>
              <p:txBody>
                <a:bodyPr/>
                <a:lstStyle/>
                <a:p>
                  <a:endParaRPr lang="en-US"/>
                </a:p>
              </p:txBody>
            </p:sp>
          </p:grpSp>
          <p:grpSp>
            <p:nvGrpSpPr>
              <p:cNvPr id="5" name="Group 15"/>
              <p:cNvGrpSpPr>
                <a:grpSpLocks/>
              </p:cNvGrpSpPr>
              <p:nvPr/>
            </p:nvGrpSpPr>
            <p:grpSpPr bwMode="auto">
              <a:xfrm>
                <a:off x="3426" y="3557"/>
                <a:ext cx="254" cy="236"/>
                <a:chOff x="3426" y="3557"/>
                <a:chExt cx="254" cy="236"/>
              </a:xfrm>
            </p:grpSpPr>
            <p:sp>
              <p:nvSpPr>
                <p:cNvPr id="15372" name="Freeform 16"/>
                <p:cNvSpPr>
                  <a:spLocks/>
                </p:cNvSpPr>
                <p:nvPr/>
              </p:nvSpPr>
              <p:spPr bwMode="auto">
                <a:xfrm>
                  <a:off x="3552" y="3557"/>
                  <a:ext cx="127" cy="40"/>
                </a:xfrm>
                <a:custGeom>
                  <a:avLst/>
                  <a:gdLst>
                    <a:gd name="T0" fmla="*/ 0 w 127"/>
                    <a:gd name="T1" fmla="*/ 0 h 40"/>
                    <a:gd name="T2" fmla="*/ 14 w 127"/>
                    <a:gd name="T3" fmla="*/ 1 h 40"/>
                    <a:gd name="T4" fmla="*/ 27 w 127"/>
                    <a:gd name="T5" fmla="*/ 2 h 40"/>
                    <a:gd name="T6" fmla="*/ 40 w 127"/>
                    <a:gd name="T7" fmla="*/ 3 h 40"/>
                    <a:gd name="T8" fmla="*/ 53 w 127"/>
                    <a:gd name="T9" fmla="*/ 5 h 40"/>
                    <a:gd name="T10" fmla="*/ 59 w 127"/>
                    <a:gd name="T11" fmla="*/ 5 h 40"/>
                    <a:gd name="T12" fmla="*/ 65 w 127"/>
                    <a:gd name="T13" fmla="*/ 6 h 40"/>
                    <a:gd name="T14" fmla="*/ 70 w 127"/>
                    <a:gd name="T15" fmla="*/ 7 h 40"/>
                    <a:gd name="T16" fmla="*/ 76 w 127"/>
                    <a:gd name="T17" fmla="*/ 7 h 40"/>
                    <a:gd name="T18" fmla="*/ 81 w 127"/>
                    <a:gd name="T19" fmla="*/ 8 h 40"/>
                    <a:gd name="T20" fmla="*/ 86 w 127"/>
                    <a:gd name="T21" fmla="*/ 9 h 40"/>
                    <a:gd name="T22" fmla="*/ 90 w 127"/>
                    <a:gd name="T23" fmla="*/ 9 h 40"/>
                    <a:gd name="T24" fmla="*/ 94 w 127"/>
                    <a:gd name="T25" fmla="*/ 10 h 40"/>
                    <a:gd name="T26" fmla="*/ 98 w 127"/>
                    <a:gd name="T27" fmla="*/ 11 h 40"/>
                    <a:gd name="T28" fmla="*/ 101 w 127"/>
                    <a:gd name="T29" fmla="*/ 11 h 40"/>
                    <a:gd name="T30" fmla="*/ 105 w 127"/>
                    <a:gd name="T31" fmla="*/ 12 h 40"/>
                    <a:gd name="T32" fmla="*/ 108 w 127"/>
                    <a:gd name="T33" fmla="*/ 12 h 40"/>
                    <a:gd name="T34" fmla="*/ 111 w 127"/>
                    <a:gd name="T35" fmla="*/ 13 h 40"/>
                    <a:gd name="T36" fmla="*/ 113 w 127"/>
                    <a:gd name="T37" fmla="*/ 13 h 40"/>
                    <a:gd name="T38" fmla="*/ 116 w 127"/>
                    <a:gd name="T39" fmla="*/ 14 h 40"/>
                    <a:gd name="T40" fmla="*/ 118 w 127"/>
                    <a:gd name="T41" fmla="*/ 15 h 40"/>
                    <a:gd name="T42" fmla="*/ 120 w 127"/>
                    <a:gd name="T43" fmla="*/ 15 h 40"/>
                    <a:gd name="T44" fmla="*/ 122 w 127"/>
                    <a:gd name="T45" fmla="*/ 16 h 40"/>
                    <a:gd name="T46" fmla="*/ 123 w 127"/>
                    <a:gd name="T47" fmla="*/ 16 h 40"/>
                    <a:gd name="T48" fmla="*/ 124 w 127"/>
                    <a:gd name="T49" fmla="*/ 17 h 40"/>
                    <a:gd name="T50" fmla="*/ 125 w 127"/>
                    <a:gd name="T51" fmla="*/ 17 h 40"/>
                    <a:gd name="T52" fmla="*/ 126 w 127"/>
                    <a:gd name="T53" fmla="*/ 18 h 40"/>
                    <a:gd name="T54" fmla="*/ 126 w 127"/>
                    <a:gd name="T55" fmla="*/ 18 h 40"/>
                    <a:gd name="T56" fmla="*/ 126 w 127"/>
                    <a:gd name="T57" fmla="*/ 19 h 40"/>
                    <a:gd name="T58" fmla="*/ 126 w 127"/>
                    <a:gd name="T59" fmla="*/ 20 h 40"/>
                    <a:gd name="T60" fmla="*/ 126 w 127"/>
                    <a:gd name="T61" fmla="*/ 20 h 40"/>
                    <a:gd name="T62" fmla="*/ 125 w 127"/>
                    <a:gd name="T63" fmla="*/ 21 h 40"/>
                    <a:gd name="T64" fmla="*/ 124 w 127"/>
                    <a:gd name="T65" fmla="*/ 22 h 40"/>
                    <a:gd name="T66" fmla="*/ 123 w 127"/>
                    <a:gd name="T67" fmla="*/ 22 h 40"/>
                    <a:gd name="T68" fmla="*/ 122 w 127"/>
                    <a:gd name="T69" fmla="*/ 23 h 40"/>
                    <a:gd name="T70" fmla="*/ 120 w 127"/>
                    <a:gd name="T71" fmla="*/ 24 h 40"/>
                    <a:gd name="T72" fmla="*/ 118 w 127"/>
                    <a:gd name="T73" fmla="*/ 24 h 40"/>
                    <a:gd name="T74" fmla="*/ 116 w 127"/>
                    <a:gd name="T75" fmla="*/ 25 h 40"/>
                    <a:gd name="T76" fmla="*/ 114 w 127"/>
                    <a:gd name="T77" fmla="*/ 26 h 40"/>
                    <a:gd name="T78" fmla="*/ 112 w 127"/>
                    <a:gd name="T79" fmla="*/ 26 h 40"/>
                    <a:gd name="T80" fmla="*/ 109 w 127"/>
                    <a:gd name="T81" fmla="*/ 27 h 40"/>
                    <a:gd name="T82" fmla="*/ 106 w 127"/>
                    <a:gd name="T83" fmla="*/ 27 h 40"/>
                    <a:gd name="T84" fmla="*/ 102 w 127"/>
                    <a:gd name="T85" fmla="*/ 28 h 40"/>
                    <a:gd name="T86" fmla="*/ 99 w 127"/>
                    <a:gd name="T87" fmla="*/ 28 h 40"/>
                    <a:gd name="T88" fmla="*/ 95 w 127"/>
                    <a:gd name="T89" fmla="*/ 29 h 40"/>
                    <a:gd name="T90" fmla="*/ 91 w 127"/>
                    <a:gd name="T91" fmla="*/ 30 h 40"/>
                    <a:gd name="T92" fmla="*/ 87 w 127"/>
                    <a:gd name="T93" fmla="*/ 30 h 40"/>
                    <a:gd name="T94" fmla="*/ 82 w 127"/>
                    <a:gd name="T95" fmla="*/ 31 h 40"/>
                    <a:gd name="T96" fmla="*/ 77 w 127"/>
                    <a:gd name="T97" fmla="*/ 31 h 40"/>
                    <a:gd name="T98" fmla="*/ 71 w 127"/>
                    <a:gd name="T99" fmla="*/ 32 h 40"/>
                    <a:gd name="T100" fmla="*/ 65 w 127"/>
                    <a:gd name="T101" fmla="*/ 33 h 40"/>
                    <a:gd name="T102" fmla="*/ 60 w 127"/>
                    <a:gd name="T103" fmla="*/ 33 h 40"/>
                    <a:gd name="T104" fmla="*/ 53 w 127"/>
                    <a:gd name="T105" fmla="*/ 34 h 40"/>
                    <a:gd name="T106" fmla="*/ 41 w 127"/>
                    <a:gd name="T107" fmla="*/ 35 h 40"/>
                    <a:gd name="T108" fmla="*/ 27 w 127"/>
                    <a:gd name="T109" fmla="*/ 37 h 40"/>
                    <a:gd name="T110" fmla="*/ 14 w 127"/>
                    <a:gd name="T111" fmla="*/ 38 h 40"/>
                    <a:gd name="T112" fmla="*/ 0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0" y="0"/>
                      </a:moveTo>
                      <a:lnTo>
                        <a:pt x="14" y="1"/>
                      </a:lnTo>
                      <a:lnTo>
                        <a:pt x="27" y="2"/>
                      </a:lnTo>
                      <a:lnTo>
                        <a:pt x="40" y="3"/>
                      </a:lnTo>
                      <a:lnTo>
                        <a:pt x="53" y="5"/>
                      </a:lnTo>
                      <a:lnTo>
                        <a:pt x="59" y="5"/>
                      </a:lnTo>
                      <a:lnTo>
                        <a:pt x="65" y="6"/>
                      </a:lnTo>
                      <a:lnTo>
                        <a:pt x="70" y="7"/>
                      </a:lnTo>
                      <a:lnTo>
                        <a:pt x="76" y="7"/>
                      </a:lnTo>
                      <a:lnTo>
                        <a:pt x="81" y="8"/>
                      </a:lnTo>
                      <a:lnTo>
                        <a:pt x="86" y="9"/>
                      </a:lnTo>
                      <a:lnTo>
                        <a:pt x="90" y="9"/>
                      </a:lnTo>
                      <a:lnTo>
                        <a:pt x="94" y="10"/>
                      </a:lnTo>
                      <a:lnTo>
                        <a:pt x="98" y="11"/>
                      </a:lnTo>
                      <a:lnTo>
                        <a:pt x="101" y="11"/>
                      </a:lnTo>
                      <a:lnTo>
                        <a:pt x="105" y="12"/>
                      </a:lnTo>
                      <a:lnTo>
                        <a:pt x="108" y="12"/>
                      </a:lnTo>
                      <a:lnTo>
                        <a:pt x="111" y="13"/>
                      </a:lnTo>
                      <a:lnTo>
                        <a:pt x="113" y="13"/>
                      </a:lnTo>
                      <a:lnTo>
                        <a:pt x="116" y="14"/>
                      </a:lnTo>
                      <a:lnTo>
                        <a:pt x="118" y="15"/>
                      </a:lnTo>
                      <a:lnTo>
                        <a:pt x="120" y="15"/>
                      </a:lnTo>
                      <a:lnTo>
                        <a:pt x="122" y="16"/>
                      </a:lnTo>
                      <a:lnTo>
                        <a:pt x="123" y="16"/>
                      </a:lnTo>
                      <a:lnTo>
                        <a:pt x="124" y="17"/>
                      </a:lnTo>
                      <a:lnTo>
                        <a:pt x="125" y="17"/>
                      </a:lnTo>
                      <a:lnTo>
                        <a:pt x="126" y="18"/>
                      </a:lnTo>
                      <a:lnTo>
                        <a:pt x="126" y="19"/>
                      </a:lnTo>
                      <a:lnTo>
                        <a:pt x="126" y="20"/>
                      </a:lnTo>
                      <a:lnTo>
                        <a:pt x="125" y="21"/>
                      </a:lnTo>
                      <a:lnTo>
                        <a:pt x="124" y="22"/>
                      </a:lnTo>
                      <a:lnTo>
                        <a:pt x="123" y="22"/>
                      </a:lnTo>
                      <a:lnTo>
                        <a:pt x="122" y="23"/>
                      </a:lnTo>
                      <a:lnTo>
                        <a:pt x="120" y="24"/>
                      </a:lnTo>
                      <a:lnTo>
                        <a:pt x="118" y="24"/>
                      </a:lnTo>
                      <a:lnTo>
                        <a:pt x="116" y="25"/>
                      </a:lnTo>
                      <a:lnTo>
                        <a:pt x="114" y="26"/>
                      </a:lnTo>
                      <a:lnTo>
                        <a:pt x="112" y="26"/>
                      </a:lnTo>
                      <a:lnTo>
                        <a:pt x="109" y="27"/>
                      </a:lnTo>
                      <a:lnTo>
                        <a:pt x="106" y="27"/>
                      </a:lnTo>
                      <a:lnTo>
                        <a:pt x="102" y="28"/>
                      </a:lnTo>
                      <a:lnTo>
                        <a:pt x="99" y="28"/>
                      </a:lnTo>
                      <a:lnTo>
                        <a:pt x="95" y="29"/>
                      </a:lnTo>
                      <a:lnTo>
                        <a:pt x="91" y="30"/>
                      </a:lnTo>
                      <a:lnTo>
                        <a:pt x="87" y="30"/>
                      </a:lnTo>
                      <a:lnTo>
                        <a:pt x="82" y="31"/>
                      </a:lnTo>
                      <a:lnTo>
                        <a:pt x="77" y="31"/>
                      </a:lnTo>
                      <a:lnTo>
                        <a:pt x="71" y="32"/>
                      </a:lnTo>
                      <a:lnTo>
                        <a:pt x="65" y="33"/>
                      </a:lnTo>
                      <a:lnTo>
                        <a:pt x="60" y="33"/>
                      </a:lnTo>
                      <a:lnTo>
                        <a:pt x="53" y="34"/>
                      </a:lnTo>
                      <a:lnTo>
                        <a:pt x="41" y="35"/>
                      </a:lnTo>
                      <a:lnTo>
                        <a:pt x="27" y="37"/>
                      </a:lnTo>
                      <a:lnTo>
                        <a:pt x="14" y="38"/>
                      </a:lnTo>
                      <a:lnTo>
                        <a:pt x="0" y="39"/>
                      </a:lnTo>
                    </a:path>
                  </a:pathLst>
                </a:custGeom>
                <a:noFill/>
                <a:ln w="25400" cap="rnd">
                  <a:solidFill>
                    <a:schemeClr val="tx1"/>
                  </a:solidFill>
                  <a:round/>
                  <a:headEnd type="none" w="sm" len="sm"/>
                  <a:tailEnd type="none" w="sm" len="sm"/>
                </a:ln>
              </p:spPr>
              <p:txBody>
                <a:bodyPr/>
                <a:lstStyle/>
                <a:p>
                  <a:endParaRPr lang="en-US"/>
                </a:p>
              </p:txBody>
            </p:sp>
            <p:sp>
              <p:nvSpPr>
                <p:cNvPr id="15373" name="Freeform 17"/>
                <p:cNvSpPr>
                  <a:spLocks/>
                </p:cNvSpPr>
                <p:nvPr/>
              </p:nvSpPr>
              <p:spPr bwMode="auto">
                <a:xfrm>
                  <a:off x="3426" y="3597"/>
                  <a:ext cx="127" cy="40"/>
                </a:xfrm>
                <a:custGeom>
                  <a:avLst/>
                  <a:gdLst>
                    <a:gd name="T0" fmla="*/ 126 w 127"/>
                    <a:gd name="T1" fmla="*/ 0 h 40"/>
                    <a:gd name="T2" fmla="*/ 112 w 127"/>
                    <a:gd name="T3" fmla="*/ 1 h 40"/>
                    <a:gd name="T4" fmla="*/ 99 w 127"/>
                    <a:gd name="T5" fmla="*/ 2 h 40"/>
                    <a:gd name="T6" fmla="*/ 85 w 127"/>
                    <a:gd name="T7" fmla="*/ 4 h 40"/>
                    <a:gd name="T8" fmla="*/ 73 w 127"/>
                    <a:gd name="T9" fmla="*/ 5 h 40"/>
                    <a:gd name="T10" fmla="*/ 66 w 127"/>
                    <a:gd name="T11" fmla="*/ 6 h 40"/>
                    <a:gd name="T12" fmla="*/ 61 w 127"/>
                    <a:gd name="T13" fmla="*/ 6 h 40"/>
                    <a:gd name="T14" fmla="*/ 55 w 127"/>
                    <a:gd name="T15" fmla="*/ 7 h 40"/>
                    <a:gd name="T16" fmla="*/ 50 w 127"/>
                    <a:gd name="T17" fmla="*/ 8 h 40"/>
                    <a:gd name="T18" fmla="*/ 45 w 127"/>
                    <a:gd name="T19" fmla="*/ 8 h 40"/>
                    <a:gd name="T20" fmla="*/ 40 w 127"/>
                    <a:gd name="T21" fmla="*/ 9 h 40"/>
                    <a:gd name="T22" fmla="*/ 35 w 127"/>
                    <a:gd name="T23" fmla="*/ 9 h 40"/>
                    <a:gd name="T24" fmla="*/ 31 w 127"/>
                    <a:gd name="T25" fmla="*/ 10 h 40"/>
                    <a:gd name="T26" fmla="*/ 27 w 127"/>
                    <a:gd name="T27" fmla="*/ 11 h 40"/>
                    <a:gd name="T28" fmla="*/ 24 w 127"/>
                    <a:gd name="T29" fmla="*/ 11 h 40"/>
                    <a:gd name="T30" fmla="*/ 20 w 127"/>
                    <a:gd name="T31" fmla="*/ 12 h 40"/>
                    <a:gd name="T32" fmla="*/ 17 w 127"/>
                    <a:gd name="T33" fmla="*/ 12 h 40"/>
                    <a:gd name="T34" fmla="*/ 14 w 127"/>
                    <a:gd name="T35" fmla="*/ 13 h 40"/>
                    <a:gd name="T36" fmla="*/ 12 w 127"/>
                    <a:gd name="T37" fmla="*/ 13 h 40"/>
                    <a:gd name="T38" fmla="*/ 10 w 127"/>
                    <a:gd name="T39" fmla="*/ 14 h 40"/>
                    <a:gd name="T40" fmla="*/ 8 w 127"/>
                    <a:gd name="T41" fmla="*/ 15 h 40"/>
                    <a:gd name="T42" fmla="*/ 6 w 127"/>
                    <a:gd name="T43" fmla="*/ 15 h 40"/>
                    <a:gd name="T44" fmla="*/ 4 w 127"/>
                    <a:gd name="T45" fmla="*/ 16 h 40"/>
                    <a:gd name="T46" fmla="*/ 3 w 127"/>
                    <a:gd name="T47" fmla="*/ 17 h 40"/>
                    <a:gd name="T48" fmla="*/ 2 w 127"/>
                    <a:gd name="T49" fmla="*/ 17 h 40"/>
                    <a:gd name="T50" fmla="*/ 1 w 127"/>
                    <a:gd name="T51" fmla="*/ 18 h 40"/>
                    <a:gd name="T52" fmla="*/ 0 w 127"/>
                    <a:gd name="T53" fmla="*/ 19 h 40"/>
                    <a:gd name="T54" fmla="*/ 0 w 127"/>
                    <a:gd name="T55" fmla="*/ 19 h 40"/>
                    <a:gd name="T56" fmla="*/ 0 w 127"/>
                    <a:gd name="T57" fmla="*/ 20 h 40"/>
                    <a:gd name="T58" fmla="*/ 0 w 127"/>
                    <a:gd name="T59" fmla="*/ 21 h 40"/>
                    <a:gd name="T60" fmla="*/ 1 w 127"/>
                    <a:gd name="T61" fmla="*/ 21 h 40"/>
                    <a:gd name="T62" fmla="*/ 1 w 127"/>
                    <a:gd name="T63" fmla="*/ 22 h 40"/>
                    <a:gd name="T64" fmla="*/ 2 w 127"/>
                    <a:gd name="T65" fmla="*/ 22 h 40"/>
                    <a:gd name="T66" fmla="*/ 3 w 127"/>
                    <a:gd name="T67" fmla="*/ 23 h 40"/>
                    <a:gd name="T68" fmla="*/ 5 w 127"/>
                    <a:gd name="T69" fmla="*/ 23 h 40"/>
                    <a:gd name="T70" fmla="*/ 6 w 127"/>
                    <a:gd name="T71" fmla="*/ 24 h 40"/>
                    <a:gd name="T72" fmla="*/ 8 w 127"/>
                    <a:gd name="T73" fmla="*/ 25 h 40"/>
                    <a:gd name="T74" fmla="*/ 10 w 127"/>
                    <a:gd name="T75" fmla="*/ 25 h 40"/>
                    <a:gd name="T76" fmla="*/ 13 w 127"/>
                    <a:gd name="T77" fmla="*/ 26 h 40"/>
                    <a:gd name="T78" fmla="*/ 15 w 127"/>
                    <a:gd name="T79" fmla="*/ 26 h 40"/>
                    <a:gd name="T80" fmla="*/ 18 w 127"/>
                    <a:gd name="T81" fmla="*/ 27 h 40"/>
                    <a:gd name="T82" fmla="*/ 21 w 127"/>
                    <a:gd name="T83" fmla="*/ 27 h 40"/>
                    <a:gd name="T84" fmla="*/ 25 w 127"/>
                    <a:gd name="T85" fmla="*/ 28 h 40"/>
                    <a:gd name="T86" fmla="*/ 28 w 127"/>
                    <a:gd name="T87" fmla="*/ 28 h 40"/>
                    <a:gd name="T88" fmla="*/ 32 w 127"/>
                    <a:gd name="T89" fmla="*/ 29 h 40"/>
                    <a:gd name="T90" fmla="*/ 36 w 127"/>
                    <a:gd name="T91" fmla="*/ 30 h 40"/>
                    <a:gd name="T92" fmla="*/ 40 w 127"/>
                    <a:gd name="T93" fmla="*/ 30 h 40"/>
                    <a:gd name="T94" fmla="*/ 45 w 127"/>
                    <a:gd name="T95" fmla="*/ 31 h 40"/>
                    <a:gd name="T96" fmla="*/ 50 w 127"/>
                    <a:gd name="T97" fmla="*/ 32 h 40"/>
                    <a:gd name="T98" fmla="*/ 56 w 127"/>
                    <a:gd name="T99" fmla="*/ 33 h 40"/>
                    <a:gd name="T100" fmla="*/ 61 w 127"/>
                    <a:gd name="T101" fmla="*/ 33 h 40"/>
                    <a:gd name="T102" fmla="*/ 67 w 127"/>
                    <a:gd name="T103" fmla="*/ 34 h 40"/>
                    <a:gd name="T104" fmla="*/ 73 w 127"/>
                    <a:gd name="T105" fmla="*/ 34 h 40"/>
                    <a:gd name="T106" fmla="*/ 86 w 127"/>
                    <a:gd name="T107" fmla="*/ 36 h 40"/>
                    <a:gd name="T108" fmla="*/ 99 w 127"/>
                    <a:gd name="T109" fmla="*/ 37 h 40"/>
                    <a:gd name="T110" fmla="*/ 112 w 127"/>
                    <a:gd name="T111" fmla="*/ 38 h 40"/>
                    <a:gd name="T112" fmla="*/ 126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126" y="0"/>
                      </a:moveTo>
                      <a:lnTo>
                        <a:pt x="112" y="1"/>
                      </a:lnTo>
                      <a:lnTo>
                        <a:pt x="99" y="2"/>
                      </a:lnTo>
                      <a:lnTo>
                        <a:pt x="85" y="4"/>
                      </a:lnTo>
                      <a:lnTo>
                        <a:pt x="73" y="5"/>
                      </a:lnTo>
                      <a:lnTo>
                        <a:pt x="66" y="6"/>
                      </a:lnTo>
                      <a:lnTo>
                        <a:pt x="61" y="6"/>
                      </a:lnTo>
                      <a:lnTo>
                        <a:pt x="55" y="7"/>
                      </a:lnTo>
                      <a:lnTo>
                        <a:pt x="50" y="8"/>
                      </a:lnTo>
                      <a:lnTo>
                        <a:pt x="45" y="8"/>
                      </a:lnTo>
                      <a:lnTo>
                        <a:pt x="40" y="9"/>
                      </a:lnTo>
                      <a:lnTo>
                        <a:pt x="35" y="9"/>
                      </a:lnTo>
                      <a:lnTo>
                        <a:pt x="31" y="10"/>
                      </a:lnTo>
                      <a:lnTo>
                        <a:pt x="27" y="11"/>
                      </a:lnTo>
                      <a:lnTo>
                        <a:pt x="24" y="11"/>
                      </a:lnTo>
                      <a:lnTo>
                        <a:pt x="20" y="12"/>
                      </a:lnTo>
                      <a:lnTo>
                        <a:pt x="17" y="12"/>
                      </a:lnTo>
                      <a:lnTo>
                        <a:pt x="14" y="13"/>
                      </a:lnTo>
                      <a:lnTo>
                        <a:pt x="12" y="13"/>
                      </a:lnTo>
                      <a:lnTo>
                        <a:pt x="10" y="14"/>
                      </a:lnTo>
                      <a:lnTo>
                        <a:pt x="8" y="15"/>
                      </a:lnTo>
                      <a:lnTo>
                        <a:pt x="6" y="15"/>
                      </a:lnTo>
                      <a:lnTo>
                        <a:pt x="4" y="16"/>
                      </a:lnTo>
                      <a:lnTo>
                        <a:pt x="3" y="17"/>
                      </a:lnTo>
                      <a:lnTo>
                        <a:pt x="2" y="17"/>
                      </a:lnTo>
                      <a:lnTo>
                        <a:pt x="1" y="18"/>
                      </a:lnTo>
                      <a:lnTo>
                        <a:pt x="0" y="19"/>
                      </a:lnTo>
                      <a:lnTo>
                        <a:pt x="0" y="20"/>
                      </a:lnTo>
                      <a:lnTo>
                        <a:pt x="0" y="21"/>
                      </a:lnTo>
                      <a:lnTo>
                        <a:pt x="1" y="21"/>
                      </a:lnTo>
                      <a:lnTo>
                        <a:pt x="1" y="22"/>
                      </a:lnTo>
                      <a:lnTo>
                        <a:pt x="2" y="22"/>
                      </a:lnTo>
                      <a:lnTo>
                        <a:pt x="3" y="23"/>
                      </a:lnTo>
                      <a:lnTo>
                        <a:pt x="5" y="23"/>
                      </a:lnTo>
                      <a:lnTo>
                        <a:pt x="6" y="24"/>
                      </a:lnTo>
                      <a:lnTo>
                        <a:pt x="8" y="25"/>
                      </a:lnTo>
                      <a:lnTo>
                        <a:pt x="10" y="25"/>
                      </a:lnTo>
                      <a:lnTo>
                        <a:pt x="13" y="26"/>
                      </a:lnTo>
                      <a:lnTo>
                        <a:pt x="15" y="26"/>
                      </a:lnTo>
                      <a:lnTo>
                        <a:pt x="18" y="27"/>
                      </a:lnTo>
                      <a:lnTo>
                        <a:pt x="21" y="27"/>
                      </a:lnTo>
                      <a:lnTo>
                        <a:pt x="25" y="28"/>
                      </a:lnTo>
                      <a:lnTo>
                        <a:pt x="28" y="28"/>
                      </a:lnTo>
                      <a:lnTo>
                        <a:pt x="32" y="29"/>
                      </a:lnTo>
                      <a:lnTo>
                        <a:pt x="36" y="30"/>
                      </a:lnTo>
                      <a:lnTo>
                        <a:pt x="40" y="30"/>
                      </a:lnTo>
                      <a:lnTo>
                        <a:pt x="45" y="31"/>
                      </a:lnTo>
                      <a:lnTo>
                        <a:pt x="50" y="32"/>
                      </a:lnTo>
                      <a:lnTo>
                        <a:pt x="56" y="33"/>
                      </a:lnTo>
                      <a:lnTo>
                        <a:pt x="61" y="33"/>
                      </a:lnTo>
                      <a:lnTo>
                        <a:pt x="67" y="34"/>
                      </a:lnTo>
                      <a:lnTo>
                        <a:pt x="73" y="34"/>
                      </a:lnTo>
                      <a:lnTo>
                        <a:pt x="86" y="36"/>
                      </a:lnTo>
                      <a:lnTo>
                        <a:pt x="99" y="37"/>
                      </a:lnTo>
                      <a:lnTo>
                        <a:pt x="112" y="38"/>
                      </a:lnTo>
                      <a:lnTo>
                        <a:pt x="126" y="39"/>
                      </a:lnTo>
                    </a:path>
                  </a:pathLst>
                </a:custGeom>
                <a:noFill/>
                <a:ln w="25400" cap="rnd">
                  <a:solidFill>
                    <a:schemeClr val="tx1"/>
                  </a:solidFill>
                  <a:round/>
                  <a:headEnd type="none" w="sm" len="sm"/>
                  <a:tailEnd type="none" w="sm" len="sm"/>
                </a:ln>
              </p:spPr>
              <p:txBody>
                <a:bodyPr/>
                <a:lstStyle/>
                <a:p>
                  <a:endParaRPr lang="en-US"/>
                </a:p>
              </p:txBody>
            </p:sp>
            <p:sp>
              <p:nvSpPr>
                <p:cNvPr id="15374" name="Freeform 18"/>
                <p:cNvSpPr>
                  <a:spLocks/>
                </p:cNvSpPr>
                <p:nvPr/>
              </p:nvSpPr>
              <p:spPr bwMode="auto">
                <a:xfrm>
                  <a:off x="3552" y="3635"/>
                  <a:ext cx="127" cy="40"/>
                </a:xfrm>
                <a:custGeom>
                  <a:avLst/>
                  <a:gdLst>
                    <a:gd name="T0" fmla="*/ 0 w 127"/>
                    <a:gd name="T1" fmla="*/ 0 h 40"/>
                    <a:gd name="T2" fmla="*/ 14 w 127"/>
                    <a:gd name="T3" fmla="*/ 1 h 40"/>
                    <a:gd name="T4" fmla="*/ 27 w 127"/>
                    <a:gd name="T5" fmla="*/ 2 h 40"/>
                    <a:gd name="T6" fmla="*/ 40 w 127"/>
                    <a:gd name="T7" fmla="*/ 3 h 40"/>
                    <a:gd name="T8" fmla="*/ 53 w 127"/>
                    <a:gd name="T9" fmla="*/ 5 h 40"/>
                    <a:gd name="T10" fmla="*/ 59 w 127"/>
                    <a:gd name="T11" fmla="*/ 5 h 40"/>
                    <a:gd name="T12" fmla="*/ 65 w 127"/>
                    <a:gd name="T13" fmla="*/ 6 h 40"/>
                    <a:gd name="T14" fmla="*/ 70 w 127"/>
                    <a:gd name="T15" fmla="*/ 7 h 40"/>
                    <a:gd name="T16" fmla="*/ 76 w 127"/>
                    <a:gd name="T17" fmla="*/ 7 h 40"/>
                    <a:gd name="T18" fmla="*/ 81 w 127"/>
                    <a:gd name="T19" fmla="*/ 8 h 40"/>
                    <a:gd name="T20" fmla="*/ 86 w 127"/>
                    <a:gd name="T21" fmla="*/ 9 h 40"/>
                    <a:gd name="T22" fmla="*/ 90 w 127"/>
                    <a:gd name="T23" fmla="*/ 9 h 40"/>
                    <a:gd name="T24" fmla="*/ 94 w 127"/>
                    <a:gd name="T25" fmla="*/ 10 h 40"/>
                    <a:gd name="T26" fmla="*/ 98 w 127"/>
                    <a:gd name="T27" fmla="*/ 11 h 40"/>
                    <a:gd name="T28" fmla="*/ 101 w 127"/>
                    <a:gd name="T29" fmla="*/ 11 h 40"/>
                    <a:gd name="T30" fmla="*/ 105 w 127"/>
                    <a:gd name="T31" fmla="*/ 12 h 40"/>
                    <a:gd name="T32" fmla="*/ 108 w 127"/>
                    <a:gd name="T33" fmla="*/ 12 h 40"/>
                    <a:gd name="T34" fmla="*/ 111 w 127"/>
                    <a:gd name="T35" fmla="*/ 13 h 40"/>
                    <a:gd name="T36" fmla="*/ 113 w 127"/>
                    <a:gd name="T37" fmla="*/ 13 h 40"/>
                    <a:gd name="T38" fmla="*/ 116 w 127"/>
                    <a:gd name="T39" fmla="*/ 14 h 40"/>
                    <a:gd name="T40" fmla="*/ 118 w 127"/>
                    <a:gd name="T41" fmla="*/ 15 h 40"/>
                    <a:gd name="T42" fmla="*/ 120 w 127"/>
                    <a:gd name="T43" fmla="*/ 15 h 40"/>
                    <a:gd name="T44" fmla="*/ 122 w 127"/>
                    <a:gd name="T45" fmla="*/ 16 h 40"/>
                    <a:gd name="T46" fmla="*/ 123 w 127"/>
                    <a:gd name="T47" fmla="*/ 16 h 40"/>
                    <a:gd name="T48" fmla="*/ 124 w 127"/>
                    <a:gd name="T49" fmla="*/ 17 h 40"/>
                    <a:gd name="T50" fmla="*/ 125 w 127"/>
                    <a:gd name="T51" fmla="*/ 17 h 40"/>
                    <a:gd name="T52" fmla="*/ 126 w 127"/>
                    <a:gd name="T53" fmla="*/ 18 h 40"/>
                    <a:gd name="T54" fmla="*/ 126 w 127"/>
                    <a:gd name="T55" fmla="*/ 18 h 40"/>
                    <a:gd name="T56" fmla="*/ 126 w 127"/>
                    <a:gd name="T57" fmla="*/ 19 h 40"/>
                    <a:gd name="T58" fmla="*/ 126 w 127"/>
                    <a:gd name="T59" fmla="*/ 20 h 40"/>
                    <a:gd name="T60" fmla="*/ 126 w 127"/>
                    <a:gd name="T61" fmla="*/ 20 h 40"/>
                    <a:gd name="T62" fmla="*/ 125 w 127"/>
                    <a:gd name="T63" fmla="*/ 21 h 40"/>
                    <a:gd name="T64" fmla="*/ 124 w 127"/>
                    <a:gd name="T65" fmla="*/ 22 h 40"/>
                    <a:gd name="T66" fmla="*/ 123 w 127"/>
                    <a:gd name="T67" fmla="*/ 22 h 40"/>
                    <a:gd name="T68" fmla="*/ 122 w 127"/>
                    <a:gd name="T69" fmla="*/ 23 h 40"/>
                    <a:gd name="T70" fmla="*/ 120 w 127"/>
                    <a:gd name="T71" fmla="*/ 24 h 40"/>
                    <a:gd name="T72" fmla="*/ 118 w 127"/>
                    <a:gd name="T73" fmla="*/ 24 h 40"/>
                    <a:gd name="T74" fmla="*/ 116 w 127"/>
                    <a:gd name="T75" fmla="*/ 25 h 40"/>
                    <a:gd name="T76" fmla="*/ 114 w 127"/>
                    <a:gd name="T77" fmla="*/ 26 h 40"/>
                    <a:gd name="T78" fmla="*/ 112 w 127"/>
                    <a:gd name="T79" fmla="*/ 26 h 40"/>
                    <a:gd name="T80" fmla="*/ 109 w 127"/>
                    <a:gd name="T81" fmla="*/ 27 h 40"/>
                    <a:gd name="T82" fmla="*/ 106 w 127"/>
                    <a:gd name="T83" fmla="*/ 27 h 40"/>
                    <a:gd name="T84" fmla="*/ 102 w 127"/>
                    <a:gd name="T85" fmla="*/ 28 h 40"/>
                    <a:gd name="T86" fmla="*/ 99 w 127"/>
                    <a:gd name="T87" fmla="*/ 28 h 40"/>
                    <a:gd name="T88" fmla="*/ 95 w 127"/>
                    <a:gd name="T89" fmla="*/ 29 h 40"/>
                    <a:gd name="T90" fmla="*/ 91 w 127"/>
                    <a:gd name="T91" fmla="*/ 30 h 40"/>
                    <a:gd name="T92" fmla="*/ 87 w 127"/>
                    <a:gd name="T93" fmla="*/ 30 h 40"/>
                    <a:gd name="T94" fmla="*/ 82 w 127"/>
                    <a:gd name="T95" fmla="*/ 31 h 40"/>
                    <a:gd name="T96" fmla="*/ 77 w 127"/>
                    <a:gd name="T97" fmla="*/ 31 h 40"/>
                    <a:gd name="T98" fmla="*/ 71 w 127"/>
                    <a:gd name="T99" fmla="*/ 32 h 40"/>
                    <a:gd name="T100" fmla="*/ 65 w 127"/>
                    <a:gd name="T101" fmla="*/ 33 h 40"/>
                    <a:gd name="T102" fmla="*/ 60 w 127"/>
                    <a:gd name="T103" fmla="*/ 33 h 40"/>
                    <a:gd name="T104" fmla="*/ 53 w 127"/>
                    <a:gd name="T105" fmla="*/ 34 h 40"/>
                    <a:gd name="T106" fmla="*/ 41 w 127"/>
                    <a:gd name="T107" fmla="*/ 35 h 40"/>
                    <a:gd name="T108" fmla="*/ 27 w 127"/>
                    <a:gd name="T109" fmla="*/ 37 h 40"/>
                    <a:gd name="T110" fmla="*/ 14 w 127"/>
                    <a:gd name="T111" fmla="*/ 38 h 40"/>
                    <a:gd name="T112" fmla="*/ 0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0" y="0"/>
                      </a:moveTo>
                      <a:lnTo>
                        <a:pt x="14" y="1"/>
                      </a:lnTo>
                      <a:lnTo>
                        <a:pt x="27" y="2"/>
                      </a:lnTo>
                      <a:lnTo>
                        <a:pt x="40" y="3"/>
                      </a:lnTo>
                      <a:lnTo>
                        <a:pt x="53" y="5"/>
                      </a:lnTo>
                      <a:lnTo>
                        <a:pt x="59" y="5"/>
                      </a:lnTo>
                      <a:lnTo>
                        <a:pt x="65" y="6"/>
                      </a:lnTo>
                      <a:lnTo>
                        <a:pt x="70" y="7"/>
                      </a:lnTo>
                      <a:lnTo>
                        <a:pt x="76" y="7"/>
                      </a:lnTo>
                      <a:lnTo>
                        <a:pt x="81" y="8"/>
                      </a:lnTo>
                      <a:lnTo>
                        <a:pt x="86" y="9"/>
                      </a:lnTo>
                      <a:lnTo>
                        <a:pt x="90" y="9"/>
                      </a:lnTo>
                      <a:lnTo>
                        <a:pt x="94" y="10"/>
                      </a:lnTo>
                      <a:lnTo>
                        <a:pt x="98" y="11"/>
                      </a:lnTo>
                      <a:lnTo>
                        <a:pt x="101" y="11"/>
                      </a:lnTo>
                      <a:lnTo>
                        <a:pt x="105" y="12"/>
                      </a:lnTo>
                      <a:lnTo>
                        <a:pt x="108" y="12"/>
                      </a:lnTo>
                      <a:lnTo>
                        <a:pt x="111" y="13"/>
                      </a:lnTo>
                      <a:lnTo>
                        <a:pt x="113" y="13"/>
                      </a:lnTo>
                      <a:lnTo>
                        <a:pt x="116" y="14"/>
                      </a:lnTo>
                      <a:lnTo>
                        <a:pt x="118" y="15"/>
                      </a:lnTo>
                      <a:lnTo>
                        <a:pt x="120" y="15"/>
                      </a:lnTo>
                      <a:lnTo>
                        <a:pt x="122" y="16"/>
                      </a:lnTo>
                      <a:lnTo>
                        <a:pt x="123" y="16"/>
                      </a:lnTo>
                      <a:lnTo>
                        <a:pt x="124" y="17"/>
                      </a:lnTo>
                      <a:lnTo>
                        <a:pt x="125" y="17"/>
                      </a:lnTo>
                      <a:lnTo>
                        <a:pt x="126" y="18"/>
                      </a:lnTo>
                      <a:lnTo>
                        <a:pt x="126" y="19"/>
                      </a:lnTo>
                      <a:lnTo>
                        <a:pt x="126" y="20"/>
                      </a:lnTo>
                      <a:lnTo>
                        <a:pt x="125" y="21"/>
                      </a:lnTo>
                      <a:lnTo>
                        <a:pt x="124" y="22"/>
                      </a:lnTo>
                      <a:lnTo>
                        <a:pt x="123" y="22"/>
                      </a:lnTo>
                      <a:lnTo>
                        <a:pt x="122" y="23"/>
                      </a:lnTo>
                      <a:lnTo>
                        <a:pt x="120" y="24"/>
                      </a:lnTo>
                      <a:lnTo>
                        <a:pt x="118" y="24"/>
                      </a:lnTo>
                      <a:lnTo>
                        <a:pt x="116" y="25"/>
                      </a:lnTo>
                      <a:lnTo>
                        <a:pt x="114" y="26"/>
                      </a:lnTo>
                      <a:lnTo>
                        <a:pt x="112" y="26"/>
                      </a:lnTo>
                      <a:lnTo>
                        <a:pt x="109" y="27"/>
                      </a:lnTo>
                      <a:lnTo>
                        <a:pt x="106" y="27"/>
                      </a:lnTo>
                      <a:lnTo>
                        <a:pt x="102" y="28"/>
                      </a:lnTo>
                      <a:lnTo>
                        <a:pt x="99" y="28"/>
                      </a:lnTo>
                      <a:lnTo>
                        <a:pt x="95" y="29"/>
                      </a:lnTo>
                      <a:lnTo>
                        <a:pt x="91" y="30"/>
                      </a:lnTo>
                      <a:lnTo>
                        <a:pt x="87" y="30"/>
                      </a:lnTo>
                      <a:lnTo>
                        <a:pt x="82" y="31"/>
                      </a:lnTo>
                      <a:lnTo>
                        <a:pt x="77" y="31"/>
                      </a:lnTo>
                      <a:lnTo>
                        <a:pt x="71" y="32"/>
                      </a:lnTo>
                      <a:lnTo>
                        <a:pt x="65" y="33"/>
                      </a:lnTo>
                      <a:lnTo>
                        <a:pt x="60" y="33"/>
                      </a:lnTo>
                      <a:lnTo>
                        <a:pt x="53" y="34"/>
                      </a:lnTo>
                      <a:lnTo>
                        <a:pt x="41" y="35"/>
                      </a:lnTo>
                      <a:lnTo>
                        <a:pt x="27" y="37"/>
                      </a:lnTo>
                      <a:lnTo>
                        <a:pt x="14" y="38"/>
                      </a:lnTo>
                      <a:lnTo>
                        <a:pt x="0" y="39"/>
                      </a:lnTo>
                    </a:path>
                  </a:pathLst>
                </a:custGeom>
                <a:noFill/>
                <a:ln w="25400" cap="rnd">
                  <a:solidFill>
                    <a:schemeClr val="tx1"/>
                  </a:solidFill>
                  <a:round/>
                  <a:headEnd type="none" w="sm" len="sm"/>
                  <a:tailEnd type="none" w="sm" len="sm"/>
                </a:ln>
              </p:spPr>
              <p:txBody>
                <a:bodyPr/>
                <a:lstStyle/>
                <a:p>
                  <a:endParaRPr lang="en-US"/>
                </a:p>
              </p:txBody>
            </p:sp>
            <p:sp>
              <p:nvSpPr>
                <p:cNvPr id="15375" name="Freeform 19"/>
                <p:cNvSpPr>
                  <a:spLocks/>
                </p:cNvSpPr>
                <p:nvPr/>
              </p:nvSpPr>
              <p:spPr bwMode="auto">
                <a:xfrm>
                  <a:off x="3427" y="3675"/>
                  <a:ext cx="127" cy="40"/>
                </a:xfrm>
                <a:custGeom>
                  <a:avLst/>
                  <a:gdLst>
                    <a:gd name="T0" fmla="*/ 126 w 127"/>
                    <a:gd name="T1" fmla="*/ 0 h 40"/>
                    <a:gd name="T2" fmla="*/ 112 w 127"/>
                    <a:gd name="T3" fmla="*/ 1 h 40"/>
                    <a:gd name="T4" fmla="*/ 99 w 127"/>
                    <a:gd name="T5" fmla="*/ 2 h 40"/>
                    <a:gd name="T6" fmla="*/ 85 w 127"/>
                    <a:gd name="T7" fmla="*/ 4 h 40"/>
                    <a:gd name="T8" fmla="*/ 73 w 127"/>
                    <a:gd name="T9" fmla="*/ 5 h 40"/>
                    <a:gd name="T10" fmla="*/ 66 w 127"/>
                    <a:gd name="T11" fmla="*/ 6 h 40"/>
                    <a:gd name="T12" fmla="*/ 61 w 127"/>
                    <a:gd name="T13" fmla="*/ 6 h 40"/>
                    <a:gd name="T14" fmla="*/ 55 w 127"/>
                    <a:gd name="T15" fmla="*/ 7 h 40"/>
                    <a:gd name="T16" fmla="*/ 50 w 127"/>
                    <a:gd name="T17" fmla="*/ 8 h 40"/>
                    <a:gd name="T18" fmla="*/ 45 w 127"/>
                    <a:gd name="T19" fmla="*/ 8 h 40"/>
                    <a:gd name="T20" fmla="*/ 40 w 127"/>
                    <a:gd name="T21" fmla="*/ 9 h 40"/>
                    <a:gd name="T22" fmla="*/ 35 w 127"/>
                    <a:gd name="T23" fmla="*/ 9 h 40"/>
                    <a:gd name="T24" fmla="*/ 31 w 127"/>
                    <a:gd name="T25" fmla="*/ 10 h 40"/>
                    <a:gd name="T26" fmla="*/ 27 w 127"/>
                    <a:gd name="T27" fmla="*/ 11 h 40"/>
                    <a:gd name="T28" fmla="*/ 24 w 127"/>
                    <a:gd name="T29" fmla="*/ 11 h 40"/>
                    <a:gd name="T30" fmla="*/ 20 w 127"/>
                    <a:gd name="T31" fmla="*/ 12 h 40"/>
                    <a:gd name="T32" fmla="*/ 17 w 127"/>
                    <a:gd name="T33" fmla="*/ 12 h 40"/>
                    <a:gd name="T34" fmla="*/ 14 w 127"/>
                    <a:gd name="T35" fmla="*/ 13 h 40"/>
                    <a:gd name="T36" fmla="*/ 12 w 127"/>
                    <a:gd name="T37" fmla="*/ 13 h 40"/>
                    <a:gd name="T38" fmla="*/ 10 w 127"/>
                    <a:gd name="T39" fmla="*/ 14 h 40"/>
                    <a:gd name="T40" fmla="*/ 8 w 127"/>
                    <a:gd name="T41" fmla="*/ 15 h 40"/>
                    <a:gd name="T42" fmla="*/ 6 w 127"/>
                    <a:gd name="T43" fmla="*/ 15 h 40"/>
                    <a:gd name="T44" fmla="*/ 4 w 127"/>
                    <a:gd name="T45" fmla="*/ 16 h 40"/>
                    <a:gd name="T46" fmla="*/ 3 w 127"/>
                    <a:gd name="T47" fmla="*/ 17 h 40"/>
                    <a:gd name="T48" fmla="*/ 2 w 127"/>
                    <a:gd name="T49" fmla="*/ 17 h 40"/>
                    <a:gd name="T50" fmla="*/ 1 w 127"/>
                    <a:gd name="T51" fmla="*/ 18 h 40"/>
                    <a:gd name="T52" fmla="*/ 0 w 127"/>
                    <a:gd name="T53" fmla="*/ 19 h 40"/>
                    <a:gd name="T54" fmla="*/ 0 w 127"/>
                    <a:gd name="T55" fmla="*/ 19 h 40"/>
                    <a:gd name="T56" fmla="*/ 0 w 127"/>
                    <a:gd name="T57" fmla="*/ 20 h 40"/>
                    <a:gd name="T58" fmla="*/ 0 w 127"/>
                    <a:gd name="T59" fmla="*/ 21 h 40"/>
                    <a:gd name="T60" fmla="*/ 1 w 127"/>
                    <a:gd name="T61" fmla="*/ 21 h 40"/>
                    <a:gd name="T62" fmla="*/ 1 w 127"/>
                    <a:gd name="T63" fmla="*/ 22 h 40"/>
                    <a:gd name="T64" fmla="*/ 2 w 127"/>
                    <a:gd name="T65" fmla="*/ 22 h 40"/>
                    <a:gd name="T66" fmla="*/ 3 w 127"/>
                    <a:gd name="T67" fmla="*/ 23 h 40"/>
                    <a:gd name="T68" fmla="*/ 5 w 127"/>
                    <a:gd name="T69" fmla="*/ 23 h 40"/>
                    <a:gd name="T70" fmla="*/ 6 w 127"/>
                    <a:gd name="T71" fmla="*/ 24 h 40"/>
                    <a:gd name="T72" fmla="*/ 8 w 127"/>
                    <a:gd name="T73" fmla="*/ 25 h 40"/>
                    <a:gd name="T74" fmla="*/ 10 w 127"/>
                    <a:gd name="T75" fmla="*/ 25 h 40"/>
                    <a:gd name="T76" fmla="*/ 13 w 127"/>
                    <a:gd name="T77" fmla="*/ 26 h 40"/>
                    <a:gd name="T78" fmla="*/ 15 w 127"/>
                    <a:gd name="T79" fmla="*/ 26 h 40"/>
                    <a:gd name="T80" fmla="*/ 18 w 127"/>
                    <a:gd name="T81" fmla="*/ 27 h 40"/>
                    <a:gd name="T82" fmla="*/ 21 w 127"/>
                    <a:gd name="T83" fmla="*/ 27 h 40"/>
                    <a:gd name="T84" fmla="*/ 25 w 127"/>
                    <a:gd name="T85" fmla="*/ 28 h 40"/>
                    <a:gd name="T86" fmla="*/ 28 w 127"/>
                    <a:gd name="T87" fmla="*/ 28 h 40"/>
                    <a:gd name="T88" fmla="*/ 32 w 127"/>
                    <a:gd name="T89" fmla="*/ 29 h 40"/>
                    <a:gd name="T90" fmla="*/ 36 w 127"/>
                    <a:gd name="T91" fmla="*/ 30 h 40"/>
                    <a:gd name="T92" fmla="*/ 40 w 127"/>
                    <a:gd name="T93" fmla="*/ 30 h 40"/>
                    <a:gd name="T94" fmla="*/ 45 w 127"/>
                    <a:gd name="T95" fmla="*/ 31 h 40"/>
                    <a:gd name="T96" fmla="*/ 50 w 127"/>
                    <a:gd name="T97" fmla="*/ 32 h 40"/>
                    <a:gd name="T98" fmla="*/ 56 w 127"/>
                    <a:gd name="T99" fmla="*/ 33 h 40"/>
                    <a:gd name="T100" fmla="*/ 61 w 127"/>
                    <a:gd name="T101" fmla="*/ 33 h 40"/>
                    <a:gd name="T102" fmla="*/ 67 w 127"/>
                    <a:gd name="T103" fmla="*/ 34 h 40"/>
                    <a:gd name="T104" fmla="*/ 73 w 127"/>
                    <a:gd name="T105" fmla="*/ 34 h 40"/>
                    <a:gd name="T106" fmla="*/ 86 w 127"/>
                    <a:gd name="T107" fmla="*/ 36 h 40"/>
                    <a:gd name="T108" fmla="*/ 99 w 127"/>
                    <a:gd name="T109" fmla="*/ 37 h 40"/>
                    <a:gd name="T110" fmla="*/ 112 w 127"/>
                    <a:gd name="T111" fmla="*/ 38 h 40"/>
                    <a:gd name="T112" fmla="*/ 126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126" y="0"/>
                      </a:moveTo>
                      <a:lnTo>
                        <a:pt x="112" y="1"/>
                      </a:lnTo>
                      <a:lnTo>
                        <a:pt x="99" y="2"/>
                      </a:lnTo>
                      <a:lnTo>
                        <a:pt x="85" y="4"/>
                      </a:lnTo>
                      <a:lnTo>
                        <a:pt x="73" y="5"/>
                      </a:lnTo>
                      <a:lnTo>
                        <a:pt x="66" y="6"/>
                      </a:lnTo>
                      <a:lnTo>
                        <a:pt x="61" y="6"/>
                      </a:lnTo>
                      <a:lnTo>
                        <a:pt x="55" y="7"/>
                      </a:lnTo>
                      <a:lnTo>
                        <a:pt x="50" y="8"/>
                      </a:lnTo>
                      <a:lnTo>
                        <a:pt x="45" y="8"/>
                      </a:lnTo>
                      <a:lnTo>
                        <a:pt x="40" y="9"/>
                      </a:lnTo>
                      <a:lnTo>
                        <a:pt x="35" y="9"/>
                      </a:lnTo>
                      <a:lnTo>
                        <a:pt x="31" y="10"/>
                      </a:lnTo>
                      <a:lnTo>
                        <a:pt x="27" y="11"/>
                      </a:lnTo>
                      <a:lnTo>
                        <a:pt x="24" y="11"/>
                      </a:lnTo>
                      <a:lnTo>
                        <a:pt x="20" y="12"/>
                      </a:lnTo>
                      <a:lnTo>
                        <a:pt x="17" y="12"/>
                      </a:lnTo>
                      <a:lnTo>
                        <a:pt x="14" y="13"/>
                      </a:lnTo>
                      <a:lnTo>
                        <a:pt x="12" y="13"/>
                      </a:lnTo>
                      <a:lnTo>
                        <a:pt x="10" y="14"/>
                      </a:lnTo>
                      <a:lnTo>
                        <a:pt x="8" y="15"/>
                      </a:lnTo>
                      <a:lnTo>
                        <a:pt x="6" y="15"/>
                      </a:lnTo>
                      <a:lnTo>
                        <a:pt x="4" y="16"/>
                      </a:lnTo>
                      <a:lnTo>
                        <a:pt x="3" y="17"/>
                      </a:lnTo>
                      <a:lnTo>
                        <a:pt x="2" y="17"/>
                      </a:lnTo>
                      <a:lnTo>
                        <a:pt x="1" y="18"/>
                      </a:lnTo>
                      <a:lnTo>
                        <a:pt x="0" y="19"/>
                      </a:lnTo>
                      <a:lnTo>
                        <a:pt x="0" y="20"/>
                      </a:lnTo>
                      <a:lnTo>
                        <a:pt x="0" y="21"/>
                      </a:lnTo>
                      <a:lnTo>
                        <a:pt x="1" y="21"/>
                      </a:lnTo>
                      <a:lnTo>
                        <a:pt x="1" y="22"/>
                      </a:lnTo>
                      <a:lnTo>
                        <a:pt x="2" y="22"/>
                      </a:lnTo>
                      <a:lnTo>
                        <a:pt x="3" y="23"/>
                      </a:lnTo>
                      <a:lnTo>
                        <a:pt x="5" y="23"/>
                      </a:lnTo>
                      <a:lnTo>
                        <a:pt x="6" y="24"/>
                      </a:lnTo>
                      <a:lnTo>
                        <a:pt x="8" y="25"/>
                      </a:lnTo>
                      <a:lnTo>
                        <a:pt x="10" y="25"/>
                      </a:lnTo>
                      <a:lnTo>
                        <a:pt x="13" y="26"/>
                      </a:lnTo>
                      <a:lnTo>
                        <a:pt x="15" y="26"/>
                      </a:lnTo>
                      <a:lnTo>
                        <a:pt x="18" y="27"/>
                      </a:lnTo>
                      <a:lnTo>
                        <a:pt x="21" y="27"/>
                      </a:lnTo>
                      <a:lnTo>
                        <a:pt x="25" y="28"/>
                      </a:lnTo>
                      <a:lnTo>
                        <a:pt x="28" y="28"/>
                      </a:lnTo>
                      <a:lnTo>
                        <a:pt x="32" y="29"/>
                      </a:lnTo>
                      <a:lnTo>
                        <a:pt x="36" y="30"/>
                      </a:lnTo>
                      <a:lnTo>
                        <a:pt x="40" y="30"/>
                      </a:lnTo>
                      <a:lnTo>
                        <a:pt x="45" y="31"/>
                      </a:lnTo>
                      <a:lnTo>
                        <a:pt x="50" y="32"/>
                      </a:lnTo>
                      <a:lnTo>
                        <a:pt x="56" y="33"/>
                      </a:lnTo>
                      <a:lnTo>
                        <a:pt x="61" y="33"/>
                      </a:lnTo>
                      <a:lnTo>
                        <a:pt x="67" y="34"/>
                      </a:lnTo>
                      <a:lnTo>
                        <a:pt x="73" y="34"/>
                      </a:lnTo>
                      <a:lnTo>
                        <a:pt x="86" y="36"/>
                      </a:lnTo>
                      <a:lnTo>
                        <a:pt x="99" y="37"/>
                      </a:lnTo>
                      <a:lnTo>
                        <a:pt x="112" y="38"/>
                      </a:lnTo>
                      <a:lnTo>
                        <a:pt x="126" y="39"/>
                      </a:lnTo>
                    </a:path>
                  </a:pathLst>
                </a:custGeom>
                <a:noFill/>
                <a:ln w="25400" cap="rnd">
                  <a:solidFill>
                    <a:schemeClr val="tx1"/>
                  </a:solidFill>
                  <a:round/>
                  <a:headEnd type="none" w="sm" len="sm"/>
                  <a:tailEnd type="none" w="sm" len="sm"/>
                </a:ln>
              </p:spPr>
              <p:txBody>
                <a:bodyPr/>
                <a:lstStyle/>
                <a:p>
                  <a:endParaRPr lang="en-US"/>
                </a:p>
              </p:txBody>
            </p:sp>
            <p:sp>
              <p:nvSpPr>
                <p:cNvPr id="15376" name="Freeform 20"/>
                <p:cNvSpPr>
                  <a:spLocks/>
                </p:cNvSpPr>
                <p:nvPr/>
              </p:nvSpPr>
              <p:spPr bwMode="auto">
                <a:xfrm>
                  <a:off x="3553" y="3713"/>
                  <a:ext cx="127" cy="40"/>
                </a:xfrm>
                <a:custGeom>
                  <a:avLst/>
                  <a:gdLst>
                    <a:gd name="T0" fmla="*/ 0 w 127"/>
                    <a:gd name="T1" fmla="*/ 0 h 40"/>
                    <a:gd name="T2" fmla="*/ 14 w 127"/>
                    <a:gd name="T3" fmla="*/ 1 h 40"/>
                    <a:gd name="T4" fmla="*/ 27 w 127"/>
                    <a:gd name="T5" fmla="*/ 2 h 40"/>
                    <a:gd name="T6" fmla="*/ 40 w 127"/>
                    <a:gd name="T7" fmla="*/ 3 h 40"/>
                    <a:gd name="T8" fmla="*/ 53 w 127"/>
                    <a:gd name="T9" fmla="*/ 5 h 40"/>
                    <a:gd name="T10" fmla="*/ 59 w 127"/>
                    <a:gd name="T11" fmla="*/ 5 h 40"/>
                    <a:gd name="T12" fmla="*/ 65 w 127"/>
                    <a:gd name="T13" fmla="*/ 6 h 40"/>
                    <a:gd name="T14" fmla="*/ 70 w 127"/>
                    <a:gd name="T15" fmla="*/ 7 h 40"/>
                    <a:gd name="T16" fmla="*/ 76 w 127"/>
                    <a:gd name="T17" fmla="*/ 7 h 40"/>
                    <a:gd name="T18" fmla="*/ 81 w 127"/>
                    <a:gd name="T19" fmla="*/ 8 h 40"/>
                    <a:gd name="T20" fmla="*/ 86 w 127"/>
                    <a:gd name="T21" fmla="*/ 9 h 40"/>
                    <a:gd name="T22" fmla="*/ 90 w 127"/>
                    <a:gd name="T23" fmla="*/ 9 h 40"/>
                    <a:gd name="T24" fmla="*/ 94 w 127"/>
                    <a:gd name="T25" fmla="*/ 10 h 40"/>
                    <a:gd name="T26" fmla="*/ 98 w 127"/>
                    <a:gd name="T27" fmla="*/ 11 h 40"/>
                    <a:gd name="T28" fmla="*/ 101 w 127"/>
                    <a:gd name="T29" fmla="*/ 11 h 40"/>
                    <a:gd name="T30" fmla="*/ 105 w 127"/>
                    <a:gd name="T31" fmla="*/ 12 h 40"/>
                    <a:gd name="T32" fmla="*/ 108 w 127"/>
                    <a:gd name="T33" fmla="*/ 12 h 40"/>
                    <a:gd name="T34" fmla="*/ 111 w 127"/>
                    <a:gd name="T35" fmla="*/ 13 h 40"/>
                    <a:gd name="T36" fmla="*/ 113 w 127"/>
                    <a:gd name="T37" fmla="*/ 13 h 40"/>
                    <a:gd name="T38" fmla="*/ 116 w 127"/>
                    <a:gd name="T39" fmla="*/ 14 h 40"/>
                    <a:gd name="T40" fmla="*/ 118 w 127"/>
                    <a:gd name="T41" fmla="*/ 15 h 40"/>
                    <a:gd name="T42" fmla="*/ 120 w 127"/>
                    <a:gd name="T43" fmla="*/ 15 h 40"/>
                    <a:gd name="T44" fmla="*/ 122 w 127"/>
                    <a:gd name="T45" fmla="*/ 16 h 40"/>
                    <a:gd name="T46" fmla="*/ 123 w 127"/>
                    <a:gd name="T47" fmla="*/ 16 h 40"/>
                    <a:gd name="T48" fmla="*/ 124 w 127"/>
                    <a:gd name="T49" fmla="*/ 17 h 40"/>
                    <a:gd name="T50" fmla="*/ 125 w 127"/>
                    <a:gd name="T51" fmla="*/ 17 h 40"/>
                    <a:gd name="T52" fmla="*/ 126 w 127"/>
                    <a:gd name="T53" fmla="*/ 18 h 40"/>
                    <a:gd name="T54" fmla="*/ 126 w 127"/>
                    <a:gd name="T55" fmla="*/ 18 h 40"/>
                    <a:gd name="T56" fmla="*/ 126 w 127"/>
                    <a:gd name="T57" fmla="*/ 19 h 40"/>
                    <a:gd name="T58" fmla="*/ 126 w 127"/>
                    <a:gd name="T59" fmla="*/ 20 h 40"/>
                    <a:gd name="T60" fmla="*/ 126 w 127"/>
                    <a:gd name="T61" fmla="*/ 20 h 40"/>
                    <a:gd name="T62" fmla="*/ 125 w 127"/>
                    <a:gd name="T63" fmla="*/ 21 h 40"/>
                    <a:gd name="T64" fmla="*/ 124 w 127"/>
                    <a:gd name="T65" fmla="*/ 22 h 40"/>
                    <a:gd name="T66" fmla="*/ 123 w 127"/>
                    <a:gd name="T67" fmla="*/ 22 h 40"/>
                    <a:gd name="T68" fmla="*/ 122 w 127"/>
                    <a:gd name="T69" fmla="*/ 23 h 40"/>
                    <a:gd name="T70" fmla="*/ 120 w 127"/>
                    <a:gd name="T71" fmla="*/ 24 h 40"/>
                    <a:gd name="T72" fmla="*/ 118 w 127"/>
                    <a:gd name="T73" fmla="*/ 24 h 40"/>
                    <a:gd name="T74" fmla="*/ 116 w 127"/>
                    <a:gd name="T75" fmla="*/ 25 h 40"/>
                    <a:gd name="T76" fmla="*/ 114 w 127"/>
                    <a:gd name="T77" fmla="*/ 26 h 40"/>
                    <a:gd name="T78" fmla="*/ 112 w 127"/>
                    <a:gd name="T79" fmla="*/ 26 h 40"/>
                    <a:gd name="T80" fmla="*/ 109 w 127"/>
                    <a:gd name="T81" fmla="*/ 27 h 40"/>
                    <a:gd name="T82" fmla="*/ 106 w 127"/>
                    <a:gd name="T83" fmla="*/ 27 h 40"/>
                    <a:gd name="T84" fmla="*/ 102 w 127"/>
                    <a:gd name="T85" fmla="*/ 28 h 40"/>
                    <a:gd name="T86" fmla="*/ 99 w 127"/>
                    <a:gd name="T87" fmla="*/ 28 h 40"/>
                    <a:gd name="T88" fmla="*/ 95 w 127"/>
                    <a:gd name="T89" fmla="*/ 29 h 40"/>
                    <a:gd name="T90" fmla="*/ 91 w 127"/>
                    <a:gd name="T91" fmla="*/ 30 h 40"/>
                    <a:gd name="T92" fmla="*/ 87 w 127"/>
                    <a:gd name="T93" fmla="*/ 30 h 40"/>
                    <a:gd name="T94" fmla="*/ 82 w 127"/>
                    <a:gd name="T95" fmla="*/ 31 h 40"/>
                    <a:gd name="T96" fmla="*/ 77 w 127"/>
                    <a:gd name="T97" fmla="*/ 31 h 40"/>
                    <a:gd name="T98" fmla="*/ 71 w 127"/>
                    <a:gd name="T99" fmla="*/ 32 h 40"/>
                    <a:gd name="T100" fmla="*/ 65 w 127"/>
                    <a:gd name="T101" fmla="*/ 33 h 40"/>
                    <a:gd name="T102" fmla="*/ 60 w 127"/>
                    <a:gd name="T103" fmla="*/ 33 h 40"/>
                    <a:gd name="T104" fmla="*/ 53 w 127"/>
                    <a:gd name="T105" fmla="*/ 34 h 40"/>
                    <a:gd name="T106" fmla="*/ 41 w 127"/>
                    <a:gd name="T107" fmla="*/ 35 h 40"/>
                    <a:gd name="T108" fmla="*/ 27 w 127"/>
                    <a:gd name="T109" fmla="*/ 37 h 40"/>
                    <a:gd name="T110" fmla="*/ 14 w 127"/>
                    <a:gd name="T111" fmla="*/ 38 h 40"/>
                    <a:gd name="T112" fmla="*/ 0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0" y="0"/>
                      </a:moveTo>
                      <a:lnTo>
                        <a:pt x="14" y="1"/>
                      </a:lnTo>
                      <a:lnTo>
                        <a:pt x="27" y="2"/>
                      </a:lnTo>
                      <a:lnTo>
                        <a:pt x="40" y="3"/>
                      </a:lnTo>
                      <a:lnTo>
                        <a:pt x="53" y="5"/>
                      </a:lnTo>
                      <a:lnTo>
                        <a:pt x="59" y="5"/>
                      </a:lnTo>
                      <a:lnTo>
                        <a:pt x="65" y="6"/>
                      </a:lnTo>
                      <a:lnTo>
                        <a:pt x="70" y="7"/>
                      </a:lnTo>
                      <a:lnTo>
                        <a:pt x="76" y="7"/>
                      </a:lnTo>
                      <a:lnTo>
                        <a:pt x="81" y="8"/>
                      </a:lnTo>
                      <a:lnTo>
                        <a:pt x="86" y="9"/>
                      </a:lnTo>
                      <a:lnTo>
                        <a:pt x="90" y="9"/>
                      </a:lnTo>
                      <a:lnTo>
                        <a:pt x="94" y="10"/>
                      </a:lnTo>
                      <a:lnTo>
                        <a:pt x="98" y="11"/>
                      </a:lnTo>
                      <a:lnTo>
                        <a:pt x="101" y="11"/>
                      </a:lnTo>
                      <a:lnTo>
                        <a:pt x="105" y="12"/>
                      </a:lnTo>
                      <a:lnTo>
                        <a:pt x="108" y="12"/>
                      </a:lnTo>
                      <a:lnTo>
                        <a:pt x="111" y="13"/>
                      </a:lnTo>
                      <a:lnTo>
                        <a:pt x="113" y="13"/>
                      </a:lnTo>
                      <a:lnTo>
                        <a:pt x="116" y="14"/>
                      </a:lnTo>
                      <a:lnTo>
                        <a:pt x="118" y="15"/>
                      </a:lnTo>
                      <a:lnTo>
                        <a:pt x="120" y="15"/>
                      </a:lnTo>
                      <a:lnTo>
                        <a:pt x="122" y="16"/>
                      </a:lnTo>
                      <a:lnTo>
                        <a:pt x="123" y="16"/>
                      </a:lnTo>
                      <a:lnTo>
                        <a:pt x="124" y="17"/>
                      </a:lnTo>
                      <a:lnTo>
                        <a:pt x="125" y="17"/>
                      </a:lnTo>
                      <a:lnTo>
                        <a:pt x="126" y="18"/>
                      </a:lnTo>
                      <a:lnTo>
                        <a:pt x="126" y="19"/>
                      </a:lnTo>
                      <a:lnTo>
                        <a:pt x="126" y="20"/>
                      </a:lnTo>
                      <a:lnTo>
                        <a:pt x="125" y="21"/>
                      </a:lnTo>
                      <a:lnTo>
                        <a:pt x="124" y="22"/>
                      </a:lnTo>
                      <a:lnTo>
                        <a:pt x="123" y="22"/>
                      </a:lnTo>
                      <a:lnTo>
                        <a:pt x="122" y="23"/>
                      </a:lnTo>
                      <a:lnTo>
                        <a:pt x="120" y="24"/>
                      </a:lnTo>
                      <a:lnTo>
                        <a:pt x="118" y="24"/>
                      </a:lnTo>
                      <a:lnTo>
                        <a:pt x="116" y="25"/>
                      </a:lnTo>
                      <a:lnTo>
                        <a:pt x="114" y="26"/>
                      </a:lnTo>
                      <a:lnTo>
                        <a:pt x="112" y="26"/>
                      </a:lnTo>
                      <a:lnTo>
                        <a:pt x="109" y="27"/>
                      </a:lnTo>
                      <a:lnTo>
                        <a:pt x="106" y="27"/>
                      </a:lnTo>
                      <a:lnTo>
                        <a:pt x="102" y="28"/>
                      </a:lnTo>
                      <a:lnTo>
                        <a:pt x="99" y="28"/>
                      </a:lnTo>
                      <a:lnTo>
                        <a:pt x="95" y="29"/>
                      </a:lnTo>
                      <a:lnTo>
                        <a:pt x="91" y="30"/>
                      </a:lnTo>
                      <a:lnTo>
                        <a:pt x="87" y="30"/>
                      </a:lnTo>
                      <a:lnTo>
                        <a:pt x="82" y="31"/>
                      </a:lnTo>
                      <a:lnTo>
                        <a:pt x="77" y="31"/>
                      </a:lnTo>
                      <a:lnTo>
                        <a:pt x="71" y="32"/>
                      </a:lnTo>
                      <a:lnTo>
                        <a:pt x="65" y="33"/>
                      </a:lnTo>
                      <a:lnTo>
                        <a:pt x="60" y="33"/>
                      </a:lnTo>
                      <a:lnTo>
                        <a:pt x="53" y="34"/>
                      </a:lnTo>
                      <a:lnTo>
                        <a:pt x="41" y="35"/>
                      </a:lnTo>
                      <a:lnTo>
                        <a:pt x="27" y="37"/>
                      </a:lnTo>
                      <a:lnTo>
                        <a:pt x="14" y="38"/>
                      </a:lnTo>
                      <a:lnTo>
                        <a:pt x="0" y="39"/>
                      </a:lnTo>
                    </a:path>
                  </a:pathLst>
                </a:custGeom>
                <a:noFill/>
                <a:ln w="25400" cap="rnd">
                  <a:solidFill>
                    <a:schemeClr val="tx1"/>
                  </a:solidFill>
                  <a:round/>
                  <a:headEnd type="none" w="sm" len="sm"/>
                  <a:tailEnd type="none" w="sm" len="sm"/>
                </a:ln>
              </p:spPr>
              <p:txBody>
                <a:bodyPr/>
                <a:lstStyle/>
                <a:p>
                  <a:endParaRPr lang="en-US"/>
                </a:p>
              </p:txBody>
            </p:sp>
            <p:sp>
              <p:nvSpPr>
                <p:cNvPr id="15377" name="Freeform 21"/>
                <p:cNvSpPr>
                  <a:spLocks/>
                </p:cNvSpPr>
                <p:nvPr/>
              </p:nvSpPr>
              <p:spPr bwMode="auto">
                <a:xfrm>
                  <a:off x="3427" y="3753"/>
                  <a:ext cx="127" cy="40"/>
                </a:xfrm>
                <a:custGeom>
                  <a:avLst/>
                  <a:gdLst>
                    <a:gd name="T0" fmla="*/ 126 w 127"/>
                    <a:gd name="T1" fmla="*/ 0 h 40"/>
                    <a:gd name="T2" fmla="*/ 112 w 127"/>
                    <a:gd name="T3" fmla="*/ 1 h 40"/>
                    <a:gd name="T4" fmla="*/ 99 w 127"/>
                    <a:gd name="T5" fmla="*/ 2 h 40"/>
                    <a:gd name="T6" fmla="*/ 85 w 127"/>
                    <a:gd name="T7" fmla="*/ 4 h 40"/>
                    <a:gd name="T8" fmla="*/ 73 w 127"/>
                    <a:gd name="T9" fmla="*/ 5 h 40"/>
                    <a:gd name="T10" fmla="*/ 66 w 127"/>
                    <a:gd name="T11" fmla="*/ 6 h 40"/>
                    <a:gd name="T12" fmla="*/ 61 w 127"/>
                    <a:gd name="T13" fmla="*/ 6 h 40"/>
                    <a:gd name="T14" fmla="*/ 55 w 127"/>
                    <a:gd name="T15" fmla="*/ 7 h 40"/>
                    <a:gd name="T16" fmla="*/ 50 w 127"/>
                    <a:gd name="T17" fmla="*/ 8 h 40"/>
                    <a:gd name="T18" fmla="*/ 45 w 127"/>
                    <a:gd name="T19" fmla="*/ 8 h 40"/>
                    <a:gd name="T20" fmla="*/ 40 w 127"/>
                    <a:gd name="T21" fmla="*/ 9 h 40"/>
                    <a:gd name="T22" fmla="*/ 35 w 127"/>
                    <a:gd name="T23" fmla="*/ 9 h 40"/>
                    <a:gd name="T24" fmla="*/ 31 w 127"/>
                    <a:gd name="T25" fmla="*/ 10 h 40"/>
                    <a:gd name="T26" fmla="*/ 27 w 127"/>
                    <a:gd name="T27" fmla="*/ 11 h 40"/>
                    <a:gd name="T28" fmla="*/ 24 w 127"/>
                    <a:gd name="T29" fmla="*/ 11 h 40"/>
                    <a:gd name="T30" fmla="*/ 20 w 127"/>
                    <a:gd name="T31" fmla="*/ 12 h 40"/>
                    <a:gd name="T32" fmla="*/ 17 w 127"/>
                    <a:gd name="T33" fmla="*/ 12 h 40"/>
                    <a:gd name="T34" fmla="*/ 14 w 127"/>
                    <a:gd name="T35" fmla="*/ 13 h 40"/>
                    <a:gd name="T36" fmla="*/ 12 w 127"/>
                    <a:gd name="T37" fmla="*/ 13 h 40"/>
                    <a:gd name="T38" fmla="*/ 10 w 127"/>
                    <a:gd name="T39" fmla="*/ 14 h 40"/>
                    <a:gd name="T40" fmla="*/ 8 w 127"/>
                    <a:gd name="T41" fmla="*/ 15 h 40"/>
                    <a:gd name="T42" fmla="*/ 6 w 127"/>
                    <a:gd name="T43" fmla="*/ 15 h 40"/>
                    <a:gd name="T44" fmla="*/ 4 w 127"/>
                    <a:gd name="T45" fmla="*/ 16 h 40"/>
                    <a:gd name="T46" fmla="*/ 3 w 127"/>
                    <a:gd name="T47" fmla="*/ 17 h 40"/>
                    <a:gd name="T48" fmla="*/ 2 w 127"/>
                    <a:gd name="T49" fmla="*/ 17 h 40"/>
                    <a:gd name="T50" fmla="*/ 1 w 127"/>
                    <a:gd name="T51" fmla="*/ 18 h 40"/>
                    <a:gd name="T52" fmla="*/ 0 w 127"/>
                    <a:gd name="T53" fmla="*/ 19 h 40"/>
                    <a:gd name="T54" fmla="*/ 0 w 127"/>
                    <a:gd name="T55" fmla="*/ 19 h 40"/>
                    <a:gd name="T56" fmla="*/ 0 w 127"/>
                    <a:gd name="T57" fmla="*/ 20 h 40"/>
                    <a:gd name="T58" fmla="*/ 0 w 127"/>
                    <a:gd name="T59" fmla="*/ 21 h 40"/>
                    <a:gd name="T60" fmla="*/ 1 w 127"/>
                    <a:gd name="T61" fmla="*/ 21 h 40"/>
                    <a:gd name="T62" fmla="*/ 1 w 127"/>
                    <a:gd name="T63" fmla="*/ 22 h 40"/>
                    <a:gd name="T64" fmla="*/ 2 w 127"/>
                    <a:gd name="T65" fmla="*/ 22 h 40"/>
                    <a:gd name="T66" fmla="*/ 3 w 127"/>
                    <a:gd name="T67" fmla="*/ 23 h 40"/>
                    <a:gd name="T68" fmla="*/ 5 w 127"/>
                    <a:gd name="T69" fmla="*/ 23 h 40"/>
                    <a:gd name="T70" fmla="*/ 6 w 127"/>
                    <a:gd name="T71" fmla="*/ 24 h 40"/>
                    <a:gd name="T72" fmla="*/ 8 w 127"/>
                    <a:gd name="T73" fmla="*/ 25 h 40"/>
                    <a:gd name="T74" fmla="*/ 10 w 127"/>
                    <a:gd name="T75" fmla="*/ 25 h 40"/>
                    <a:gd name="T76" fmla="*/ 13 w 127"/>
                    <a:gd name="T77" fmla="*/ 26 h 40"/>
                    <a:gd name="T78" fmla="*/ 15 w 127"/>
                    <a:gd name="T79" fmla="*/ 26 h 40"/>
                    <a:gd name="T80" fmla="*/ 18 w 127"/>
                    <a:gd name="T81" fmla="*/ 27 h 40"/>
                    <a:gd name="T82" fmla="*/ 21 w 127"/>
                    <a:gd name="T83" fmla="*/ 27 h 40"/>
                    <a:gd name="T84" fmla="*/ 25 w 127"/>
                    <a:gd name="T85" fmla="*/ 28 h 40"/>
                    <a:gd name="T86" fmla="*/ 28 w 127"/>
                    <a:gd name="T87" fmla="*/ 28 h 40"/>
                    <a:gd name="T88" fmla="*/ 32 w 127"/>
                    <a:gd name="T89" fmla="*/ 29 h 40"/>
                    <a:gd name="T90" fmla="*/ 36 w 127"/>
                    <a:gd name="T91" fmla="*/ 30 h 40"/>
                    <a:gd name="T92" fmla="*/ 40 w 127"/>
                    <a:gd name="T93" fmla="*/ 30 h 40"/>
                    <a:gd name="T94" fmla="*/ 45 w 127"/>
                    <a:gd name="T95" fmla="*/ 31 h 40"/>
                    <a:gd name="T96" fmla="*/ 50 w 127"/>
                    <a:gd name="T97" fmla="*/ 32 h 40"/>
                    <a:gd name="T98" fmla="*/ 56 w 127"/>
                    <a:gd name="T99" fmla="*/ 33 h 40"/>
                    <a:gd name="T100" fmla="*/ 61 w 127"/>
                    <a:gd name="T101" fmla="*/ 33 h 40"/>
                    <a:gd name="T102" fmla="*/ 67 w 127"/>
                    <a:gd name="T103" fmla="*/ 34 h 40"/>
                    <a:gd name="T104" fmla="*/ 73 w 127"/>
                    <a:gd name="T105" fmla="*/ 34 h 40"/>
                    <a:gd name="T106" fmla="*/ 86 w 127"/>
                    <a:gd name="T107" fmla="*/ 36 h 40"/>
                    <a:gd name="T108" fmla="*/ 99 w 127"/>
                    <a:gd name="T109" fmla="*/ 37 h 40"/>
                    <a:gd name="T110" fmla="*/ 112 w 127"/>
                    <a:gd name="T111" fmla="*/ 38 h 40"/>
                    <a:gd name="T112" fmla="*/ 126 w 127"/>
                    <a:gd name="T113" fmla="*/ 39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40"/>
                    <a:gd name="T173" fmla="*/ 127 w 12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40">
                      <a:moveTo>
                        <a:pt x="126" y="0"/>
                      </a:moveTo>
                      <a:lnTo>
                        <a:pt x="112" y="1"/>
                      </a:lnTo>
                      <a:lnTo>
                        <a:pt x="99" y="2"/>
                      </a:lnTo>
                      <a:lnTo>
                        <a:pt x="85" y="4"/>
                      </a:lnTo>
                      <a:lnTo>
                        <a:pt x="73" y="5"/>
                      </a:lnTo>
                      <a:lnTo>
                        <a:pt x="66" y="6"/>
                      </a:lnTo>
                      <a:lnTo>
                        <a:pt x="61" y="6"/>
                      </a:lnTo>
                      <a:lnTo>
                        <a:pt x="55" y="7"/>
                      </a:lnTo>
                      <a:lnTo>
                        <a:pt x="50" y="8"/>
                      </a:lnTo>
                      <a:lnTo>
                        <a:pt x="45" y="8"/>
                      </a:lnTo>
                      <a:lnTo>
                        <a:pt x="40" y="9"/>
                      </a:lnTo>
                      <a:lnTo>
                        <a:pt x="35" y="9"/>
                      </a:lnTo>
                      <a:lnTo>
                        <a:pt x="31" y="10"/>
                      </a:lnTo>
                      <a:lnTo>
                        <a:pt x="27" y="11"/>
                      </a:lnTo>
                      <a:lnTo>
                        <a:pt x="24" y="11"/>
                      </a:lnTo>
                      <a:lnTo>
                        <a:pt x="20" y="12"/>
                      </a:lnTo>
                      <a:lnTo>
                        <a:pt x="17" y="12"/>
                      </a:lnTo>
                      <a:lnTo>
                        <a:pt x="14" y="13"/>
                      </a:lnTo>
                      <a:lnTo>
                        <a:pt x="12" y="13"/>
                      </a:lnTo>
                      <a:lnTo>
                        <a:pt x="10" y="14"/>
                      </a:lnTo>
                      <a:lnTo>
                        <a:pt x="8" y="15"/>
                      </a:lnTo>
                      <a:lnTo>
                        <a:pt x="6" y="15"/>
                      </a:lnTo>
                      <a:lnTo>
                        <a:pt x="4" y="16"/>
                      </a:lnTo>
                      <a:lnTo>
                        <a:pt x="3" y="17"/>
                      </a:lnTo>
                      <a:lnTo>
                        <a:pt x="2" y="17"/>
                      </a:lnTo>
                      <a:lnTo>
                        <a:pt x="1" y="18"/>
                      </a:lnTo>
                      <a:lnTo>
                        <a:pt x="0" y="19"/>
                      </a:lnTo>
                      <a:lnTo>
                        <a:pt x="0" y="20"/>
                      </a:lnTo>
                      <a:lnTo>
                        <a:pt x="0" y="21"/>
                      </a:lnTo>
                      <a:lnTo>
                        <a:pt x="1" y="21"/>
                      </a:lnTo>
                      <a:lnTo>
                        <a:pt x="1" y="22"/>
                      </a:lnTo>
                      <a:lnTo>
                        <a:pt x="2" y="22"/>
                      </a:lnTo>
                      <a:lnTo>
                        <a:pt x="3" y="23"/>
                      </a:lnTo>
                      <a:lnTo>
                        <a:pt x="5" y="23"/>
                      </a:lnTo>
                      <a:lnTo>
                        <a:pt x="6" y="24"/>
                      </a:lnTo>
                      <a:lnTo>
                        <a:pt x="8" y="25"/>
                      </a:lnTo>
                      <a:lnTo>
                        <a:pt x="10" y="25"/>
                      </a:lnTo>
                      <a:lnTo>
                        <a:pt x="13" y="26"/>
                      </a:lnTo>
                      <a:lnTo>
                        <a:pt x="15" y="26"/>
                      </a:lnTo>
                      <a:lnTo>
                        <a:pt x="18" y="27"/>
                      </a:lnTo>
                      <a:lnTo>
                        <a:pt x="21" y="27"/>
                      </a:lnTo>
                      <a:lnTo>
                        <a:pt x="25" y="28"/>
                      </a:lnTo>
                      <a:lnTo>
                        <a:pt x="28" y="28"/>
                      </a:lnTo>
                      <a:lnTo>
                        <a:pt x="32" y="29"/>
                      </a:lnTo>
                      <a:lnTo>
                        <a:pt x="36" y="30"/>
                      </a:lnTo>
                      <a:lnTo>
                        <a:pt x="40" y="30"/>
                      </a:lnTo>
                      <a:lnTo>
                        <a:pt x="45" y="31"/>
                      </a:lnTo>
                      <a:lnTo>
                        <a:pt x="50" y="32"/>
                      </a:lnTo>
                      <a:lnTo>
                        <a:pt x="56" y="33"/>
                      </a:lnTo>
                      <a:lnTo>
                        <a:pt x="61" y="33"/>
                      </a:lnTo>
                      <a:lnTo>
                        <a:pt x="67" y="34"/>
                      </a:lnTo>
                      <a:lnTo>
                        <a:pt x="73" y="34"/>
                      </a:lnTo>
                      <a:lnTo>
                        <a:pt x="86" y="36"/>
                      </a:lnTo>
                      <a:lnTo>
                        <a:pt x="99" y="37"/>
                      </a:lnTo>
                      <a:lnTo>
                        <a:pt x="112" y="38"/>
                      </a:lnTo>
                      <a:lnTo>
                        <a:pt x="126" y="39"/>
                      </a:lnTo>
                    </a:path>
                  </a:pathLst>
                </a:custGeom>
                <a:noFill/>
                <a:ln w="25400" cap="rnd">
                  <a:solidFill>
                    <a:schemeClr val="tx1"/>
                  </a:solidFill>
                  <a:round/>
                  <a:headEnd type="none" w="sm" len="sm"/>
                  <a:tailEnd type="none" w="sm" len="sm"/>
                </a:ln>
              </p:spPr>
              <p:txBody>
                <a:bodyPr/>
                <a:lstStyle/>
                <a:p>
                  <a:endParaRPr lang="en-US"/>
                </a:p>
              </p:txBody>
            </p:sp>
          </p:grpSp>
        </p:grpSp>
        <p:sp>
          <p:nvSpPr>
            <p:cNvPr id="15369" name="Line 22"/>
            <p:cNvSpPr>
              <a:spLocks noChangeShapeType="1"/>
            </p:cNvSpPr>
            <p:nvPr/>
          </p:nvSpPr>
          <p:spPr bwMode="auto">
            <a:xfrm>
              <a:off x="3530" y="3782"/>
              <a:ext cx="16" cy="158"/>
            </a:xfrm>
            <a:prstGeom prst="line">
              <a:avLst/>
            </a:prstGeom>
            <a:noFill/>
            <a:ln w="25400">
              <a:solidFill>
                <a:schemeClr val="tx1"/>
              </a:solidFill>
              <a:round/>
              <a:headEnd type="none" w="sm" len="sm"/>
              <a:tailEnd type="stealth" w="med" len="med"/>
            </a:ln>
          </p:spPr>
          <p:txBody>
            <a:bodyPr/>
            <a:lstStyle/>
            <a:p>
              <a:endParaRPr lang="en-US"/>
            </a:p>
          </p:txBody>
        </p:sp>
      </p:grpSp>
      <p:sp>
        <p:nvSpPr>
          <p:cNvPr id="832535" name="Rectangle 23"/>
          <p:cNvSpPr>
            <a:spLocks noGrp="1" noRot="1" noChangeArrowheads="1"/>
          </p:cNvSpPr>
          <p:nvPr>
            <p:ph type="title"/>
          </p:nvPr>
        </p:nvSpPr>
        <p:spPr/>
        <p:txBody>
          <a:bodyPr/>
          <a:lstStyle/>
          <a:p>
            <a:pPr eaLnBrk="1" hangingPunct="1">
              <a:defRPr/>
            </a:pPr>
            <a:r>
              <a:rPr lang="en-US" dirty="0" smtClean="0"/>
              <a:t>Background  </a:t>
            </a:r>
            <a:br>
              <a:rPr lang="en-US" dirty="0" smtClean="0"/>
            </a:br>
            <a:r>
              <a:rPr lang="en-US" i="1" dirty="0" smtClean="0"/>
              <a:t>Bottom Tracking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pPr>
              <a:defRPr/>
            </a:pPr>
            <a:r>
              <a:rPr lang="en-US" dirty="0" smtClean="0"/>
              <a:t>Results – Evaluation of Differential Correction Sources</a:t>
            </a:r>
            <a:endParaRPr lang="en-US" dirty="0"/>
          </a:p>
        </p:txBody>
      </p:sp>
      <p:sp>
        <p:nvSpPr>
          <p:cNvPr id="5" name="Content Placeholder 2"/>
          <p:cNvSpPr txBox="1">
            <a:spLocks/>
          </p:cNvSpPr>
          <p:nvPr/>
        </p:nvSpPr>
        <p:spPr bwMode="auto">
          <a:xfrm>
            <a:off x="228600" y="1752600"/>
            <a:ext cx="8763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hlink"/>
              </a:buClr>
              <a:buSzPct val="70000"/>
              <a:buFont typeface="Wingdings" pitchFamily="2" charset="2"/>
              <a:buChar char="n"/>
              <a:defRPr/>
            </a:pPr>
            <a:r>
              <a:rPr lang="en-US" sz="2400" dirty="0" smtClean="0"/>
              <a:t>Measured discharges were evaluated using differentially corrected GGA as the navigation reference for three wide-area satellite-based differential correction sources commonly used in North America:</a:t>
            </a:r>
          </a:p>
          <a:p>
            <a:pPr marL="914400" lvl="1" indent="-457200">
              <a:lnSpc>
                <a:spcPct val="150000"/>
              </a:lnSpc>
              <a:spcBef>
                <a:spcPct val="20000"/>
              </a:spcBef>
              <a:buClr>
                <a:schemeClr val="hlink"/>
              </a:buClr>
              <a:buSzPct val="85000"/>
              <a:buFont typeface="+mj-lt"/>
              <a:buAutoNum type="arabicPeriod"/>
              <a:defRPr/>
            </a:pPr>
            <a:r>
              <a:rPr lang="en-US" dirty="0" smtClean="0">
                <a:solidFill>
                  <a:schemeClr val="tx1"/>
                </a:solidFill>
              </a:rPr>
              <a:t>WAAS</a:t>
            </a:r>
          </a:p>
          <a:p>
            <a:pPr marL="914400" lvl="1" indent="-457200">
              <a:lnSpc>
                <a:spcPct val="150000"/>
              </a:lnSpc>
              <a:spcBef>
                <a:spcPct val="20000"/>
              </a:spcBef>
              <a:buClr>
                <a:schemeClr val="hlink"/>
              </a:buClr>
              <a:buSzPct val="85000"/>
              <a:buFont typeface="+mj-lt"/>
              <a:buAutoNum type="arabicPeriod"/>
              <a:defRPr/>
            </a:pPr>
            <a:r>
              <a:rPr lang="en-US" dirty="0" err="1" smtClean="0">
                <a:solidFill>
                  <a:schemeClr val="tx1"/>
                </a:solidFill>
              </a:rPr>
              <a:t>OmniSTAR</a:t>
            </a:r>
            <a:endParaRPr lang="en-US" dirty="0" smtClean="0">
              <a:solidFill>
                <a:schemeClr val="tx1"/>
              </a:solidFill>
            </a:endParaRPr>
          </a:p>
          <a:p>
            <a:pPr marL="914400" lvl="1" indent="-457200">
              <a:lnSpc>
                <a:spcPct val="150000"/>
              </a:lnSpc>
              <a:spcBef>
                <a:spcPct val="20000"/>
              </a:spcBef>
              <a:buClr>
                <a:schemeClr val="hlink"/>
              </a:buClr>
              <a:buSzPct val="85000"/>
              <a:buFont typeface="+mj-lt"/>
              <a:buAutoNum type="arabicPeriod"/>
              <a:defRPr/>
            </a:pPr>
            <a:r>
              <a:rPr lang="en-US" dirty="0" smtClean="0">
                <a:solidFill>
                  <a:schemeClr val="tx1"/>
                </a:solidFill>
              </a:rPr>
              <a:t>CDGPS</a:t>
            </a: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5" name="Rectangle 3"/>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pPr>
              <a:defRPr/>
            </a:pPr>
            <a:r>
              <a:rPr lang="en-US" dirty="0" smtClean="0"/>
              <a:t>Results – Evaluation of Differential Correction Sources</a:t>
            </a:r>
            <a:endParaRPr lang="en-US" dirty="0"/>
          </a:p>
        </p:txBody>
      </p:sp>
      <p:sp>
        <p:nvSpPr>
          <p:cNvPr id="5" name="Content Placeholder 2"/>
          <p:cNvSpPr txBox="1">
            <a:spLocks/>
          </p:cNvSpPr>
          <p:nvPr/>
        </p:nvSpPr>
        <p:spPr bwMode="auto">
          <a:xfrm>
            <a:off x="228600" y="1752600"/>
            <a:ext cx="8763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hlink"/>
              </a:buClr>
              <a:buSzPct val="70000"/>
              <a:buFont typeface="Wingdings" pitchFamily="2" charset="2"/>
              <a:buChar char="n"/>
              <a:defRPr/>
            </a:pPr>
            <a:endParaRPr lang="en-US" dirty="0" smtClean="0">
              <a:solidFill>
                <a:schemeClr val="tx1"/>
              </a:solidFill>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5" name="Rectangle 3"/>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013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dec"/>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1381" name="Picture 5"/>
          <p:cNvPicPr>
            <a:picLocks noChangeAspect="1" noChangeArrowheads="1"/>
          </p:cNvPicPr>
          <p:nvPr/>
        </p:nvPicPr>
        <p:blipFill>
          <a:blip r:embed="rId3"/>
          <a:srcRect/>
          <a:stretch>
            <a:fillRect/>
          </a:stretch>
        </p:blipFill>
        <p:spPr bwMode="auto">
          <a:xfrm>
            <a:off x="457200" y="1905000"/>
            <a:ext cx="8350000" cy="3810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pPr>
              <a:defRPr/>
            </a:pPr>
            <a:r>
              <a:rPr lang="en-US" dirty="0" smtClean="0"/>
              <a:t>Summary</a:t>
            </a:r>
            <a:endParaRPr lang="en-US" dirty="0"/>
          </a:p>
        </p:txBody>
      </p:sp>
      <p:sp>
        <p:nvSpPr>
          <p:cNvPr id="5" name="Content Placeholder 2"/>
          <p:cNvSpPr txBox="1">
            <a:spLocks/>
          </p:cNvSpPr>
          <p:nvPr/>
        </p:nvSpPr>
        <p:spPr bwMode="auto">
          <a:xfrm>
            <a:off x="228600" y="1066800"/>
            <a:ext cx="8763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hlink"/>
              </a:buClr>
              <a:buSzPct val="70000"/>
              <a:buFont typeface="Wingdings" pitchFamily="2" charset="2"/>
              <a:buChar char="n"/>
              <a:defRPr/>
            </a:pPr>
            <a:endParaRPr lang="en-US" sz="2400" dirty="0" smtClean="0"/>
          </a:p>
          <a:p>
            <a:pPr marL="342900" indent="-342900">
              <a:spcBef>
                <a:spcPct val="20000"/>
              </a:spcBef>
              <a:buClr>
                <a:schemeClr val="hlink"/>
              </a:buClr>
              <a:buSzPct val="70000"/>
              <a:buFont typeface="Wingdings" pitchFamily="2" charset="2"/>
              <a:buChar char="n"/>
              <a:defRPr/>
            </a:pPr>
            <a:r>
              <a:rPr lang="en-US" sz="2400" dirty="0" smtClean="0"/>
              <a:t>The data and analysis indicate that discharge referenced to GGA or VTG data are, on average, within about          +/- 0.5% of that measured using bottom tracking.</a:t>
            </a:r>
            <a:endParaRPr lang="en-US" sz="2400" dirty="0" smtClean="0">
              <a:solidFill>
                <a:schemeClr val="tx1"/>
              </a:solidFill>
            </a:endParaRPr>
          </a:p>
          <a:p>
            <a:pPr marL="342900" indent="-342900">
              <a:spcBef>
                <a:spcPct val="20000"/>
              </a:spcBef>
              <a:buClr>
                <a:schemeClr val="hlink"/>
              </a:buClr>
              <a:buSzPct val="70000"/>
              <a:buFont typeface="Wingdings" pitchFamily="2" charset="2"/>
              <a:buChar char="n"/>
              <a:defRPr/>
            </a:pPr>
            <a:endParaRPr lang="en-US" sz="2400" dirty="0" smtClean="0"/>
          </a:p>
          <a:p>
            <a:pPr marL="342900" indent="-342900">
              <a:spcBef>
                <a:spcPct val="20000"/>
              </a:spcBef>
              <a:buClr>
                <a:schemeClr val="hlink"/>
              </a:buClr>
              <a:buSzPct val="70000"/>
              <a:buFont typeface="Wingdings" pitchFamily="2" charset="2"/>
              <a:buChar char="n"/>
              <a:defRPr/>
            </a:pPr>
            <a:r>
              <a:rPr lang="en-US" sz="2400" dirty="0" smtClean="0"/>
              <a:t>There were considerably more random errors and outliers in the percent differences between GPS and bottom track referenced discharges for sites with mean velocities less than 0.20 m/s (0.65 ft/s) and/or stream widths less than 25 m (82 ft).</a:t>
            </a: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5" name="Rectangle 3"/>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09600"/>
          </a:xfrm>
        </p:spPr>
        <p:txBody>
          <a:bodyPr/>
          <a:lstStyle/>
          <a:p>
            <a:pPr>
              <a:defRPr/>
            </a:pPr>
            <a:r>
              <a:rPr lang="en-US" dirty="0" smtClean="0"/>
              <a:t>Summary</a:t>
            </a:r>
            <a:endParaRPr lang="en-US" dirty="0"/>
          </a:p>
        </p:txBody>
      </p:sp>
      <p:sp>
        <p:nvSpPr>
          <p:cNvPr id="5" name="Content Placeholder 2"/>
          <p:cNvSpPr txBox="1">
            <a:spLocks/>
          </p:cNvSpPr>
          <p:nvPr/>
        </p:nvSpPr>
        <p:spPr bwMode="auto">
          <a:xfrm>
            <a:off x="152400" y="1524000"/>
            <a:ext cx="8763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hlink"/>
              </a:buClr>
              <a:buSzPct val="70000"/>
              <a:buFont typeface="Wingdings" pitchFamily="2" charset="2"/>
              <a:buChar char="n"/>
              <a:defRPr/>
            </a:pPr>
            <a:r>
              <a:rPr lang="en-US" sz="2400" dirty="0" smtClean="0"/>
              <a:t>WAAS appears to be an adequate differential correction source for ADCP discharge measurements, if errors less than 2 % are acceptable. </a:t>
            </a:r>
          </a:p>
          <a:p>
            <a:pPr marL="342900" indent="-342900">
              <a:spcBef>
                <a:spcPct val="20000"/>
              </a:spcBef>
              <a:buClr>
                <a:schemeClr val="hlink"/>
              </a:buClr>
              <a:buSzPct val="70000"/>
              <a:buFont typeface="Wingdings" pitchFamily="2" charset="2"/>
              <a:buChar char="n"/>
              <a:defRPr/>
            </a:pPr>
            <a:endParaRPr lang="en-US" sz="1200" dirty="0" smtClean="0"/>
          </a:p>
          <a:p>
            <a:pPr marL="342900" indent="-342900">
              <a:spcBef>
                <a:spcPct val="20000"/>
              </a:spcBef>
              <a:buClr>
                <a:schemeClr val="hlink"/>
              </a:buClr>
              <a:buSzPct val="70000"/>
              <a:buFont typeface="Wingdings" pitchFamily="2" charset="2"/>
              <a:buChar char="n"/>
              <a:defRPr/>
            </a:pPr>
            <a:r>
              <a:rPr lang="en-US" sz="2400" dirty="0" smtClean="0"/>
              <a:t>The data also indicate that VTG provides similar discharges to those based on GGA data and could be a valuable alternative where differential corrections may be difficult or impossible to obtain.</a:t>
            </a:r>
          </a:p>
          <a:p>
            <a:pPr marL="342900" indent="-342900">
              <a:spcBef>
                <a:spcPct val="20000"/>
              </a:spcBef>
              <a:buClr>
                <a:schemeClr val="hlink"/>
              </a:buClr>
              <a:buSzPct val="70000"/>
              <a:buFont typeface="Wingdings" pitchFamily="2" charset="2"/>
              <a:buChar char="n"/>
              <a:defRPr/>
            </a:pPr>
            <a:endParaRPr lang="en-US" sz="1200" dirty="0" smtClean="0">
              <a:solidFill>
                <a:schemeClr val="tx1"/>
              </a:solidFill>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5" name="Rectangle 3"/>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mn-lt"/>
              </a:rPr>
              <a:t>Questions?</a:t>
            </a:r>
            <a:endParaRPr lang="en-US" sz="5400" dirty="0">
              <a:latin typeface="+mn-lt"/>
            </a:endParaRPr>
          </a:p>
        </p:txBody>
      </p:sp>
      <p:pic>
        <p:nvPicPr>
          <p:cNvPr id="4" name="Picture 3" descr="LtleTNRiver,NC_Cableway_2004flood.JPG"/>
          <p:cNvPicPr>
            <a:picLocks noChangeAspect="1"/>
          </p:cNvPicPr>
          <p:nvPr/>
        </p:nvPicPr>
        <p:blipFill>
          <a:blip r:embed="rId2" cstate="print"/>
          <a:stretch>
            <a:fillRect/>
          </a:stretch>
        </p:blipFill>
        <p:spPr>
          <a:xfrm>
            <a:off x="1524000" y="1371600"/>
            <a:ext cx="6128720" cy="4800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1026"/>
          <p:cNvSpPr>
            <a:spLocks noGrp="1" noRot="1" noChangeArrowheads="1"/>
          </p:cNvSpPr>
          <p:nvPr>
            <p:ph type="title"/>
          </p:nvPr>
        </p:nvSpPr>
        <p:spPr/>
        <p:txBody>
          <a:bodyPr/>
          <a:lstStyle/>
          <a:p>
            <a:pPr eaLnBrk="1" hangingPunct="1">
              <a:defRPr/>
            </a:pPr>
            <a:r>
              <a:rPr lang="en-US" dirty="0" smtClean="0"/>
              <a:t>Background </a:t>
            </a:r>
            <a:br>
              <a:rPr lang="en-US" dirty="0" smtClean="0"/>
            </a:br>
            <a:r>
              <a:rPr lang="en-US" i="1" dirty="0" smtClean="0"/>
              <a:t>Example of a Moving Bed</a:t>
            </a:r>
          </a:p>
        </p:txBody>
      </p:sp>
      <p:pic>
        <p:nvPicPr>
          <p:cNvPr id="16387" name="Picture 1027"/>
          <p:cNvPicPr>
            <a:picLocks noChangeAspect="1" noChangeArrowheads="1"/>
          </p:cNvPicPr>
          <p:nvPr/>
        </p:nvPicPr>
        <p:blipFill>
          <a:blip r:embed="rId3"/>
          <a:srcRect r="39859" b="48126"/>
          <a:stretch>
            <a:fillRect/>
          </a:stretch>
        </p:blipFill>
        <p:spPr bwMode="auto">
          <a:xfrm>
            <a:off x="1066800" y="1447800"/>
            <a:ext cx="7358063" cy="47593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Background</a:t>
            </a:r>
            <a:br>
              <a:rPr lang="en-US" dirty="0" smtClean="0"/>
            </a:br>
            <a:r>
              <a:rPr lang="en-US" i="1" dirty="0" smtClean="0"/>
              <a:t>Cause of a Moving Bed</a:t>
            </a:r>
            <a:endParaRPr lang="en-US" i="1" dirty="0"/>
          </a:p>
        </p:txBody>
      </p:sp>
      <p:sp>
        <p:nvSpPr>
          <p:cNvPr id="6" name="TextBox 5"/>
          <p:cNvSpPr txBox="1"/>
          <p:nvPr/>
        </p:nvSpPr>
        <p:spPr>
          <a:xfrm>
            <a:off x="609600" y="1295400"/>
            <a:ext cx="7924800" cy="1201738"/>
          </a:xfrm>
          <a:prstGeom prst="rect">
            <a:avLst/>
          </a:prstGeom>
          <a:noFill/>
        </p:spPr>
        <p:txBody>
          <a:bodyPr wrap="square">
            <a:spAutoFit/>
          </a:bodyPr>
          <a:lstStyle/>
          <a:p>
            <a:pPr algn="l">
              <a:defRPr/>
            </a:pPr>
            <a:r>
              <a:rPr lang="en-US" sz="2400" dirty="0">
                <a:latin typeface="+mn-lt"/>
              </a:rPr>
              <a:t>Transport of material (sediment or other organic material) along the streambed usually by rolling or </a:t>
            </a:r>
            <a:r>
              <a:rPr lang="en-US" sz="2400" dirty="0" err="1">
                <a:latin typeface="+mn-lt"/>
              </a:rPr>
              <a:t>saltation</a:t>
            </a:r>
            <a:r>
              <a:rPr lang="en-US" sz="2400" dirty="0">
                <a:latin typeface="+mn-lt"/>
              </a:rPr>
              <a:t>.</a:t>
            </a:r>
          </a:p>
        </p:txBody>
      </p:sp>
      <p:pic>
        <p:nvPicPr>
          <p:cNvPr id="8" name="halfmoon_10 sec.WMV">
            <a:hlinkClick r:id="" action="ppaction://media"/>
          </p:cNvPr>
          <p:cNvPicPr>
            <a:picLocks noRot="1" noChangeAspect="1"/>
          </p:cNvPicPr>
          <p:nvPr>
            <a:videoFile r:link="rId1"/>
          </p:nvPr>
        </p:nvPicPr>
        <p:blipFill>
          <a:blip r:embed="rId4"/>
          <a:stretch>
            <a:fillRect/>
          </a:stretch>
        </p:blipFill>
        <p:spPr>
          <a:xfrm>
            <a:off x="1676400" y="2590800"/>
            <a:ext cx="51816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oving Bed"/>
          <p:cNvPicPr>
            <a:picLocks noGrp="1" noChangeAspect="1" noChangeArrowheads="1"/>
          </p:cNvPicPr>
          <p:nvPr>
            <p:ph sz="half" idx="2"/>
          </p:nvPr>
        </p:nvPicPr>
        <p:blipFill>
          <a:blip r:embed="rId3"/>
          <a:srcRect/>
          <a:stretch>
            <a:fillRect/>
          </a:stretch>
        </p:blipFill>
        <p:spPr>
          <a:xfrm>
            <a:off x="457200" y="1219200"/>
            <a:ext cx="8283575" cy="4975225"/>
          </a:xfrm>
          <a:noFill/>
        </p:spPr>
      </p:pic>
      <p:sp>
        <p:nvSpPr>
          <p:cNvPr id="854019" name="Rectangle 3"/>
          <p:cNvSpPr>
            <a:spLocks noGrp="1" noRot="1" noChangeArrowheads="1"/>
          </p:cNvSpPr>
          <p:nvPr>
            <p:ph type="title"/>
          </p:nvPr>
        </p:nvSpPr>
        <p:spPr>
          <a:xfrm>
            <a:off x="457200" y="381000"/>
            <a:ext cx="8229600" cy="360363"/>
          </a:xfrm>
        </p:spPr>
        <p:txBody>
          <a:bodyPr/>
          <a:lstStyle/>
          <a:p>
            <a:pPr eaLnBrk="1" hangingPunct="1">
              <a:defRPr/>
            </a:pPr>
            <a:r>
              <a:rPr lang="en-US" sz="3600" dirty="0" smtClean="0"/>
              <a:t>Background </a:t>
            </a:r>
            <a:br>
              <a:rPr lang="en-US" sz="3600" dirty="0" smtClean="0"/>
            </a:br>
            <a:r>
              <a:rPr lang="en-US" sz="3600" i="1" dirty="0" smtClean="0"/>
              <a:t>What Causes the Moving Bed Bias</a:t>
            </a:r>
          </a:p>
        </p:txBody>
      </p:sp>
      <p:grpSp>
        <p:nvGrpSpPr>
          <p:cNvPr id="2" name="Group 5"/>
          <p:cNvGrpSpPr>
            <a:grpSpLocks/>
          </p:cNvGrpSpPr>
          <p:nvPr/>
        </p:nvGrpSpPr>
        <p:grpSpPr bwMode="auto">
          <a:xfrm>
            <a:off x="76200" y="6294438"/>
            <a:ext cx="1579563" cy="550862"/>
            <a:chOff x="48" y="3965"/>
            <a:chExt cx="995" cy="347"/>
          </a:xfrm>
        </p:grpSpPr>
        <p:pic>
          <p:nvPicPr>
            <p:cNvPr id="18438" name="Picture 6" descr="WSC_Logo"/>
            <p:cNvPicPr>
              <a:picLocks noChangeAspect="1" noChangeArrowheads="1"/>
            </p:cNvPicPr>
            <p:nvPr/>
          </p:nvPicPr>
          <p:blipFill>
            <a:blip r:embed="rId4"/>
            <a:srcRect/>
            <a:stretch>
              <a:fillRect/>
            </a:stretch>
          </p:blipFill>
          <p:spPr bwMode="auto">
            <a:xfrm>
              <a:off x="48" y="3965"/>
              <a:ext cx="347" cy="347"/>
            </a:xfrm>
            <a:prstGeom prst="rect">
              <a:avLst/>
            </a:prstGeom>
            <a:noFill/>
            <a:ln w="9525">
              <a:noFill/>
              <a:miter lim="800000"/>
              <a:headEnd/>
              <a:tailEnd/>
            </a:ln>
          </p:spPr>
        </p:pic>
        <p:sp>
          <p:nvSpPr>
            <p:cNvPr id="854023" name="Text Box 7"/>
            <p:cNvSpPr txBox="1">
              <a:spLocks noChangeArrowheads="1"/>
            </p:cNvSpPr>
            <p:nvPr/>
          </p:nvSpPr>
          <p:spPr bwMode="auto">
            <a:xfrm>
              <a:off x="358" y="4015"/>
              <a:ext cx="685" cy="230"/>
            </a:xfrm>
            <a:prstGeom prst="rect">
              <a:avLst/>
            </a:prstGeom>
            <a:noFill/>
            <a:ln w="12700">
              <a:noFill/>
              <a:miter lim="800000"/>
              <a:headEnd type="none" w="sm" len="sm"/>
              <a:tailEnd type="none" w="sm" len="sm"/>
            </a:ln>
            <a:effectLst/>
          </p:spPr>
          <p:txBody>
            <a:bodyPr>
              <a:spAutoFit/>
            </a:bodyPr>
            <a:lstStyle/>
            <a:p>
              <a:pPr algn="l">
                <a:spcBef>
                  <a:spcPct val="50000"/>
                </a:spcBef>
                <a:defRPr/>
              </a:pPr>
              <a:r>
                <a:rPr lang="en-CA" sz="900" b="1">
                  <a:solidFill>
                    <a:srgbClr val="0066CC"/>
                  </a:solidFill>
                  <a:effectLst>
                    <a:outerShdw blurRad="38100" dist="38100" dir="2700000" algn="tl">
                      <a:srgbClr val="C0C0C0"/>
                    </a:outerShdw>
                  </a:effectLst>
                  <a:latin typeface="Berlin Sans FB Demi" pitchFamily="34" charset="0"/>
                  <a:cs typeface="Arial" charset="0"/>
                </a:rPr>
                <a:t>Environment Canada</a:t>
              </a:r>
              <a:endParaRPr lang="en-US" sz="900" b="1">
                <a:solidFill>
                  <a:srgbClr val="0066CC"/>
                </a:solidFill>
                <a:effectLst>
                  <a:outerShdw blurRad="38100" dist="38100" dir="2700000" algn="tl">
                    <a:srgbClr val="C0C0C0"/>
                  </a:outerShdw>
                </a:effectLst>
                <a:latin typeface="Berlin Sans FB Demi" pitchFamily="34" charset="0"/>
                <a:cs typeface="Arial" charset="0"/>
              </a:endParaRPr>
            </a:p>
          </p:txBody>
        </p:sp>
      </p:grpSp>
      <p:sp>
        <p:nvSpPr>
          <p:cNvPr id="8" name="Freeform 7"/>
          <p:cNvSpPr>
            <a:spLocks noChangeArrowheads="1"/>
          </p:cNvSpPr>
          <p:nvPr/>
        </p:nvSpPr>
        <p:spPr bwMode="auto">
          <a:xfrm>
            <a:off x="3400425" y="2501900"/>
            <a:ext cx="3922712" cy="2716212"/>
          </a:xfrm>
          <a:custGeom>
            <a:avLst/>
            <a:gdLst>
              <a:gd name="T0" fmla="*/ 0 w 3922643"/>
              <a:gd name="T1" fmla="*/ 967065 h 2716696"/>
              <a:gd name="T2" fmla="*/ 2518001 w 3922643"/>
              <a:gd name="T3" fmla="*/ 0 h 2716696"/>
              <a:gd name="T4" fmla="*/ 3922782 w 3922643"/>
              <a:gd name="T5" fmla="*/ 2715728 h 2716696"/>
              <a:gd name="T6" fmla="*/ 675884 w 3922643"/>
              <a:gd name="T7" fmla="*/ 2715728 h 2716696"/>
              <a:gd name="T8" fmla="*/ 738834 w 3922643"/>
              <a:gd name="T9" fmla="*/ 2662736 h 2716696"/>
              <a:gd name="T10" fmla="*/ 0 w 3922643"/>
              <a:gd name="T11" fmla="*/ 967065 h 2716696"/>
              <a:gd name="T12" fmla="*/ 0 60000 65536"/>
              <a:gd name="T13" fmla="*/ 0 60000 65536"/>
              <a:gd name="T14" fmla="*/ 0 60000 65536"/>
              <a:gd name="T15" fmla="*/ 0 60000 65536"/>
              <a:gd name="T16" fmla="*/ 0 60000 65536"/>
              <a:gd name="T17" fmla="*/ 0 60000 65536"/>
              <a:gd name="T18" fmla="*/ 0 w 3922643"/>
              <a:gd name="T19" fmla="*/ 0 h 2716696"/>
              <a:gd name="T20" fmla="*/ 3922643 w 3922643"/>
              <a:gd name="T21" fmla="*/ 2716696 h 2716696"/>
            </a:gdLst>
            <a:ahLst/>
            <a:cxnLst>
              <a:cxn ang="T12">
                <a:pos x="T0" y="T1"/>
              </a:cxn>
              <a:cxn ang="T13">
                <a:pos x="T2" y="T3"/>
              </a:cxn>
              <a:cxn ang="T14">
                <a:pos x="T4" y="T5"/>
              </a:cxn>
              <a:cxn ang="T15">
                <a:pos x="T6" y="T7"/>
              </a:cxn>
              <a:cxn ang="T16">
                <a:pos x="T8" y="T9"/>
              </a:cxn>
              <a:cxn ang="T17">
                <a:pos x="T10" y="T11"/>
              </a:cxn>
            </a:cxnLst>
            <a:rect l="T18" t="T19" r="T20" b="T21"/>
            <a:pathLst>
              <a:path w="3922643" h="2716696">
                <a:moveTo>
                  <a:pt x="0" y="967409"/>
                </a:moveTo>
                <a:lnTo>
                  <a:pt x="2517913" y="0"/>
                </a:lnTo>
                <a:lnTo>
                  <a:pt x="3922643" y="2716696"/>
                </a:lnTo>
                <a:lnTo>
                  <a:pt x="675860" y="2716696"/>
                </a:lnTo>
                <a:lnTo>
                  <a:pt x="738808" y="2663687"/>
                </a:lnTo>
                <a:lnTo>
                  <a:pt x="0" y="967409"/>
                </a:lnTo>
                <a:close/>
              </a:path>
            </a:pathLst>
          </a:custGeom>
          <a:solidFill>
            <a:srgbClr val="C00000">
              <a:alpha val="30196"/>
            </a:srgbClr>
          </a:solidFill>
          <a:ln w="38100" algn="ctr">
            <a:solidFill>
              <a:srgbClr val="C00000"/>
            </a:solidFill>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Background</a:t>
            </a:r>
            <a:br>
              <a:rPr lang="en-US" dirty="0" smtClean="0"/>
            </a:br>
            <a:r>
              <a:rPr lang="en-US" i="1" dirty="0" smtClean="0"/>
              <a:t>Why do we need GPS?</a:t>
            </a:r>
            <a:endParaRPr lang="en-US" i="1" dirty="0"/>
          </a:p>
        </p:txBody>
      </p:sp>
      <p:sp>
        <p:nvSpPr>
          <p:cNvPr id="3" name="Content Placeholder 2"/>
          <p:cNvSpPr>
            <a:spLocks noGrp="1"/>
          </p:cNvSpPr>
          <p:nvPr>
            <p:ph idx="1"/>
          </p:nvPr>
        </p:nvSpPr>
        <p:spPr>
          <a:xfrm>
            <a:off x="457200" y="1676400"/>
            <a:ext cx="8229600" cy="4678363"/>
          </a:xfrm>
        </p:spPr>
        <p:txBody>
          <a:bodyPr/>
          <a:lstStyle/>
          <a:p>
            <a:pPr>
              <a:defRPr/>
            </a:pPr>
            <a:r>
              <a:rPr lang="en-US" sz="2400" dirty="0" smtClean="0"/>
              <a:t>Discharges measured using vessel-mounted ADCPs may be biased by </a:t>
            </a:r>
            <a:r>
              <a:rPr lang="en-US" sz="2400" dirty="0" err="1" smtClean="0"/>
              <a:t>bedload</a:t>
            </a:r>
            <a:r>
              <a:rPr lang="en-US" sz="2400" dirty="0" smtClean="0"/>
              <a:t> transport; this bias is referred to as a moving-bed error.</a:t>
            </a:r>
          </a:p>
          <a:p>
            <a:pPr>
              <a:defRPr/>
            </a:pPr>
            <a:endParaRPr lang="en-US" sz="1000" dirty="0" smtClean="0"/>
          </a:p>
          <a:p>
            <a:pPr>
              <a:defRPr/>
            </a:pPr>
            <a:r>
              <a:rPr lang="en-US" sz="2400" dirty="0" smtClean="0"/>
              <a:t>The moving bed bias introduces an apparent upstream boat velocity, which reduces the calculated downstream water velocity and the corresponding discharge will be biased low.</a:t>
            </a:r>
          </a:p>
          <a:p>
            <a:pPr>
              <a:defRPr/>
            </a:pPr>
            <a:endParaRPr lang="en-US" sz="1000" dirty="0" smtClean="0"/>
          </a:p>
          <a:p>
            <a:pPr>
              <a:defRPr/>
            </a:pPr>
            <a:r>
              <a:rPr lang="en-US" sz="2400" dirty="0" smtClean="0"/>
              <a:t>The integration of a GPS to measure the velocity of the ADCP has been shown to alleviate the systematic errors associated with a moving bed.</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defRPr/>
            </a:pPr>
            <a:r>
              <a:rPr lang="en-US" dirty="0" smtClean="0"/>
              <a:t>Overview</a:t>
            </a:r>
            <a:endParaRPr lang="en-US" dirty="0"/>
          </a:p>
        </p:txBody>
      </p:sp>
      <p:sp>
        <p:nvSpPr>
          <p:cNvPr id="3" name="Content Placeholder 2"/>
          <p:cNvSpPr>
            <a:spLocks noGrp="1"/>
          </p:cNvSpPr>
          <p:nvPr>
            <p:ph idx="1"/>
          </p:nvPr>
        </p:nvSpPr>
        <p:spPr/>
        <p:txBody>
          <a:bodyPr/>
          <a:lstStyle/>
          <a:p>
            <a:pPr>
              <a:defRPr/>
            </a:pPr>
            <a:r>
              <a:rPr lang="en-US" dirty="0" smtClean="0"/>
              <a:t>Background – why do we need GPS?</a:t>
            </a:r>
          </a:p>
          <a:p>
            <a:pPr>
              <a:defRPr/>
            </a:pPr>
            <a:r>
              <a:rPr lang="en-US" dirty="0" smtClean="0"/>
              <a:t>Scope of GPS analysis</a:t>
            </a:r>
          </a:p>
          <a:p>
            <a:pPr>
              <a:defRPr/>
            </a:pPr>
            <a:r>
              <a:rPr lang="en-US" dirty="0" smtClean="0"/>
              <a:t>Integration of GPS and ADCPs</a:t>
            </a:r>
          </a:p>
          <a:p>
            <a:pPr lvl="1">
              <a:defRPr/>
            </a:pPr>
            <a:r>
              <a:rPr lang="en-US" dirty="0" smtClean="0"/>
              <a:t>GGA </a:t>
            </a:r>
            <a:r>
              <a:rPr lang="en-US" dirty="0" err="1" smtClean="0"/>
              <a:t>vs</a:t>
            </a:r>
            <a:r>
              <a:rPr lang="en-US" dirty="0" smtClean="0"/>
              <a:t> VTG</a:t>
            </a:r>
          </a:p>
          <a:p>
            <a:pPr>
              <a:defRPr/>
            </a:pPr>
            <a:r>
              <a:rPr lang="en-US" dirty="0" smtClean="0"/>
              <a:t>Description of data</a:t>
            </a:r>
          </a:p>
          <a:p>
            <a:pPr>
              <a:defRPr/>
            </a:pPr>
            <a:r>
              <a:rPr lang="en-US" dirty="0" smtClean="0"/>
              <a:t>Data analysis methods</a:t>
            </a:r>
          </a:p>
          <a:p>
            <a:pPr>
              <a:defRPr/>
            </a:pPr>
            <a:r>
              <a:rPr lang="en-US" dirty="0" smtClean="0"/>
              <a:t>Results</a:t>
            </a:r>
          </a:p>
          <a:p>
            <a:pPr lvl="1">
              <a:defRPr/>
            </a:pPr>
            <a:r>
              <a:rPr lang="en-US" dirty="0" smtClean="0"/>
              <a:t>Discharge comparisons</a:t>
            </a:r>
          </a:p>
          <a:p>
            <a:pPr lvl="1">
              <a:defRPr/>
            </a:pPr>
            <a:r>
              <a:rPr lang="en-US" dirty="0" smtClean="0"/>
              <a:t>Evaluation of differential correction sources</a:t>
            </a:r>
          </a:p>
          <a:p>
            <a:pPr>
              <a:defRPr/>
            </a:pPr>
            <a:r>
              <a:rPr lang="en-US" dirty="0" smtClean="0"/>
              <a:t>Summary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5" end="5"/>
                                            </p:txEl>
                                          </p:spTgt>
                                        </p:tgtEl>
                                        <p:attrNameLst>
                                          <p:attrName>style.opacity</p:attrName>
                                        </p:attrNameLst>
                                      </p:cBhvr>
                                      <p:to>
                                        <p:strVal val="0.25"/>
                                      </p:to>
                                    </p:set>
                                    <p:animEffect filter="image" prLst="opacity: 0.25">
                                      <p:cBhvr rctx="IE">
                                        <p:cTn id="13" dur="indefinite"/>
                                        <p:tgtEl>
                                          <p:spTgt spid="3">
                                            <p:txEl>
                                              <p:pRg st="5" end="5"/>
                                            </p:txEl>
                                          </p:spTgt>
                                        </p:tgtEl>
                                      </p:cBhvr>
                                    </p:animEffect>
                                  </p:childTnLst>
                                </p:cTn>
                              </p:par>
                              <p:par>
                                <p:cTn id="14" presetID="9" presetClass="emph" presetSubtype="0" nodeType="withEffect">
                                  <p:stCondLst>
                                    <p:cond delay="0"/>
                                  </p:stCondLst>
                                  <p:childTnLst>
                                    <p:set>
                                      <p:cBhvr rctx="PPT">
                                        <p:cTn id="15" dur="indefinite"/>
                                        <p:tgtEl>
                                          <p:spTgt spid="3">
                                            <p:txEl>
                                              <p:pRg st="6" end="6"/>
                                            </p:txEl>
                                          </p:spTgt>
                                        </p:tgtEl>
                                        <p:attrNameLst>
                                          <p:attrName>style.opacity</p:attrName>
                                        </p:attrNameLst>
                                      </p:cBhvr>
                                      <p:to>
                                        <p:strVal val="0.25"/>
                                      </p:to>
                                    </p:set>
                                    <p:animEffect filter="image" prLst="opacity: 0.25">
                                      <p:cBhvr rctx="IE">
                                        <p:cTn id="16" dur="indefinite"/>
                                        <p:tgtEl>
                                          <p:spTgt spid="3">
                                            <p:txEl>
                                              <p:pRg st="6" end="6"/>
                                            </p:txEl>
                                          </p:spTgt>
                                        </p:tgtEl>
                                      </p:cBhvr>
                                    </p:animEffect>
                                  </p:childTnLst>
                                </p:cTn>
                              </p:par>
                              <p:par>
                                <p:cTn id="17" presetID="9" presetClass="emph" presetSubtype="0" nodeType="withEffect">
                                  <p:stCondLst>
                                    <p:cond delay="0"/>
                                  </p:stCondLst>
                                  <p:childTnLst>
                                    <p:set>
                                      <p:cBhvr rctx="PPT">
                                        <p:cTn id="18" dur="indefinite"/>
                                        <p:tgtEl>
                                          <p:spTgt spid="3">
                                            <p:txEl>
                                              <p:pRg st="7" end="7"/>
                                            </p:txEl>
                                          </p:spTgt>
                                        </p:tgtEl>
                                        <p:attrNameLst>
                                          <p:attrName>style.opacity</p:attrName>
                                        </p:attrNameLst>
                                      </p:cBhvr>
                                      <p:to>
                                        <p:strVal val="0.25"/>
                                      </p:to>
                                    </p:set>
                                    <p:animEffect filter="image" prLst="opacity: 0.25">
                                      <p:cBhvr rctx="IE">
                                        <p:cTn id="19" dur="indefinite"/>
                                        <p:tgtEl>
                                          <p:spTgt spid="3">
                                            <p:txEl>
                                              <p:pRg st="7" end="7"/>
                                            </p:txEl>
                                          </p:spTgt>
                                        </p:tgtEl>
                                      </p:cBhvr>
                                    </p:animEffect>
                                  </p:childTnLst>
                                </p:cTn>
                              </p:par>
                              <p:par>
                                <p:cTn id="20" presetID="9" presetClass="emph" presetSubtype="0" nodeType="withEffect">
                                  <p:stCondLst>
                                    <p:cond delay="0"/>
                                  </p:stCondLst>
                                  <p:childTnLst>
                                    <p:set>
                                      <p:cBhvr rctx="PPT">
                                        <p:cTn id="21" dur="indefinite"/>
                                        <p:tgtEl>
                                          <p:spTgt spid="3">
                                            <p:txEl>
                                              <p:pRg st="8" end="8"/>
                                            </p:txEl>
                                          </p:spTgt>
                                        </p:tgtEl>
                                        <p:attrNameLst>
                                          <p:attrName>style.opacity</p:attrName>
                                        </p:attrNameLst>
                                      </p:cBhvr>
                                      <p:to>
                                        <p:strVal val="0.25"/>
                                      </p:to>
                                    </p:set>
                                    <p:animEffect filter="image" prLst="opacity: 0.25">
                                      <p:cBhvr rctx="IE">
                                        <p:cTn id="22" dur="indefinite"/>
                                        <p:tgtEl>
                                          <p:spTgt spid="3">
                                            <p:txEl>
                                              <p:pRg st="8" end="8"/>
                                            </p:txEl>
                                          </p:spTgt>
                                        </p:tgtEl>
                                      </p:cBhvr>
                                    </p:animEffect>
                                  </p:childTnLst>
                                </p:cTn>
                              </p:par>
                              <p:par>
                                <p:cTn id="23" presetID="9" presetClass="emph" presetSubtype="0" nodeType="withEffect">
                                  <p:stCondLst>
                                    <p:cond delay="0"/>
                                  </p:stCondLst>
                                  <p:childTnLst>
                                    <p:set>
                                      <p:cBhvr rctx="PPT">
                                        <p:cTn id="24" dur="indefinite"/>
                                        <p:tgtEl>
                                          <p:spTgt spid="3">
                                            <p:txEl>
                                              <p:pRg st="9" end="9"/>
                                            </p:txEl>
                                          </p:spTgt>
                                        </p:tgtEl>
                                        <p:attrNameLst>
                                          <p:attrName>style.opacity</p:attrName>
                                        </p:attrNameLst>
                                      </p:cBhvr>
                                      <p:to>
                                        <p:strVal val="0.25"/>
                                      </p:to>
                                    </p:set>
                                    <p:animEffect filter="image" prLst="opacity: 0.25">
                                      <p:cBhvr rctx="IE">
                                        <p:cTn id="25" dur="indefinite"/>
                                        <p:tgtEl>
                                          <p:spTgt spid="3">
                                            <p:txEl>
                                              <p:pRg st="9" end="9"/>
                                            </p:txEl>
                                          </p:spTgt>
                                        </p:tgtEl>
                                      </p:cBhvr>
                                    </p:animEffect>
                                  </p:childTnLst>
                                </p:cTn>
                              </p:par>
                              <p:par>
                                <p:cTn id="26" presetID="9" presetClass="emph" presetSubtype="0" nodeType="withEffect">
                                  <p:stCondLst>
                                    <p:cond delay="0"/>
                                  </p:stCondLst>
                                  <p:childTnLst>
                                    <p:set>
                                      <p:cBhvr rctx="PPT">
                                        <p:cTn id="27" dur="indefinite"/>
                                        <p:tgtEl>
                                          <p:spTgt spid="3">
                                            <p:txEl>
                                              <p:pRg st="2" end="2"/>
                                            </p:txEl>
                                          </p:spTgt>
                                        </p:tgtEl>
                                        <p:attrNameLst>
                                          <p:attrName>style.opacity</p:attrName>
                                        </p:attrNameLst>
                                      </p:cBhvr>
                                      <p:to>
                                        <p:strVal val="0.25"/>
                                      </p:to>
                                    </p:set>
                                    <p:animEffect filter="image" prLst="opacity: 0.25">
                                      <p:cBhvr rctx="IE">
                                        <p:cTn id="28" dur="indefinite"/>
                                        <p:tgtEl>
                                          <p:spTgt spid="3">
                                            <p:txEl>
                                              <p:pRg st="2" end="2"/>
                                            </p:txEl>
                                          </p:spTgt>
                                        </p:tgtEl>
                                      </p:cBhvr>
                                    </p:animEffect>
                                  </p:childTnLst>
                                </p:cTn>
                              </p:par>
                              <p:par>
                                <p:cTn id="29" presetID="9" presetClass="emph" presetSubtype="0" nodeType="withEffect">
                                  <p:stCondLst>
                                    <p:cond delay="0"/>
                                  </p:stCondLst>
                                  <p:childTnLst>
                                    <p:set>
                                      <p:cBhvr rctx="PPT">
                                        <p:cTn id="30" dur="indefinite"/>
                                        <p:tgtEl>
                                          <p:spTgt spid="3">
                                            <p:txEl>
                                              <p:pRg st="3" end="3"/>
                                            </p:txEl>
                                          </p:spTgt>
                                        </p:tgtEl>
                                        <p:attrNameLst>
                                          <p:attrName>style.opacity</p:attrName>
                                        </p:attrNameLst>
                                      </p:cBhvr>
                                      <p:to>
                                        <p:strVal val="0.25"/>
                                      </p:to>
                                    </p:set>
                                    <p:animEffect filter="image" prLst="opacity: 0.25">
                                      <p:cBhvr rctx="IE">
                                        <p:cTn id="31"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Training">
  <a:themeElements>
    <a:clrScheme name="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fontScheme name="HA-Training">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HA-Traini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HA-Training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HA-Training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HA-Training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HA-Training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HA-Training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HA-Training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HA-Training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HA-Training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HA-Training 10">
        <a:dk1>
          <a:srgbClr val="000000"/>
        </a:dk1>
        <a:lt1>
          <a:srgbClr val="003399"/>
        </a:lt1>
        <a:dk2>
          <a:srgbClr val="E5E5FF"/>
        </a:dk2>
        <a:lt2>
          <a:srgbClr val="000514"/>
        </a:lt2>
        <a:accent1>
          <a:srgbClr val="0099CC"/>
        </a:accent1>
        <a:accent2>
          <a:srgbClr val="A886E0"/>
        </a:accent2>
        <a:accent3>
          <a:srgbClr val="AAADCA"/>
        </a:accent3>
        <a:accent4>
          <a:srgbClr val="000000"/>
        </a:accent4>
        <a:accent5>
          <a:srgbClr val="AACAE2"/>
        </a:accent5>
        <a:accent6>
          <a:srgbClr val="9879CB"/>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HA-Training 11">
        <a:dk1>
          <a:srgbClr val="000000"/>
        </a:dk1>
        <a:lt1>
          <a:srgbClr val="003399"/>
        </a:lt1>
        <a:dk2>
          <a:srgbClr val="FFFFFF"/>
        </a:dk2>
        <a:lt2>
          <a:srgbClr val="000514"/>
        </a:lt2>
        <a:accent1>
          <a:srgbClr val="0099CC"/>
        </a:accent1>
        <a:accent2>
          <a:srgbClr val="A50021"/>
        </a:accent2>
        <a:accent3>
          <a:srgbClr val="AAADCA"/>
        </a:accent3>
        <a:accent4>
          <a:srgbClr val="000000"/>
        </a:accent4>
        <a:accent5>
          <a:srgbClr val="AACAE2"/>
        </a:accent5>
        <a:accent6>
          <a:srgbClr val="95001D"/>
        </a:accent6>
        <a:hlink>
          <a:srgbClr val="000099"/>
        </a:hlink>
        <a:folHlink>
          <a:srgbClr val="777777"/>
        </a:folHlink>
      </a:clrScheme>
      <a:clrMap bg1="lt1" tx1="dk1" bg2="lt2" tx2="dk2" accent1="accent1" accent2="accent2" accent3="accent3" accent4="accent4" accent5="accent5" accent6="accent6" hlink="hlink" folHlink="folHlink"/>
    </a:extraClrScheme>
    <a:extraClrScheme>
      <a:clrScheme name="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HA-Training</Template>
  <TotalTime>3741</TotalTime>
  <Words>4663</Words>
  <Application>Microsoft Office PowerPoint</Application>
  <PresentationFormat>On-screen Show (4:3)</PresentationFormat>
  <Paragraphs>403</Paragraphs>
  <Slides>44</Slides>
  <Notes>25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HA-Training</vt:lpstr>
      <vt:lpstr>Equation</vt:lpstr>
      <vt:lpstr>Summary of GPS Testing (GGA and VTG)</vt:lpstr>
      <vt:lpstr>Overview</vt:lpstr>
      <vt:lpstr>Background ADCP Measured Velocity</vt:lpstr>
      <vt:lpstr>Background   Bottom Tracking</vt:lpstr>
      <vt:lpstr>Background  Example of a Moving Bed</vt:lpstr>
      <vt:lpstr>Background Cause of a Moving Bed</vt:lpstr>
      <vt:lpstr>Background  What Causes the Moving Bed Bias</vt:lpstr>
      <vt:lpstr>Background Why do we need GPS?</vt:lpstr>
      <vt:lpstr>Overview</vt:lpstr>
      <vt:lpstr>Scope of Analysis</vt:lpstr>
      <vt:lpstr>Overview</vt:lpstr>
      <vt:lpstr>Computation of Discharge</vt:lpstr>
      <vt:lpstr>Why is the compass important?</vt:lpstr>
      <vt:lpstr>Two Compass Concerns</vt:lpstr>
      <vt:lpstr>Integration of GPS and ADCP</vt:lpstr>
      <vt:lpstr>GGA</vt:lpstr>
      <vt:lpstr>GGA Sentence</vt:lpstr>
      <vt:lpstr>VTG</vt:lpstr>
      <vt:lpstr>VTG Sentence</vt:lpstr>
      <vt:lpstr>Summary of VTG and GGA  NMEA Sentences</vt:lpstr>
      <vt:lpstr>Comparison of VTG and GGA</vt:lpstr>
      <vt:lpstr>Overview</vt:lpstr>
      <vt:lpstr>Data</vt:lpstr>
      <vt:lpstr>Data</vt:lpstr>
      <vt:lpstr>Overview</vt:lpstr>
      <vt:lpstr>Data Analysis Methods</vt:lpstr>
      <vt:lpstr>Data Analysis Methods</vt:lpstr>
      <vt:lpstr>Overview</vt:lpstr>
      <vt:lpstr>Results – Discharge Comparisons</vt:lpstr>
      <vt:lpstr>Results – Discharge Comparisons Using Individual Transects</vt:lpstr>
      <vt:lpstr>Results – Discharge Comparisons Using Individual Transects</vt:lpstr>
      <vt:lpstr>Results – Discharge Comparisons Using Individual Transects</vt:lpstr>
      <vt:lpstr>Results – Discharge Comparisons Using Individual Transects</vt:lpstr>
      <vt:lpstr>Results – Discharge Comparisons Using Individual Transects</vt:lpstr>
      <vt:lpstr>Results – Discharge Comparisons Using Individual Transects</vt:lpstr>
      <vt:lpstr>Results – Discharge Comparisons Using Individual Transects</vt:lpstr>
      <vt:lpstr>Results – Discharge Comparisons Using Individual Transects</vt:lpstr>
      <vt:lpstr>Results – Discharge Comparisons Using Mean Discharge Measurements </vt:lpstr>
      <vt:lpstr>Results – Discharge Comparisons Using Mean Discharge Measurements </vt:lpstr>
      <vt:lpstr>Results – Evaluation of Differential Correction Sources</vt:lpstr>
      <vt:lpstr>Results – Evaluation of Differential Correction Sources</vt:lpstr>
      <vt:lpstr>Summary</vt:lpstr>
      <vt:lpstr>Summary</vt:lpstr>
      <vt:lpstr>Questions?</vt:lpstr>
    </vt:vector>
  </TitlesOfParts>
  <Company>US Geological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ADCP  “Best Practices” Report</dc:title>
  <dc:creator>David S. Mueller</dc:creator>
  <cp:lastModifiedBy>cwagner</cp:lastModifiedBy>
  <cp:revision>59</cp:revision>
  <dcterms:created xsi:type="dcterms:W3CDTF">2009-02-19T13:49:44Z</dcterms:created>
  <dcterms:modified xsi:type="dcterms:W3CDTF">2009-06-02T18:50:53Z</dcterms:modified>
</cp:coreProperties>
</file>