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513" r:id="rId3"/>
    <p:sldId id="376" r:id="rId4"/>
    <p:sldId id="458" r:id="rId5"/>
    <p:sldId id="462" r:id="rId6"/>
    <p:sldId id="463" r:id="rId7"/>
    <p:sldId id="464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60" r:id="rId18"/>
    <p:sldId id="461" r:id="rId19"/>
    <p:sldId id="478" r:id="rId20"/>
    <p:sldId id="454" r:id="rId21"/>
    <p:sldId id="479" r:id="rId22"/>
    <p:sldId id="480" r:id="rId23"/>
    <p:sldId id="481" r:id="rId24"/>
    <p:sldId id="482" r:id="rId25"/>
    <p:sldId id="465" r:id="rId26"/>
    <p:sldId id="448" r:id="rId27"/>
    <p:sldId id="456" r:id="rId28"/>
    <p:sldId id="483" r:id="rId29"/>
    <p:sldId id="445" r:id="rId30"/>
    <p:sldId id="446" r:id="rId31"/>
    <p:sldId id="484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6" r:id="rId43"/>
    <p:sldId id="495" r:id="rId44"/>
    <p:sldId id="497" r:id="rId45"/>
    <p:sldId id="499" r:id="rId46"/>
    <p:sldId id="500" r:id="rId47"/>
    <p:sldId id="511" r:id="rId48"/>
    <p:sldId id="504" r:id="rId49"/>
    <p:sldId id="505" r:id="rId50"/>
    <p:sldId id="507" r:id="rId51"/>
    <p:sldId id="509" r:id="rId52"/>
    <p:sldId id="510" r:id="rId53"/>
    <p:sldId id="447" r:id="rId54"/>
    <p:sldId id="449" r:id="rId55"/>
    <p:sldId id="450" r:id="rId56"/>
    <p:sldId id="512" r:id="rId57"/>
    <p:sldId id="436" r:id="rId58"/>
    <p:sldId id="467" r:id="rId59"/>
  </p:sldIdLst>
  <p:sldSz cx="9144000" cy="6858000" type="screen4x3"/>
  <p:notesSz cx="7315200" cy="96012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50B"/>
    <a:srgbClr val="CAE719"/>
    <a:srgbClr val="F3E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4" autoAdjust="0"/>
    <p:restoredTop sz="97778" autoAdjust="0"/>
  </p:normalViewPr>
  <p:slideViewPr>
    <p:cSldViewPr snapToGrid="0">
      <p:cViewPr>
        <p:scale>
          <a:sx n="80" d="100"/>
          <a:sy n="80" d="100"/>
        </p:scale>
        <p:origin x="-1554" y="-1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62DE3BB-8326-4554-9B85-B305DEAC8A07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5C157B2-997A-4D7A-94CA-352A275A7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7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24618-59B8-4C01-BBE7-E9867E01DB17}" type="datetimeFigureOut">
              <a:rPr lang="en-US" smtClean="0"/>
              <a:pPr/>
              <a:t>7/26/2011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484A084-68B5-43D7-93E5-3748568DE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5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17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7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67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4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8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latin typeface="Arial" charset="0"/>
                <a:cs typeface="Arial" charset="0"/>
              </a:rPr>
              <a:t>RiverSurveyor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The RiverSurveyor compass calibration is a multi-tilt calibration that requires two complete circles while the pitching and rolling the ADCP and the boat significantly.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A calibration with minimal pitch and roll may be acceptable if only minimal pitch and roll is experienced during the measurement, such as on a manned boat. However, even in this situation pitching and rolling the boat as much as possible will improve the calibration.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Click </a:t>
            </a:r>
            <a:r>
              <a:rPr lang="en-US" u="sng" smtClean="0">
                <a:latin typeface="Arial" charset="0"/>
                <a:cs typeface="Arial" charset="0"/>
              </a:rPr>
              <a:t>Start</a:t>
            </a:r>
            <a:r>
              <a:rPr lang="en-US" smtClean="0">
                <a:latin typeface="Arial" charset="0"/>
                <a:cs typeface="Arial" charset="0"/>
              </a:rPr>
              <a:t> and rotate ADCP through two complete circles, slowly, while varying the roll and pitch angles as much as possible.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19EDD4-4501-45AD-84C0-73861BD3DEB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latin typeface="Arial" charset="0"/>
                <a:cs typeface="Arial" charset="0"/>
              </a:rPr>
              <a:t>Compass Calibration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After completing two complete rotations press the Stop button.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The calibration routines will calculate a calibration score and provide brief comments on the results of the calibration.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Generally the results should say “Pass”, but the Score is often less than excellent if the pitch and roll were minimal.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The calibration score has two parts: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M is the magnetic distortion which should be very low (less than 10)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Q is a calibration score which should be very high on a scale of 1-10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038097-0048-4F8D-8D67-43B96DCE41F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81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74D93-6E4D-4C6B-92EC-DCF85ABE51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45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2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74D93-6E4D-4C6B-92EC-DCF85ABE516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3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1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DC3C9-76C1-47E1-94E3-D990A7C1400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11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A4C8-5653-473C-AAF6-4779299B4C6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712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53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63334A-BCEA-4839-8C6B-8B369F1DED6D}" type="slidenum">
              <a:rPr lang="en-US" smtClean="0">
                <a:cs typeface="Arial" pitchFamily="34" charset="0"/>
              </a:rPr>
              <a:pPr/>
              <a:t>53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E9CAA-A69E-486C-B837-07ADA907090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7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E9CAA-A69E-486C-B837-07ADA90709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60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728663"/>
            <a:ext cx="477837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E4C3D-6C9D-443E-8FB0-CF4E4DCD536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5D169-FF5A-40F5-97E9-9967B5AFC395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5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02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A084-68B5-43D7-93E5-3748568DE23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6"/>
              </a:cxn>
              <a:cxn ang="0">
                <a:pos x="5740" y="1906"/>
              </a:cxn>
              <a:cxn ang="0">
                <a:pos x="574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E4C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  <a:effectLst/>
        </p:spPr>
        <p:txBody>
          <a:bodyPr/>
          <a:lstStyle>
            <a:lvl1pPr>
              <a:defRPr sz="5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folHlink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March 2009</a:t>
            </a:r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RiverSurveyor Live Software Training - March 2009 - For Internal Use Only</a:t>
            </a: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5943600"/>
            <a:ext cx="2590800" cy="768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6"/>
              </a:cxn>
              <a:cxn ang="0">
                <a:pos x="5740" y="1906"/>
              </a:cxn>
              <a:cxn ang="0">
                <a:pos x="574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E4C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" y="6359525"/>
            <a:ext cx="1681163" cy="498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8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oration.usgs.gov/wg/oswha/Testing/default.asp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Use of </a:t>
            </a:r>
            <a:r>
              <a:rPr lang="en-US" sz="4000" dirty="0" err="1"/>
              <a:t>Sontek</a:t>
            </a:r>
            <a:r>
              <a:rPr lang="en-US" sz="4000" dirty="0"/>
              <a:t> RS Live for </a:t>
            </a:r>
            <a:r>
              <a:rPr lang="en-US" sz="4000" dirty="0" smtClean="0"/>
              <a:t>Data Collection </a:t>
            </a:r>
            <a:r>
              <a:rPr lang="en-US" sz="4000" dirty="0"/>
              <a:t>and </a:t>
            </a:r>
            <a:r>
              <a:rPr lang="en-US" sz="4000" dirty="0" smtClean="0"/>
              <a:t>Review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09600" y="3886200"/>
            <a:ext cx="7848600" cy="1752600"/>
          </a:xfrm>
        </p:spPr>
        <p:txBody>
          <a:bodyPr/>
          <a:lstStyle/>
          <a:p>
            <a:r>
              <a:rPr lang="en-US" dirty="0" smtClean="0"/>
              <a:t>David S. Mueller</a:t>
            </a:r>
          </a:p>
          <a:p>
            <a:r>
              <a:rPr lang="en-US" dirty="0" smtClean="0"/>
              <a:t>Office of Surface Water</a:t>
            </a:r>
          </a:p>
          <a:p>
            <a:r>
              <a:rPr lang="en-US" dirty="0" smtClean="0"/>
              <a:t>July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 to the System</a:t>
            </a:r>
            <a:endParaRPr lang="en-US" dirty="0"/>
          </a:p>
        </p:txBody>
      </p:sp>
      <p:pic>
        <p:nvPicPr>
          <p:cNvPr id="1026" name="Picture 2" descr="C:\Users\dmueller\AppData\Local\Temp\1\SNAGHTML6c89a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12"/>
          <a:stretch/>
        </p:blipFill>
        <p:spPr bwMode="auto">
          <a:xfrm>
            <a:off x="287221" y="1158391"/>
            <a:ext cx="8556343" cy="45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Units</a:t>
            </a:r>
            <a:endParaRPr lang="en-US" dirty="0"/>
          </a:p>
        </p:txBody>
      </p:sp>
      <p:pic>
        <p:nvPicPr>
          <p:cNvPr id="3" name="Picture 2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8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731000" y="1130700"/>
            <a:ext cx="152400" cy="1143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36" y="2616525"/>
            <a:ext cx="31527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4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GPS Option</a:t>
            </a:r>
            <a:endParaRPr lang="en-US" dirty="0"/>
          </a:p>
        </p:txBody>
      </p:sp>
      <p:pic>
        <p:nvPicPr>
          <p:cNvPr id="3" name="Picture 2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8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723924" y="4665600"/>
            <a:ext cx="913676" cy="16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2790825"/>
            <a:ext cx="36671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8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Site Information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0800" y="1672848"/>
            <a:ext cx="2590800" cy="221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2362324" y="1900800"/>
            <a:ext cx="913676" cy="16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Date / Time</a:t>
            </a:r>
            <a:endParaRPr lang="en-US" dirty="0"/>
          </a:p>
        </p:txBody>
      </p:sp>
      <p:pic>
        <p:nvPicPr>
          <p:cNvPr id="4" name="Picture 3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8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2752725"/>
            <a:ext cx="25812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323086" y="4593600"/>
            <a:ext cx="549714" cy="16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8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821724" y="4525500"/>
            <a:ext cx="549714" cy="16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System Test</a:t>
            </a:r>
            <a:endParaRPr lang="en-US" dirty="0"/>
          </a:p>
        </p:txBody>
      </p:sp>
      <p:pic>
        <p:nvPicPr>
          <p:cNvPr id="5122" name="Picture 2" descr="C:\Users\dmueller\AppData\Local\Temp\1\SNAGHTML841c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18" y="2217900"/>
            <a:ext cx="25812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3" y="2217900"/>
            <a:ext cx="25812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Compass Calibration</a:t>
            </a:r>
            <a:endParaRPr lang="en-US" dirty="0"/>
          </a:p>
        </p:txBody>
      </p:sp>
      <p:pic>
        <p:nvPicPr>
          <p:cNvPr id="3" name="Picture 2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59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359324" y="4508400"/>
            <a:ext cx="808676" cy="16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170" name="Picture 2" descr="C:\Users\dmueller\AppData\Local\Temp\1\SNAGHTML864b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62" y="2531862"/>
            <a:ext cx="45434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Calibration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995684" cy="4918075"/>
          </a:xfrm>
        </p:spPr>
        <p:txBody>
          <a:bodyPr/>
          <a:lstStyle/>
          <a:p>
            <a:r>
              <a:rPr lang="en-US" sz="2400" dirty="0"/>
              <a:t>R</a:t>
            </a:r>
            <a:r>
              <a:rPr lang="en-US" sz="2400" dirty="0" smtClean="0"/>
              <a:t>equires two complete circles while pitching and rolling the ADCP and boat significantly.</a:t>
            </a:r>
          </a:p>
          <a:p>
            <a:r>
              <a:rPr lang="en-US" sz="2400" dirty="0" smtClean="0"/>
              <a:t>A calibration with minimal pitch and roll is acceptable if only minimal pitch and roll is experienced during the measurement, such as on a manned boat.</a:t>
            </a:r>
          </a:p>
          <a:p>
            <a:r>
              <a:rPr lang="en-US" sz="2400" dirty="0"/>
              <a:t>Make sure you are away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from </a:t>
            </a:r>
            <a:r>
              <a:rPr lang="en-US" sz="2400" dirty="0"/>
              <a:t>any source of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magnetic </a:t>
            </a:r>
            <a:r>
              <a:rPr lang="en-US" sz="2400" dirty="0"/>
              <a:t>interference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Iron bridge, cell phone,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watch</a:t>
            </a:r>
            <a:r>
              <a:rPr lang="en-US" sz="2400" dirty="0"/>
              <a:t>, belt buckle, </a:t>
            </a:r>
            <a:r>
              <a:rPr lang="en-US" sz="2400" dirty="0" err="1"/>
              <a:t>etc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</p:txBody>
      </p:sp>
      <p:pic>
        <p:nvPicPr>
          <p:cNvPr id="4" name="M9_compcal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3702" y="3274827"/>
            <a:ext cx="3629860" cy="2722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726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calibration score has two parts</a:t>
            </a:r>
          </a:p>
          <a:p>
            <a:pPr lvl="1">
              <a:defRPr/>
            </a:pPr>
            <a:r>
              <a:rPr lang="en-US" dirty="0" smtClean="0"/>
              <a:t>M is magnetic distortion which should be very low (less than 10), again this may not be the case if there is minimal pitch and roll</a:t>
            </a:r>
          </a:p>
          <a:p>
            <a:pPr lvl="1">
              <a:defRPr/>
            </a:pPr>
            <a:r>
              <a:rPr lang="en-US" dirty="0" smtClean="0"/>
              <a:t>Q is a calibration score which should be very high (scale 1-10)</a:t>
            </a:r>
          </a:p>
          <a:p>
            <a:r>
              <a:rPr lang="en-US" dirty="0"/>
              <a:t>Calibration file is saved in the following </a:t>
            </a:r>
            <a:r>
              <a:rPr lang="en-US" dirty="0" smtClean="0"/>
              <a:t>location:</a:t>
            </a:r>
            <a:endParaRPr lang="en-US" dirty="0"/>
          </a:p>
          <a:p>
            <a:pPr lvl="1"/>
            <a:r>
              <a:rPr lang="en-US" dirty="0"/>
              <a:t>Documents\SonTek Data\YYYY_MM_DD\</a:t>
            </a:r>
            <a:r>
              <a:rPr lang="en-US" dirty="0" err="1"/>
              <a:t>CompassCal</a:t>
            </a:r>
            <a:endParaRPr lang="en-US" dirty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584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33" y="1428391"/>
            <a:ext cx="43322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2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dmueller\AppData\Local\Temp\1\SNAGHTML6c8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59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304000" y="2864266"/>
            <a:ext cx="907200" cy="171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Settings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400" y="1875600"/>
            <a:ext cx="2743200" cy="232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60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Hardware (briefly)</a:t>
            </a:r>
          </a:p>
          <a:p>
            <a:r>
              <a:rPr lang="en-US" dirty="0" smtClean="0"/>
              <a:t>Measurement procedures</a:t>
            </a:r>
          </a:p>
          <a:p>
            <a:r>
              <a:rPr lang="en-US" dirty="0" smtClean="0"/>
              <a:t>Working with the software</a:t>
            </a:r>
          </a:p>
          <a:p>
            <a:r>
              <a:rPr lang="en-US" dirty="0" smtClean="0"/>
              <a:t>Data review</a:t>
            </a:r>
          </a:p>
          <a:p>
            <a:r>
              <a:rPr lang="en-US" dirty="0" smtClean="0"/>
              <a:t>Mobile software (briefly)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dmueller\AppData\Local\Temp\1\SNAGHTML6c89a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05900"/>
            <a:ext cx="7619048" cy="5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304000" y="4721866"/>
            <a:ext cx="676800" cy="171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 Moving-Bed Test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389" y="1474264"/>
            <a:ext cx="4551412" cy="35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340537" y="5174742"/>
            <a:ext cx="0" cy="52503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6200000">
            <a:off x="4406647" y="5414266"/>
            <a:ext cx="363697" cy="2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hlink"/>
                </a:solidFill>
              </a:rPr>
              <a:t>Flow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638965" y="5753558"/>
            <a:ext cx="121466" cy="21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257811" y="5462783"/>
            <a:ext cx="0" cy="612543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805455" y="5681548"/>
            <a:ext cx="378010" cy="21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</a:t>
            </a:r>
            <a:r>
              <a:rPr lang="en-US" baseline="-25000"/>
              <a:t>UP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7207549" y="6075325"/>
            <a:ext cx="100523" cy="175012"/>
          </a:xfrm>
          <a:prstGeom prst="flowChartSor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981375" y="6097202"/>
            <a:ext cx="3225127" cy="99356"/>
          </a:xfrm>
          <a:custGeom>
            <a:avLst/>
            <a:gdLst>
              <a:gd name="T0" fmla="*/ 3080 w 3080"/>
              <a:gd name="T1" fmla="*/ 87 h 109"/>
              <a:gd name="T2" fmla="*/ 681 w 3080"/>
              <a:gd name="T3" fmla="*/ 87 h 109"/>
              <a:gd name="T4" fmla="*/ 29 w 3080"/>
              <a:gd name="T5" fmla="*/ 74 h 109"/>
              <a:gd name="T6" fmla="*/ 42 w 3080"/>
              <a:gd name="T7" fmla="*/ 29 h 109"/>
              <a:gd name="T8" fmla="*/ 1973 w 3080"/>
              <a:gd name="T9" fmla="*/ 47 h 109"/>
              <a:gd name="T10" fmla="*/ 2742 w 3080"/>
              <a:gd name="T11" fmla="*/ 96 h 109"/>
              <a:gd name="T12" fmla="*/ 3057 w 3080"/>
              <a:gd name="T13" fmla="*/ 105 h 109"/>
              <a:gd name="T14" fmla="*/ 3080 w 3080"/>
              <a:gd name="T15" fmla="*/ 87 h 1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80"/>
              <a:gd name="T25" fmla="*/ 0 h 109"/>
              <a:gd name="T26" fmla="*/ 3080 w 3080"/>
              <a:gd name="T27" fmla="*/ 109 h 1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80" h="109">
                <a:moveTo>
                  <a:pt x="3080" y="87"/>
                </a:moveTo>
                <a:cubicBezTo>
                  <a:pt x="2926" y="0"/>
                  <a:pt x="1246" y="79"/>
                  <a:pt x="681" y="87"/>
                </a:cubicBezTo>
                <a:cubicBezTo>
                  <a:pt x="464" y="83"/>
                  <a:pt x="246" y="83"/>
                  <a:pt x="29" y="74"/>
                </a:cubicBezTo>
                <a:cubicBezTo>
                  <a:pt x="0" y="73"/>
                  <a:pt x="34" y="33"/>
                  <a:pt x="42" y="29"/>
                </a:cubicBezTo>
                <a:cubicBezTo>
                  <a:pt x="689" y="32"/>
                  <a:pt x="1326" y="44"/>
                  <a:pt x="1973" y="47"/>
                </a:cubicBezTo>
                <a:cubicBezTo>
                  <a:pt x="2229" y="79"/>
                  <a:pt x="2482" y="90"/>
                  <a:pt x="2742" y="96"/>
                </a:cubicBezTo>
                <a:cubicBezTo>
                  <a:pt x="2850" y="109"/>
                  <a:pt x="2948" y="109"/>
                  <a:pt x="3057" y="105"/>
                </a:cubicBezTo>
                <a:cubicBezTo>
                  <a:pt x="3060" y="93"/>
                  <a:pt x="3064" y="74"/>
                  <a:pt x="3080" y="87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554147" y="6119078"/>
            <a:ext cx="3518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297604" y="6206584"/>
            <a:ext cx="3518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4593940" y="6075325"/>
            <a:ext cx="3518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6403362" y="6206584"/>
            <a:ext cx="3518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001270" y="5467341"/>
            <a:ext cx="3218844" cy="718279"/>
          </a:xfrm>
          <a:custGeom>
            <a:avLst/>
            <a:gdLst>
              <a:gd name="T0" fmla="*/ 3065 w 3074"/>
              <a:gd name="T1" fmla="*/ 787 h 788"/>
              <a:gd name="T2" fmla="*/ 2917 w 3074"/>
              <a:gd name="T3" fmla="*/ 783 h 788"/>
              <a:gd name="T4" fmla="*/ 2894 w 3074"/>
              <a:gd name="T5" fmla="*/ 769 h 788"/>
              <a:gd name="T6" fmla="*/ 2800 w 3074"/>
              <a:gd name="T7" fmla="*/ 756 h 788"/>
              <a:gd name="T8" fmla="*/ 2683 w 3074"/>
              <a:gd name="T9" fmla="*/ 733 h 788"/>
              <a:gd name="T10" fmla="*/ 2516 w 3074"/>
              <a:gd name="T11" fmla="*/ 720 h 788"/>
              <a:gd name="T12" fmla="*/ 2102 w 3074"/>
              <a:gd name="T13" fmla="*/ 684 h 788"/>
              <a:gd name="T14" fmla="*/ 1513 w 3074"/>
              <a:gd name="T15" fmla="*/ 643 h 788"/>
              <a:gd name="T16" fmla="*/ 1297 w 3074"/>
              <a:gd name="T17" fmla="*/ 612 h 788"/>
              <a:gd name="T18" fmla="*/ 883 w 3074"/>
              <a:gd name="T19" fmla="*/ 594 h 788"/>
              <a:gd name="T20" fmla="*/ 437 w 3074"/>
              <a:gd name="T21" fmla="*/ 607 h 788"/>
              <a:gd name="T22" fmla="*/ 316 w 3074"/>
              <a:gd name="T23" fmla="*/ 594 h 788"/>
              <a:gd name="T24" fmla="*/ 253 w 3074"/>
              <a:gd name="T25" fmla="*/ 571 h 788"/>
              <a:gd name="T26" fmla="*/ 131 w 3074"/>
              <a:gd name="T27" fmla="*/ 562 h 788"/>
              <a:gd name="T28" fmla="*/ 41 w 3074"/>
              <a:gd name="T29" fmla="*/ 540 h 788"/>
              <a:gd name="T30" fmla="*/ 5 w 3074"/>
              <a:gd name="T31" fmla="*/ 522 h 788"/>
              <a:gd name="T32" fmla="*/ 46 w 3074"/>
              <a:gd name="T33" fmla="*/ 486 h 788"/>
              <a:gd name="T34" fmla="*/ 379 w 3074"/>
              <a:gd name="T35" fmla="*/ 450 h 788"/>
              <a:gd name="T36" fmla="*/ 505 w 3074"/>
              <a:gd name="T37" fmla="*/ 445 h 788"/>
              <a:gd name="T38" fmla="*/ 757 w 3074"/>
              <a:gd name="T39" fmla="*/ 418 h 788"/>
              <a:gd name="T40" fmla="*/ 914 w 3074"/>
              <a:gd name="T41" fmla="*/ 391 h 788"/>
              <a:gd name="T42" fmla="*/ 1018 w 3074"/>
              <a:gd name="T43" fmla="*/ 378 h 788"/>
              <a:gd name="T44" fmla="*/ 1342 w 3074"/>
              <a:gd name="T45" fmla="*/ 360 h 788"/>
              <a:gd name="T46" fmla="*/ 1355 w 3074"/>
              <a:gd name="T47" fmla="*/ 355 h 788"/>
              <a:gd name="T48" fmla="*/ 1364 w 3074"/>
              <a:gd name="T49" fmla="*/ 342 h 788"/>
              <a:gd name="T50" fmla="*/ 1427 w 3074"/>
              <a:gd name="T51" fmla="*/ 328 h 788"/>
              <a:gd name="T52" fmla="*/ 1490 w 3074"/>
              <a:gd name="T53" fmla="*/ 306 h 788"/>
              <a:gd name="T54" fmla="*/ 1715 w 3074"/>
              <a:gd name="T55" fmla="*/ 279 h 788"/>
              <a:gd name="T56" fmla="*/ 1841 w 3074"/>
              <a:gd name="T57" fmla="*/ 247 h 788"/>
              <a:gd name="T58" fmla="*/ 1909 w 3074"/>
              <a:gd name="T59" fmla="*/ 229 h 788"/>
              <a:gd name="T60" fmla="*/ 2107 w 3074"/>
              <a:gd name="T61" fmla="*/ 207 h 788"/>
              <a:gd name="T62" fmla="*/ 2219 w 3074"/>
              <a:gd name="T63" fmla="*/ 180 h 788"/>
              <a:gd name="T64" fmla="*/ 2228 w 3074"/>
              <a:gd name="T65" fmla="*/ 166 h 788"/>
              <a:gd name="T66" fmla="*/ 2255 w 3074"/>
              <a:gd name="T67" fmla="*/ 162 h 788"/>
              <a:gd name="T68" fmla="*/ 2269 w 3074"/>
              <a:gd name="T69" fmla="*/ 153 h 788"/>
              <a:gd name="T70" fmla="*/ 2287 w 3074"/>
              <a:gd name="T71" fmla="*/ 148 h 788"/>
              <a:gd name="T72" fmla="*/ 2390 w 3074"/>
              <a:gd name="T73" fmla="*/ 135 h 788"/>
              <a:gd name="T74" fmla="*/ 2426 w 3074"/>
              <a:gd name="T75" fmla="*/ 117 h 788"/>
              <a:gd name="T76" fmla="*/ 2543 w 3074"/>
              <a:gd name="T77" fmla="*/ 99 h 788"/>
              <a:gd name="T78" fmla="*/ 2575 w 3074"/>
              <a:gd name="T79" fmla="*/ 81 h 788"/>
              <a:gd name="T80" fmla="*/ 2786 w 3074"/>
              <a:gd name="T81" fmla="*/ 76 h 788"/>
              <a:gd name="T82" fmla="*/ 2885 w 3074"/>
              <a:gd name="T83" fmla="*/ 49 h 788"/>
              <a:gd name="T84" fmla="*/ 3007 w 3074"/>
              <a:gd name="T85" fmla="*/ 13 h 788"/>
              <a:gd name="T86" fmla="*/ 3074 w 3074"/>
              <a:gd name="T87" fmla="*/ 0 h 7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074"/>
              <a:gd name="T133" fmla="*/ 0 h 788"/>
              <a:gd name="T134" fmla="*/ 3074 w 3074"/>
              <a:gd name="T135" fmla="*/ 788 h 78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074" h="788">
                <a:moveTo>
                  <a:pt x="3065" y="787"/>
                </a:moveTo>
                <a:cubicBezTo>
                  <a:pt x="3016" y="786"/>
                  <a:pt x="2966" y="788"/>
                  <a:pt x="2917" y="783"/>
                </a:cubicBezTo>
                <a:cubicBezTo>
                  <a:pt x="2908" y="782"/>
                  <a:pt x="2902" y="772"/>
                  <a:pt x="2894" y="769"/>
                </a:cubicBezTo>
                <a:cubicBezTo>
                  <a:pt x="2867" y="758"/>
                  <a:pt x="2829" y="759"/>
                  <a:pt x="2800" y="756"/>
                </a:cubicBezTo>
                <a:cubicBezTo>
                  <a:pt x="2765" y="728"/>
                  <a:pt x="2730" y="737"/>
                  <a:pt x="2683" y="733"/>
                </a:cubicBezTo>
                <a:cubicBezTo>
                  <a:pt x="2499" y="718"/>
                  <a:pt x="2660" y="728"/>
                  <a:pt x="2516" y="720"/>
                </a:cubicBezTo>
                <a:cubicBezTo>
                  <a:pt x="2379" y="689"/>
                  <a:pt x="2242" y="687"/>
                  <a:pt x="2102" y="684"/>
                </a:cubicBezTo>
                <a:cubicBezTo>
                  <a:pt x="1903" y="657"/>
                  <a:pt x="1718" y="651"/>
                  <a:pt x="1513" y="643"/>
                </a:cubicBezTo>
                <a:cubicBezTo>
                  <a:pt x="1440" y="637"/>
                  <a:pt x="1370" y="618"/>
                  <a:pt x="1297" y="612"/>
                </a:cubicBezTo>
                <a:cubicBezTo>
                  <a:pt x="1168" y="601"/>
                  <a:pt x="979" y="598"/>
                  <a:pt x="883" y="594"/>
                </a:cubicBezTo>
                <a:cubicBezTo>
                  <a:pt x="731" y="596"/>
                  <a:pt x="586" y="588"/>
                  <a:pt x="437" y="607"/>
                </a:cubicBezTo>
                <a:cubicBezTo>
                  <a:pt x="409" y="604"/>
                  <a:pt x="353" y="602"/>
                  <a:pt x="316" y="594"/>
                </a:cubicBezTo>
                <a:cubicBezTo>
                  <a:pt x="294" y="589"/>
                  <a:pt x="276" y="575"/>
                  <a:pt x="253" y="571"/>
                </a:cubicBezTo>
                <a:cubicBezTo>
                  <a:pt x="221" y="566"/>
                  <a:pt x="150" y="563"/>
                  <a:pt x="131" y="562"/>
                </a:cubicBezTo>
                <a:cubicBezTo>
                  <a:pt x="121" y="530"/>
                  <a:pt x="71" y="544"/>
                  <a:pt x="41" y="540"/>
                </a:cubicBezTo>
                <a:cubicBezTo>
                  <a:pt x="30" y="533"/>
                  <a:pt x="7" y="535"/>
                  <a:pt x="5" y="522"/>
                </a:cubicBezTo>
                <a:cubicBezTo>
                  <a:pt x="0" y="493"/>
                  <a:pt x="26" y="488"/>
                  <a:pt x="46" y="486"/>
                </a:cubicBezTo>
                <a:cubicBezTo>
                  <a:pt x="153" y="473"/>
                  <a:pt x="270" y="455"/>
                  <a:pt x="379" y="450"/>
                </a:cubicBezTo>
                <a:cubicBezTo>
                  <a:pt x="421" y="448"/>
                  <a:pt x="463" y="447"/>
                  <a:pt x="505" y="445"/>
                </a:cubicBezTo>
                <a:cubicBezTo>
                  <a:pt x="589" y="426"/>
                  <a:pt x="671" y="424"/>
                  <a:pt x="757" y="418"/>
                </a:cubicBezTo>
                <a:cubicBezTo>
                  <a:pt x="807" y="394"/>
                  <a:pt x="859" y="395"/>
                  <a:pt x="914" y="391"/>
                </a:cubicBezTo>
                <a:cubicBezTo>
                  <a:pt x="955" y="368"/>
                  <a:pt x="967" y="374"/>
                  <a:pt x="1018" y="378"/>
                </a:cubicBezTo>
                <a:cubicBezTo>
                  <a:pt x="1185" y="372"/>
                  <a:pt x="1225" y="375"/>
                  <a:pt x="1342" y="360"/>
                </a:cubicBezTo>
                <a:cubicBezTo>
                  <a:pt x="1346" y="358"/>
                  <a:pt x="1351" y="358"/>
                  <a:pt x="1355" y="355"/>
                </a:cubicBezTo>
                <a:cubicBezTo>
                  <a:pt x="1359" y="352"/>
                  <a:pt x="1359" y="345"/>
                  <a:pt x="1364" y="342"/>
                </a:cubicBezTo>
                <a:cubicBezTo>
                  <a:pt x="1380" y="333"/>
                  <a:pt x="1409" y="333"/>
                  <a:pt x="1427" y="328"/>
                </a:cubicBezTo>
                <a:cubicBezTo>
                  <a:pt x="1443" y="305"/>
                  <a:pt x="1462" y="309"/>
                  <a:pt x="1490" y="306"/>
                </a:cubicBezTo>
                <a:cubicBezTo>
                  <a:pt x="1560" y="279"/>
                  <a:pt x="1640" y="282"/>
                  <a:pt x="1715" y="279"/>
                </a:cubicBezTo>
                <a:cubicBezTo>
                  <a:pt x="1757" y="257"/>
                  <a:pt x="1794" y="254"/>
                  <a:pt x="1841" y="247"/>
                </a:cubicBezTo>
                <a:cubicBezTo>
                  <a:pt x="1864" y="239"/>
                  <a:pt x="1886" y="235"/>
                  <a:pt x="1909" y="229"/>
                </a:cubicBezTo>
                <a:cubicBezTo>
                  <a:pt x="1962" y="190"/>
                  <a:pt x="2042" y="212"/>
                  <a:pt x="2107" y="207"/>
                </a:cubicBezTo>
                <a:cubicBezTo>
                  <a:pt x="2143" y="189"/>
                  <a:pt x="2180" y="189"/>
                  <a:pt x="2219" y="180"/>
                </a:cubicBezTo>
                <a:cubicBezTo>
                  <a:pt x="2222" y="175"/>
                  <a:pt x="2223" y="168"/>
                  <a:pt x="2228" y="166"/>
                </a:cubicBezTo>
                <a:cubicBezTo>
                  <a:pt x="2236" y="162"/>
                  <a:pt x="2246" y="165"/>
                  <a:pt x="2255" y="162"/>
                </a:cubicBezTo>
                <a:cubicBezTo>
                  <a:pt x="2260" y="160"/>
                  <a:pt x="2264" y="155"/>
                  <a:pt x="2269" y="153"/>
                </a:cubicBezTo>
                <a:cubicBezTo>
                  <a:pt x="2275" y="151"/>
                  <a:pt x="2281" y="150"/>
                  <a:pt x="2287" y="148"/>
                </a:cubicBezTo>
                <a:cubicBezTo>
                  <a:pt x="2327" y="120"/>
                  <a:pt x="2283" y="147"/>
                  <a:pt x="2390" y="135"/>
                </a:cubicBezTo>
                <a:cubicBezTo>
                  <a:pt x="2490" y="123"/>
                  <a:pt x="2360" y="131"/>
                  <a:pt x="2426" y="117"/>
                </a:cubicBezTo>
                <a:cubicBezTo>
                  <a:pt x="2465" y="109"/>
                  <a:pt x="2504" y="106"/>
                  <a:pt x="2543" y="99"/>
                </a:cubicBezTo>
                <a:cubicBezTo>
                  <a:pt x="2554" y="81"/>
                  <a:pt x="2549" y="82"/>
                  <a:pt x="2575" y="81"/>
                </a:cubicBezTo>
                <a:cubicBezTo>
                  <a:pt x="2645" y="78"/>
                  <a:pt x="2716" y="78"/>
                  <a:pt x="2786" y="76"/>
                </a:cubicBezTo>
                <a:cubicBezTo>
                  <a:pt x="2813" y="63"/>
                  <a:pt x="2855" y="53"/>
                  <a:pt x="2885" y="49"/>
                </a:cubicBezTo>
                <a:cubicBezTo>
                  <a:pt x="2924" y="27"/>
                  <a:pt x="2963" y="20"/>
                  <a:pt x="3007" y="13"/>
                </a:cubicBezTo>
                <a:cubicBezTo>
                  <a:pt x="3031" y="5"/>
                  <a:pt x="3048" y="0"/>
                  <a:pt x="3074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 flipV="1">
            <a:off x="5448389" y="5987819"/>
            <a:ext cx="452355" cy="43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5197080" y="5681548"/>
            <a:ext cx="502617" cy="87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1"/>
          <p:cNvSpPr/>
          <p:nvPr/>
        </p:nvSpPr>
        <p:spPr bwMode="auto">
          <a:xfrm>
            <a:off x="7313309" y="5437260"/>
            <a:ext cx="33508" cy="860476"/>
          </a:xfrm>
          <a:custGeom>
            <a:avLst/>
            <a:gdLst>
              <a:gd name="connsiteX0" fmla="*/ 0 w 51881"/>
              <a:gd name="connsiteY0" fmla="*/ 0 h 1498060"/>
              <a:gd name="connsiteX1" fmla="*/ 48638 w 51881"/>
              <a:gd name="connsiteY1" fmla="*/ 350196 h 1498060"/>
              <a:gd name="connsiteX2" fmla="*/ 19456 w 51881"/>
              <a:gd name="connsiteY2" fmla="*/ 651753 h 1498060"/>
              <a:gd name="connsiteX3" fmla="*/ 38911 w 51881"/>
              <a:gd name="connsiteY3" fmla="*/ 1040860 h 1498060"/>
              <a:gd name="connsiteX4" fmla="*/ 0 w 51881"/>
              <a:gd name="connsiteY4" fmla="*/ 1498060 h 1498060"/>
              <a:gd name="connsiteX5" fmla="*/ 0 w 51881"/>
              <a:gd name="connsiteY5" fmla="*/ 1498060 h 149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81" h="1498060">
                <a:moveTo>
                  <a:pt x="0" y="0"/>
                </a:moveTo>
                <a:cubicBezTo>
                  <a:pt x="22697" y="120785"/>
                  <a:pt x="45395" y="241571"/>
                  <a:pt x="48638" y="350196"/>
                </a:cubicBezTo>
                <a:cubicBezTo>
                  <a:pt x="51881" y="458821"/>
                  <a:pt x="21077" y="536642"/>
                  <a:pt x="19456" y="651753"/>
                </a:cubicBezTo>
                <a:cubicBezTo>
                  <a:pt x="17835" y="766864"/>
                  <a:pt x="42154" y="899809"/>
                  <a:pt x="38911" y="1040860"/>
                </a:cubicBezTo>
                <a:cubicBezTo>
                  <a:pt x="35668" y="1181911"/>
                  <a:pt x="0" y="1498060"/>
                  <a:pt x="0" y="1498060"/>
                </a:cubicBezTo>
                <a:lnTo>
                  <a:pt x="0" y="1498060"/>
                </a:lnTo>
              </a:path>
            </a:pathLst>
          </a:cu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3858862" y="5463695"/>
            <a:ext cx="34555" cy="860476"/>
          </a:xfrm>
          <a:custGeom>
            <a:avLst/>
            <a:gdLst>
              <a:gd name="connsiteX0" fmla="*/ 0 w 51881"/>
              <a:gd name="connsiteY0" fmla="*/ 0 h 1498060"/>
              <a:gd name="connsiteX1" fmla="*/ 48638 w 51881"/>
              <a:gd name="connsiteY1" fmla="*/ 350196 h 1498060"/>
              <a:gd name="connsiteX2" fmla="*/ 19456 w 51881"/>
              <a:gd name="connsiteY2" fmla="*/ 651753 h 1498060"/>
              <a:gd name="connsiteX3" fmla="*/ 38911 w 51881"/>
              <a:gd name="connsiteY3" fmla="*/ 1040860 h 1498060"/>
              <a:gd name="connsiteX4" fmla="*/ 0 w 51881"/>
              <a:gd name="connsiteY4" fmla="*/ 1498060 h 1498060"/>
              <a:gd name="connsiteX5" fmla="*/ 0 w 51881"/>
              <a:gd name="connsiteY5" fmla="*/ 1498060 h 149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81" h="1498060">
                <a:moveTo>
                  <a:pt x="0" y="0"/>
                </a:moveTo>
                <a:cubicBezTo>
                  <a:pt x="22697" y="120785"/>
                  <a:pt x="45395" y="241571"/>
                  <a:pt x="48638" y="350196"/>
                </a:cubicBezTo>
                <a:cubicBezTo>
                  <a:pt x="51881" y="458821"/>
                  <a:pt x="21077" y="536642"/>
                  <a:pt x="19456" y="651753"/>
                </a:cubicBezTo>
                <a:cubicBezTo>
                  <a:pt x="17835" y="766864"/>
                  <a:pt x="42154" y="899809"/>
                  <a:pt x="38911" y="1040860"/>
                </a:cubicBezTo>
                <a:cubicBezTo>
                  <a:pt x="35668" y="1181911"/>
                  <a:pt x="0" y="1498060"/>
                  <a:pt x="0" y="1498060"/>
                </a:cubicBezTo>
                <a:lnTo>
                  <a:pt x="0" y="1498060"/>
                </a:lnTo>
              </a:path>
            </a:pathLst>
          </a:cu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3814177">
            <a:off x="1673430" y="4728766"/>
            <a:ext cx="338400" cy="11454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66813"/>
            <a:ext cx="48958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9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Measurement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151276" y="1166399"/>
            <a:ext cx="7056724" cy="5292543"/>
            <a:chOff x="1151276" y="1166399"/>
            <a:chExt cx="7056724" cy="5292543"/>
          </a:xfrm>
        </p:grpSpPr>
        <p:pic>
          <p:nvPicPr>
            <p:cNvPr id="10242" name="Picture 2" descr="C:\Users\dmueller\AppData\Local\Temp\1\SNAGHTML9a85f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276" y="1166399"/>
              <a:ext cx="7056724" cy="529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end transect"/>
            <p:cNvPicPr>
              <a:picLocks noChangeAspect="1" noChangeArrowheads="1"/>
            </p:cNvPicPr>
            <p:nvPr/>
          </p:nvPicPr>
          <p:blipFill rotWithShape="1">
            <a:blip r:embed="rId4"/>
            <a:srcRect t="4004" r="83300" b="91991"/>
            <a:stretch/>
          </p:blipFill>
          <p:spPr bwMode="auto">
            <a:xfrm>
              <a:off x="1151276" y="1360156"/>
              <a:ext cx="1167124" cy="210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3" name="Rectangle 3"/>
            <p:cNvSpPr>
              <a:spLocks noChangeArrowheads="1"/>
            </p:cNvSpPr>
            <p:nvPr/>
          </p:nvSpPr>
          <p:spPr bwMode="auto">
            <a:xfrm>
              <a:off x="1151276" y="4506600"/>
              <a:ext cx="713524" cy="228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67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a Transect</a:t>
            </a:r>
            <a:endParaRPr lang="en-US" dirty="0"/>
          </a:p>
        </p:txBody>
      </p:sp>
      <p:grpSp>
        <p:nvGrpSpPr>
          <p:cNvPr id="1026" name="Group 2"/>
          <p:cNvGrpSpPr>
            <a:grpSpLocks noGrp="1"/>
          </p:cNvGrpSpPr>
          <p:nvPr/>
        </p:nvGrpSpPr>
        <p:grpSpPr bwMode="auto">
          <a:xfrm>
            <a:off x="381000" y="3886200"/>
            <a:ext cx="8229600" cy="2392363"/>
            <a:chOff x="1826" y="864"/>
            <a:chExt cx="8575" cy="3645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1909" y="1491"/>
              <a:ext cx="1111" cy="714"/>
            </a:xfrm>
            <a:prstGeom prst="wedgeRectCallout">
              <a:avLst>
                <a:gd name="adj1" fmla="val 48468"/>
                <a:gd name="adj2" fmla="val 109806"/>
              </a:avLst>
            </a:prstGeom>
            <a:solidFill>
              <a:srgbClr val="4F81BD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45720" tIns="9144" rIns="9144" bIns="914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Start Edge/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End Edge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3020" y="1399"/>
              <a:ext cx="6181" cy="922"/>
            </a:xfrm>
            <a:prstGeom prst="leftRightArrow">
              <a:avLst>
                <a:gd name="adj1" fmla="val 49889"/>
                <a:gd name="adj2" fmla="val 51272"/>
              </a:avLst>
            </a:prstGeom>
            <a:solidFill>
              <a:srgbClr val="4F81BD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5447" y="1670"/>
              <a:ext cx="159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" tIns="9144" rIns="91440" bIns="914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Transect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>
              <a:off x="3020" y="2205"/>
              <a:ext cx="1" cy="10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>
              <a:off x="2296" y="2641"/>
              <a:ext cx="7726" cy="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1827" y="2460"/>
              <a:ext cx="8574" cy="1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4" y="41"/>
                </a:cxn>
                <a:cxn ang="0">
                  <a:pos x="510" y="214"/>
                </a:cxn>
                <a:cxn ang="0">
                  <a:pos x="938" y="659"/>
                </a:cxn>
                <a:cxn ang="0">
                  <a:pos x="1432" y="1087"/>
                </a:cxn>
                <a:cxn ang="0">
                  <a:pos x="1884" y="1309"/>
                </a:cxn>
                <a:cxn ang="0">
                  <a:pos x="2435" y="1342"/>
                </a:cxn>
                <a:cxn ang="0">
                  <a:pos x="2937" y="1259"/>
                </a:cxn>
                <a:cxn ang="0">
                  <a:pos x="3423" y="1185"/>
                </a:cxn>
                <a:cxn ang="0">
                  <a:pos x="3933" y="1375"/>
                </a:cxn>
                <a:cxn ang="0">
                  <a:pos x="4501" y="1440"/>
                </a:cxn>
                <a:cxn ang="0">
                  <a:pos x="4871" y="1309"/>
                </a:cxn>
                <a:cxn ang="0">
                  <a:pos x="5151" y="1333"/>
                </a:cxn>
                <a:cxn ang="0">
                  <a:pos x="5455" y="1440"/>
                </a:cxn>
                <a:cxn ang="0">
                  <a:pos x="5974" y="1440"/>
                </a:cxn>
                <a:cxn ang="0">
                  <a:pos x="6484" y="1325"/>
                </a:cxn>
                <a:cxn ang="0">
                  <a:pos x="7109" y="1062"/>
                </a:cxn>
                <a:cxn ang="0">
                  <a:pos x="7496" y="856"/>
                </a:cxn>
                <a:cxn ang="0">
                  <a:pos x="7949" y="461"/>
                </a:cxn>
                <a:cxn ang="0">
                  <a:pos x="8154" y="247"/>
                </a:cxn>
                <a:cxn ang="0">
                  <a:pos x="8409" y="58"/>
                </a:cxn>
                <a:cxn ang="0">
                  <a:pos x="8623" y="0"/>
                </a:cxn>
              </a:cxnLst>
              <a:rect l="0" t="0" r="r" b="b"/>
              <a:pathLst>
                <a:path w="8623" h="1459">
                  <a:moveTo>
                    <a:pt x="0" y="0"/>
                  </a:moveTo>
                  <a:cubicBezTo>
                    <a:pt x="64" y="2"/>
                    <a:pt x="129" y="5"/>
                    <a:pt x="214" y="41"/>
                  </a:cubicBezTo>
                  <a:cubicBezTo>
                    <a:pt x="299" y="77"/>
                    <a:pt x="389" y="111"/>
                    <a:pt x="510" y="214"/>
                  </a:cubicBezTo>
                  <a:cubicBezTo>
                    <a:pt x="631" y="317"/>
                    <a:pt x="785" y="514"/>
                    <a:pt x="938" y="659"/>
                  </a:cubicBezTo>
                  <a:cubicBezTo>
                    <a:pt x="1091" y="804"/>
                    <a:pt x="1274" y="979"/>
                    <a:pt x="1432" y="1087"/>
                  </a:cubicBezTo>
                  <a:cubicBezTo>
                    <a:pt x="1590" y="1195"/>
                    <a:pt x="1717" y="1267"/>
                    <a:pt x="1884" y="1309"/>
                  </a:cubicBezTo>
                  <a:cubicBezTo>
                    <a:pt x="2051" y="1351"/>
                    <a:pt x="2260" y="1350"/>
                    <a:pt x="2435" y="1342"/>
                  </a:cubicBezTo>
                  <a:cubicBezTo>
                    <a:pt x="2610" y="1334"/>
                    <a:pt x="2772" y="1285"/>
                    <a:pt x="2937" y="1259"/>
                  </a:cubicBezTo>
                  <a:cubicBezTo>
                    <a:pt x="3102" y="1233"/>
                    <a:pt x="3257" y="1166"/>
                    <a:pt x="3423" y="1185"/>
                  </a:cubicBezTo>
                  <a:cubicBezTo>
                    <a:pt x="3589" y="1204"/>
                    <a:pt x="3753" y="1333"/>
                    <a:pt x="3933" y="1375"/>
                  </a:cubicBezTo>
                  <a:cubicBezTo>
                    <a:pt x="4113" y="1417"/>
                    <a:pt x="4345" y="1451"/>
                    <a:pt x="4501" y="1440"/>
                  </a:cubicBezTo>
                  <a:cubicBezTo>
                    <a:pt x="4657" y="1429"/>
                    <a:pt x="4763" y="1327"/>
                    <a:pt x="4871" y="1309"/>
                  </a:cubicBezTo>
                  <a:cubicBezTo>
                    <a:pt x="4979" y="1291"/>
                    <a:pt x="5054" y="1311"/>
                    <a:pt x="5151" y="1333"/>
                  </a:cubicBezTo>
                  <a:cubicBezTo>
                    <a:pt x="5248" y="1355"/>
                    <a:pt x="5318" y="1422"/>
                    <a:pt x="5455" y="1440"/>
                  </a:cubicBezTo>
                  <a:cubicBezTo>
                    <a:pt x="5592" y="1458"/>
                    <a:pt x="5803" y="1459"/>
                    <a:pt x="5974" y="1440"/>
                  </a:cubicBezTo>
                  <a:cubicBezTo>
                    <a:pt x="6145" y="1421"/>
                    <a:pt x="6295" y="1388"/>
                    <a:pt x="6484" y="1325"/>
                  </a:cubicBezTo>
                  <a:cubicBezTo>
                    <a:pt x="6673" y="1262"/>
                    <a:pt x="6940" y="1140"/>
                    <a:pt x="7109" y="1062"/>
                  </a:cubicBezTo>
                  <a:cubicBezTo>
                    <a:pt x="7278" y="984"/>
                    <a:pt x="7356" y="956"/>
                    <a:pt x="7496" y="856"/>
                  </a:cubicBezTo>
                  <a:cubicBezTo>
                    <a:pt x="7636" y="756"/>
                    <a:pt x="7839" y="562"/>
                    <a:pt x="7949" y="461"/>
                  </a:cubicBezTo>
                  <a:cubicBezTo>
                    <a:pt x="8059" y="360"/>
                    <a:pt x="8077" y="314"/>
                    <a:pt x="8154" y="247"/>
                  </a:cubicBezTo>
                  <a:cubicBezTo>
                    <a:pt x="8231" y="180"/>
                    <a:pt x="8331" y="99"/>
                    <a:pt x="8409" y="58"/>
                  </a:cubicBezTo>
                  <a:cubicBezTo>
                    <a:pt x="8487" y="17"/>
                    <a:pt x="8555" y="8"/>
                    <a:pt x="8623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1826" y="864"/>
              <a:ext cx="8575" cy="364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9201" y="2205"/>
              <a:ext cx="1" cy="10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1890" y="3629"/>
              <a:ext cx="850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Left Bank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9460" y="3629"/>
              <a:ext cx="850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Right Bank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AutoShape 13"/>
            <p:cNvSpPr>
              <a:spLocks noChangeArrowheads="1"/>
            </p:cNvSpPr>
            <p:nvPr/>
          </p:nvSpPr>
          <p:spPr bwMode="auto">
            <a:xfrm>
              <a:off x="9202" y="1491"/>
              <a:ext cx="1111" cy="714"/>
            </a:xfrm>
            <a:prstGeom prst="wedgeRectCallout">
              <a:avLst>
                <a:gd name="adj1" fmla="val -50000"/>
                <a:gd name="adj2" fmla="val 112185"/>
              </a:avLst>
            </a:prstGeom>
            <a:solidFill>
              <a:srgbClr val="4F81BD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45720" tIns="9144" rIns="9144" bIns="914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End Edge/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Start Edge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1295400"/>
            <a:ext cx="8229600" cy="256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Collect start edge profiles at left/right bank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Start moving and collect transect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Collect end edge profiles at the opposite bank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Repeat to make additional transects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90448" y="3884780"/>
            <a:ext cx="533504" cy="41294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F5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1329248" y="3876980"/>
            <a:ext cx="533504" cy="41294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F5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7068848" y="3863780"/>
            <a:ext cx="533504" cy="41294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F5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8259393" y="3863181"/>
            <a:ext cx="533504" cy="41294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F5</a:t>
            </a:r>
          </a:p>
        </p:txBody>
      </p:sp>
    </p:spTree>
    <p:extLst>
      <p:ext uri="{BB962C8B-B14F-4D97-AF65-F5344CB8AC3E}">
        <p14:creationId xmlns:p14="http://schemas.microsoft.com/office/powerpoint/2010/main" val="27417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366600"/>
            <a:ext cx="8229600" cy="609600"/>
          </a:xfrm>
        </p:spPr>
        <p:txBody>
          <a:bodyPr/>
          <a:lstStyle/>
          <a:p>
            <a:r>
              <a:rPr lang="en-US" dirty="0"/>
              <a:t>Collecting a Transect</a:t>
            </a:r>
          </a:p>
        </p:txBody>
      </p:sp>
      <p:pic>
        <p:nvPicPr>
          <p:cNvPr id="21506" name="Picture 2" descr="C:\Users\dmueller\AppData\Local\Temp\1\SNAGHTMLa6c9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76" y="1055023"/>
            <a:ext cx="6948000" cy="521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51276" y="4392300"/>
            <a:ext cx="713524" cy="16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end transect"/>
          <p:cNvPicPr>
            <a:picLocks noChangeAspect="1" noChangeArrowheads="1"/>
          </p:cNvPicPr>
          <p:nvPr/>
        </p:nvPicPr>
        <p:blipFill rotWithShape="1">
          <a:blip r:embed="rId4"/>
          <a:srcRect t="4004" r="83300" b="91991"/>
          <a:stretch/>
        </p:blipFill>
        <p:spPr bwMode="auto">
          <a:xfrm>
            <a:off x="1158476" y="1255003"/>
            <a:ext cx="1080724" cy="19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13" y="4474950"/>
            <a:ext cx="2941781" cy="16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13" y="2908801"/>
            <a:ext cx="664200" cy="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76" y="1284704"/>
            <a:ext cx="1166961" cy="303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a Transect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Start Moving/Transect</a:t>
            </a:r>
          </a:p>
          <a:p>
            <a:r>
              <a:rPr lang="en-US" dirty="0" smtClean="0"/>
              <a:t>Select Start Moving(F5) or press F5 and it switches to the Transect tab</a:t>
            </a:r>
          </a:p>
          <a:p>
            <a:r>
              <a:rPr lang="en-US" dirty="0" smtClean="0"/>
              <a:t>Stays on the Transect tab during data collection</a:t>
            </a:r>
          </a:p>
        </p:txBody>
      </p:sp>
      <p:pic>
        <p:nvPicPr>
          <p:cNvPr id="2050" name="Picture 2" descr="end edge"/>
          <p:cNvPicPr>
            <a:picLocks noChangeAspect="1" noChangeArrowheads="1"/>
          </p:cNvPicPr>
          <p:nvPr/>
        </p:nvPicPr>
        <p:blipFill>
          <a:blip r:embed="rId3"/>
          <a:srcRect b="2809"/>
          <a:stretch>
            <a:fillRect/>
          </a:stretch>
        </p:blipFill>
        <p:spPr bwMode="auto">
          <a:xfrm>
            <a:off x="4648200" y="1330325"/>
            <a:ext cx="43434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48200" y="3200400"/>
            <a:ext cx="476250" cy="22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2638424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Displays current status information</a:t>
            </a:r>
          </a:p>
          <a:p>
            <a:r>
              <a:rPr lang="en-US" dirty="0" smtClean="0"/>
              <a:t>Blue is generally best</a:t>
            </a:r>
          </a:p>
          <a:p>
            <a:r>
              <a:rPr lang="en-US" dirty="0" smtClean="0"/>
              <a:t>Yellow – </a:t>
            </a:r>
            <a:r>
              <a:rPr lang="en-US" dirty="0" smtClean="0">
                <a:solidFill>
                  <a:srgbClr val="E5E00A"/>
                </a:solidFill>
              </a:rPr>
              <a:t>caution</a:t>
            </a:r>
            <a:r>
              <a:rPr lang="en-US" dirty="0" smtClean="0"/>
              <a:t> – (Note Yellow Feet = bad bottom track and will use previous boat speed for 9 samples)</a:t>
            </a:r>
          </a:p>
          <a:p>
            <a:r>
              <a:rPr lang="en-US" dirty="0" smtClean="0"/>
              <a:t>Red – </a:t>
            </a:r>
            <a:r>
              <a:rPr lang="en-US" dirty="0" smtClean="0">
                <a:solidFill>
                  <a:srgbClr val="C00000"/>
                </a:solidFill>
              </a:rPr>
              <a:t>Bad </a:t>
            </a:r>
            <a:r>
              <a:rPr lang="en-US" dirty="0" smtClean="0"/>
              <a:t>– when feet turn red = bad BT and depth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Status Icons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" y="1047750"/>
            <a:ext cx="52324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Track Reference Time Series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" y="1471989"/>
            <a:ext cx="8974067" cy="319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176" y="3869674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 MHz BT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61884" y="178053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VTG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42535" y="329468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MHz BT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423894" y="177585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VTG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37202" y="330474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MHz BT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04524" y="1779954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VTG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9416" y="178752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VTG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9483" y="178810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VTG</a:t>
            </a:r>
            <a:endParaRPr lang="en-US" sz="14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9871" y="4669054"/>
            <a:ext cx="8229600" cy="162346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400" dirty="0" smtClean="0"/>
              <a:t>View if/when track references are being substituted</a:t>
            </a:r>
          </a:p>
          <a:p>
            <a:r>
              <a:rPr lang="en-US" sz="2400" dirty="0" smtClean="0"/>
              <a:t>Area for any samples with track reference </a:t>
            </a:r>
            <a:br>
              <a:rPr lang="en-US" sz="2400" dirty="0" smtClean="0"/>
            </a:br>
            <a:r>
              <a:rPr lang="en-US" sz="2400" dirty="0" smtClean="0"/>
              <a:t>“0-Invalid” &gt; 9 times in a row will not have a measured discharge (uses previous good up to 9 times)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1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SNR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505" y="6252481"/>
            <a:ext cx="8229600" cy="309110"/>
          </a:xfrm>
        </p:spPr>
        <p:txBody>
          <a:bodyPr/>
          <a:lstStyle/>
          <a:p>
            <a:r>
              <a:rPr lang="en-US" dirty="0" smtClean="0"/>
              <a:t>If beams separate, lower transducer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28" y="1364818"/>
            <a:ext cx="8849799" cy="475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1123719" y="4781320"/>
            <a:ext cx="1299992" cy="15423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77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Ending a Measurement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1959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Ending a Measurement:</a:t>
            </a:r>
          </a:p>
          <a:p>
            <a:r>
              <a:rPr lang="en-US" dirty="0" smtClean="0"/>
              <a:t>On completion of the data collection process, click </a:t>
            </a:r>
            <a:r>
              <a:rPr lang="en-US" u="sng" dirty="0" smtClean="0"/>
              <a:t>Abort(F8)</a:t>
            </a:r>
            <a:r>
              <a:rPr lang="en-US" dirty="0" smtClean="0"/>
              <a:t> or press F8</a:t>
            </a:r>
          </a:p>
          <a:p>
            <a:r>
              <a:rPr lang="en-US" dirty="0" smtClean="0"/>
              <a:t>To abort the measurement at any time,</a:t>
            </a:r>
            <a:br>
              <a:rPr lang="en-US" dirty="0" smtClean="0"/>
            </a:br>
            <a:r>
              <a:rPr lang="en-US" dirty="0" smtClean="0"/>
              <a:t>click </a:t>
            </a:r>
            <a:r>
              <a:rPr lang="en-US" u="sng" dirty="0" smtClean="0"/>
              <a:t>Abort(F8)</a:t>
            </a:r>
            <a:r>
              <a:rPr lang="en-US" dirty="0" smtClean="0"/>
              <a:t> or press F8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System Test – Always on PC or Handheld</a:t>
            </a:r>
          </a:p>
          <a:p>
            <a:r>
              <a:rPr lang="en-US" sz="2400" dirty="0" smtClean="0"/>
              <a:t>Compass Cal. – Always on PC or Handheld</a:t>
            </a:r>
          </a:p>
          <a:p>
            <a:r>
              <a:rPr lang="en-US" sz="2400" dirty="0" smtClean="0"/>
              <a:t>GPS Data – integrated in transect data</a:t>
            </a:r>
          </a:p>
          <a:p>
            <a:r>
              <a:rPr lang="en-US" sz="2400" dirty="0" smtClean="0"/>
              <a:t>Transect Data</a:t>
            </a:r>
          </a:p>
          <a:p>
            <a:pPr lvl="1"/>
            <a:r>
              <a:rPr lang="en-US" sz="2000" dirty="0" smtClean="0"/>
              <a:t>Always on ADCP memory card</a:t>
            </a:r>
          </a:p>
          <a:p>
            <a:pPr lvl="1"/>
            <a:r>
              <a:rPr lang="en-US" sz="2000" dirty="0" smtClean="0"/>
              <a:t>Version 2.5 or later also on PC or Handheld</a:t>
            </a:r>
          </a:p>
          <a:p>
            <a:pPr lvl="1"/>
            <a:r>
              <a:rPr lang="en-US" sz="2000" dirty="0" smtClean="0"/>
              <a:t>Automatically checked for communications errors</a:t>
            </a:r>
          </a:p>
          <a:p>
            <a:pPr lvl="1"/>
            <a:r>
              <a:rPr lang="en-US" sz="2000" dirty="0" smtClean="0"/>
              <a:t>*</a:t>
            </a:r>
            <a:r>
              <a:rPr lang="en-US" sz="2000" dirty="0" err="1" smtClean="0"/>
              <a:t>r.rivr</a:t>
            </a:r>
            <a:r>
              <a:rPr lang="en-US" sz="2000" dirty="0" smtClean="0"/>
              <a:t> are files logged on PC or Handheld</a:t>
            </a:r>
          </a:p>
          <a:p>
            <a:pPr lvl="1"/>
            <a:r>
              <a:rPr lang="en-US" sz="2000" dirty="0" smtClean="0"/>
              <a:t>*.</a:t>
            </a:r>
            <a:r>
              <a:rPr lang="en-US" sz="2000" dirty="0" err="1" smtClean="0"/>
              <a:t>riv</a:t>
            </a:r>
            <a:r>
              <a:rPr lang="en-US" sz="2000" dirty="0" smtClean="0"/>
              <a:t> are files logged on ADCP</a:t>
            </a:r>
          </a:p>
          <a:p>
            <a:pPr lvl="1"/>
            <a:r>
              <a:rPr lang="en-US" sz="2000" dirty="0"/>
              <a:t>Currently references cannot be changed during data collection (Must reprocess transects to change reference)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665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 noChangeAspect="1"/>
          </p:cNvGrpSpPr>
          <p:nvPr/>
        </p:nvGrpSpPr>
        <p:grpSpPr>
          <a:xfrm>
            <a:off x="6965879" y="962903"/>
            <a:ext cx="1479477" cy="2756340"/>
            <a:chOff x="3017742" y="2612583"/>
            <a:chExt cx="1924765" cy="3535401"/>
          </a:xfrm>
        </p:grpSpPr>
        <p:pic>
          <p:nvPicPr>
            <p:cNvPr id="12" name="Picture 5" descr="RS units"/>
            <p:cNvPicPr>
              <a:picLocks noChangeAspect="1" noChangeArrowheads="1"/>
            </p:cNvPicPr>
            <p:nvPr/>
          </p:nvPicPr>
          <p:blipFill>
            <a:blip r:embed="rId3"/>
            <a:srcRect l="46122" t="24198" r="20669"/>
            <a:stretch>
              <a:fillRect/>
            </a:stretch>
          </p:blipFill>
          <p:spPr bwMode="auto">
            <a:xfrm>
              <a:off x="3017742" y="2612583"/>
              <a:ext cx="1924765" cy="35354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516134" y="3881546"/>
              <a:ext cx="58702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S5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SonTek RiverSurveyor</a:t>
            </a:r>
            <a:endParaRPr lang="en-US" dirty="0"/>
          </a:p>
        </p:txBody>
      </p:sp>
      <p:grpSp>
        <p:nvGrpSpPr>
          <p:cNvPr id="4" name="Group 8"/>
          <p:cNvGrpSpPr/>
          <p:nvPr/>
        </p:nvGrpSpPr>
        <p:grpSpPr>
          <a:xfrm>
            <a:off x="7397396" y="3400747"/>
            <a:ext cx="1613042" cy="3318554"/>
            <a:chOff x="1679886" y="1083469"/>
            <a:chExt cx="1859289" cy="3540739"/>
          </a:xfrm>
        </p:grpSpPr>
        <p:pic>
          <p:nvPicPr>
            <p:cNvPr id="5" name="Picture 5" descr="RS units"/>
            <p:cNvPicPr>
              <a:picLocks noChangeAspect="1" noChangeArrowheads="1"/>
            </p:cNvPicPr>
            <p:nvPr/>
          </p:nvPicPr>
          <p:blipFill>
            <a:blip r:embed="rId3"/>
            <a:srcRect l="16465" t="4115" r="52915" b="23423"/>
            <a:stretch>
              <a:fillRect/>
            </a:stretch>
          </p:blipFill>
          <p:spPr bwMode="auto">
            <a:xfrm>
              <a:off x="1679886" y="1083469"/>
              <a:ext cx="1859289" cy="35407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166992" y="3603661"/>
              <a:ext cx="7537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M9</a:t>
              </a: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84933" y="1274852"/>
            <a:ext cx="6760398" cy="4973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M9 - 9-beam 3-frequency profiler</a:t>
            </a:r>
          </a:p>
          <a:p>
            <a:pPr lvl="1">
              <a:defRPr/>
            </a:pPr>
            <a:r>
              <a:rPr lang="en-US" dirty="0" smtClean="0"/>
              <a:t>4 beams at 1 </a:t>
            </a:r>
            <a:r>
              <a:rPr lang="en-US" dirty="0" err="1" smtClean="0"/>
              <a:t>Mhz</a:t>
            </a:r>
            <a:r>
              <a:rPr lang="en-US" dirty="0" smtClean="0"/>
              <a:t>, 4 beams at 3 </a:t>
            </a:r>
            <a:r>
              <a:rPr lang="en-US" dirty="0" err="1" smtClean="0"/>
              <a:t>Mhz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1 beam @ 500 kHz (depth)</a:t>
            </a:r>
          </a:p>
          <a:p>
            <a:pPr lvl="1">
              <a:defRPr/>
            </a:pPr>
            <a:r>
              <a:rPr lang="en-US" dirty="0" smtClean="0"/>
              <a:t>Velocity profiling range: 1-130 </a:t>
            </a:r>
            <a:r>
              <a:rPr lang="en-US" dirty="0" err="1" smtClean="0"/>
              <a:t>ft</a:t>
            </a:r>
            <a:r>
              <a:rPr lang="en-US" dirty="0" smtClean="0"/>
              <a:t> (BT)</a:t>
            </a:r>
          </a:p>
          <a:p>
            <a:pPr lvl="0">
              <a:defRPr/>
            </a:pPr>
            <a:r>
              <a:rPr lang="en-US" dirty="0" smtClean="0"/>
              <a:t>S5 – 5-beam 2-frequency profiler</a:t>
            </a:r>
          </a:p>
          <a:p>
            <a:pPr lvl="1">
              <a:defRPr/>
            </a:pPr>
            <a:r>
              <a:rPr lang="en-US" dirty="0" smtClean="0"/>
              <a:t>4 beams at 3 </a:t>
            </a:r>
            <a:r>
              <a:rPr lang="en-US" dirty="0" err="1" smtClean="0"/>
              <a:t>Mhz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1 beam @ 1 MHz (depth)</a:t>
            </a:r>
          </a:p>
          <a:p>
            <a:pPr lvl="1">
              <a:defRPr/>
            </a:pPr>
            <a:r>
              <a:rPr lang="en-US" dirty="0" smtClean="0"/>
              <a:t>Velocity profiling range: 1-17 </a:t>
            </a:r>
            <a:r>
              <a:rPr lang="en-US" dirty="0" err="1" smtClean="0"/>
              <a:t>ft</a:t>
            </a:r>
            <a:r>
              <a:rPr lang="en-US" dirty="0" smtClean="0"/>
              <a:t> (BT)</a:t>
            </a:r>
          </a:p>
          <a:p>
            <a:pPr>
              <a:defRPr/>
            </a:pPr>
            <a:r>
              <a:rPr lang="en-US" dirty="0" smtClean="0"/>
              <a:t>Uses RiverSurveyor Live for PC or Mobile for data collection and processing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0">
              <a:defRPr/>
            </a:pPr>
            <a:endParaRPr lang="en-US" dirty="0" smtClean="0"/>
          </a:p>
          <a:p>
            <a:pPr lvl="0">
              <a:defRPr/>
            </a:pPr>
            <a:endParaRPr lang="en-US" dirty="0" smtClean="0"/>
          </a:p>
          <a:p>
            <a:pPr lvl="0">
              <a:defRPr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Downloading Data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warns during data collection of missing samples and download needed</a:t>
            </a:r>
          </a:p>
          <a:p>
            <a:r>
              <a:rPr lang="en-US" dirty="0" smtClean="0"/>
              <a:t>Downloading data </a:t>
            </a:r>
            <a:br>
              <a:rPr lang="en-US" dirty="0" smtClean="0"/>
            </a:br>
            <a:r>
              <a:rPr lang="en-US" dirty="0" smtClean="0"/>
              <a:t>is quickest when </a:t>
            </a:r>
            <a:br>
              <a:rPr lang="en-US" dirty="0" smtClean="0"/>
            </a:br>
            <a:r>
              <a:rPr lang="en-US" dirty="0" smtClean="0"/>
              <a:t>directly connected</a:t>
            </a:r>
            <a:br>
              <a:rPr lang="en-US" dirty="0" smtClean="0"/>
            </a:br>
            <a:r>
              <a:rPr lang="en-US" dirty="0" smtClean="0"/>
              <a:t>to ADCP and using </a:t>
            </a:r>
            <a:br>
              <a:rPr lang="en-US" dirty="0" smtClean="0"/>
            </a:br>
            <a:r>
              <a:rPr lang="en-US" dirty="0" smtClean="0"/>
              <a:t>USB-Serial adapter.</a:t>
            </a:r>
          </a:p>
          <a:p>
            <a:r>
              <a:rPr lang="en-US" dirty="0" smtClean="0"/>
              <a:t>Format ADCP</a:t>
            </a:r>
            <a:br>
              <a:rPr lang="en-US" dirty="0" smtClean="0"/>
            </a:br>
            <a:r>
              <a:rPr lang="en-US" dirty="0" smtClean="0"/>
              <a:t>routinely after any</a:t>
            </a:r>
            <a:br>
              <a:rPr lang="en-US" dirty="0" smtClean="0"/>
            </a:br>
            <a:r>
              <a:rPr lang="en-US" dirty="0" smtClean="0"/>
              <a:t>needed data is </a:t>
            </a:r>
            <a:br>
              <a:rPr lang="en-US" dirty="0" smtClean="0"/>
            </a:br>
            <a:r>
              <a:rPr lang="en-US" dirty="0" smtClean="0"/>
              <a:t>downloaded and archived</a:t>
            </a:r>
          </a:p>
        </p:txBody>
      </p:sp>
      <p:pic>
        <p:nvPicPr>
          <p:cNvPr id="4098" name="Picture 2" descr="C:\MyDocs\My Pictures\Spring 2011 Classes\DSCF08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067" y="2414982"/>
            <a:ext cx="4362453" cy="3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486400" cy="43434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RiverSurveyor</a:t>
            </a:r>
            <a:r>
              <a:rPr lang="en-US" dirty="0" smtClean="0"/>
              <a:t> Live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200" y="4800600"/>
            <a:ext cx="5691147" cy="1295400"/>
            <a:chOff x="76200" y="4800600"/>
            <a:chExt cx="5691147" cy="1295400"/>
          </a:xfrm>
        </p:grpSpPr>
        <p:sp>
          <p:nvSpPr>
            <p:cNvPr id="6" name="Rectangle 5"/>
            <p:cNvSpPr/>
            <p:nvPr/>
          </p:nvSpPr>
          <p:spPr>
            <a:xfrm>
              <a:off x="1600200" y="4800600"/>
              <a:ext cx="4167147" cy="1295400"/>
            </a:xfrm>
            <a:prstGeom prst="rect">
              <a:avLst/>
            </a:prstGeom>
            <a:no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" y="5029200"/>
              <a:ext cx="15084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Discharge</a:t>
              </a:r>
            </a:p>
            <a:p>
              <a:r>
                <a:rPr lang="en-US" dirty="0" smtClean="0"/>
                <a:t>Measurement</a:t>
              </a:r>
            </a:p>
            <a:p>
              <a:r>
                <a:rPr lang="en-US" dirty="0" smtClean="0"/>
                <a:t>Summary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219200" y="5715000"/>
              <a:ext cx="381000" cy="1588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767347" y="1881146"/>
            <a:ext cx="2954468" cy="4214853"/>
            <a:chOff x="5767347" y="1881146"/>
            <a:chExt cx="2954468" cy="4214853"/>
          </a:xfrm>
        </p:grpSpPr>
        <p:sp>
          <p:nvSpPr>
            <p:cNvPr id="9" name="Rectangle 8"/>
            <p:cNvSpPr/>
            <p:nvPr/>
          </p:nvSpPr>
          <p:spPr>
            <a:xfrm>
              <a:off x="5767347" y="1881146"/>
              <a:ext cx="1295400" cy="421485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3800" y="3810000"/>
              <a:ext cx="117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Processing</a:t>
              </a:r>
            </a:p>
            <a:p>
              <a:r>
                <a:rPr lang="en-US" dirty="0" smtClean="0"/>
                <a:t>Toolbox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10" idx="1"/>
            </p:cNvCxnSpPr>
            <p:nvPr/>
          </p:nvCxnSpPr>
          <p:spPr>
            <a:xfrm rot="10800000">
              <a:off x="7162800" y="4114800"/>
              <a:ext cx="381000" cy="183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04800" y="2042824"/>
            <a:ext cx="2667000" cy="2590800"/>
            <a:chOff x="304800" y="2042824"/>
            <a:chExt cx="2667000" cy="2590800"/>
          </a:xfrm>
        </p:grpSpPr>
        <p:sp>
          <p:nvSpPr>
            <p:cNvPr id="11" name="Rectangle 10"/>
            <p:cNvSpPr/>
            <p:nvPr/>
          </p:nvSpPr>
          <p:spPr>
            <a:xfrm>
              <a:off x="1600451" y="2042824"/>
              <a:ext cx="1371349" cy="259080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2743200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Sidebar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43000" y="2971800"/>
              <a:ext cx="4572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667000" y="1066800"/>
            <a:ext cx="4015655" cy="990600"/>
            <a:chOff x="2667000" y="1066800"/>
            <a:chExt cx="4015655" cy="990600"/>
          </a:xfrm>
        </p:grpSpPr>
        <p:sp>
          <p:nvSpPr>
            <p:cNvPr id="21" name="Rectangle 20"/>
            <p:cNvSpPr/>
            <p:nvPr/>
          </p:nvSpPr>
          <p:spPr>
            <a:xfrm>
              <a:off x="2667000" y="1881147"/>
              <a:ext cx="3048000" cy="176253"/>
            </a:xfrm>
            <a:prstGeom prst="rect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9600" y="1066800"/>
              <a:ext cx="226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Tabs to select data file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4610100" y="1409700"/>
              <a:ext cx="457200" cy="381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029446" y="1905000"/>
            <a:ext cx="6018727" cy="2895600"/>
            <a:chOff x="3029446" y="1905000"/>
            <a:chExt cx="6018727" cy="2895600"/>
          </a:xfrm>
        </p:grpSpPr>
        <p:sp>
          <p:nvSpPr>
            <p:cNvPr id="20" name="Rectangle 19"/>
            <p:cNvSpPr/>
            <p:nvPr/>
          </p:nvSpPr>
          <p:spPr>
            <a:xfrm>
              <a:off x="3029446" y="2057400"/>
              <a:ext cx="2685553" cy="274320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96200" y="1905000"/>
              <a:ext cx="1351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 Window</a:t>
              </a:r>
            </a:p>
            <a:p>
              <a:r>
                <a:rPr lang="en-US" dirty="0" smtClean="0"/>
                <a:t>Display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stCxn id="25" idx="1"/>
            </p:cNvCxnSpPr>
            <p:nvPr/>
          </p:nvCxnSpPr>
          <p:spPr>
            <a:xfrm rot="10800000" flipV="1">
              <a:off x="5715000" y="2228166"/>
              <a:ext cx="1981200" cy="97223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0" y="4038600"/>
            <a:ext cx="2971800" cy="762000"/>
            <a:chOff x="0" y="4038600"/>
            <a:chExt cx="29718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600200" y="4648200"/>
              <a:ext cx="1371600" cy="1524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0" y="4038600"/>
              <a:ext cx="1351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 Window</a:t>
              </a:r>
              <a:br>
                <a:rPr lang="en-US" dirty="0" smtClean="0"/>
              </a:br>
              <a:r>
                <a:rPr lang="en-US" dirty="0" smtClean="0"/>
                <a:t>selection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28" idx="1"/>
            </p:cNvCxnSpPr>
            <p:nvPr/>
          </p:nvCxnSpPr>
          <p:spPr>
            <a:xfrm>
              <a:off x="990600" y="4419600"/>
              <a:ext cx="609600" cy="304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73332" y="1084028"/>
            <a:ext cx="1917468" cy="949519"/>
            <a:chOff x="673332" y="1084028"/>
            <a:chExt cx="1917468" cy="949519"/>
          </a:xfrm>
        </p:grpSpPr>
        <p:sp>
          <p:nvSpPr>
            <p:cNvPr id="13" name="Rectangle 12"/>
            <p:cNvSpPr/>
            <p:nvPr/>
          </p:nvSpPr>
          <p:spPr>
            <a:xfrm>
              <a:off x="1600200" y="1881147"/>
              <a:ext cx="990600" cy="152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52600" y="1436132"/>
              <a:ext cx="457200" cy="468868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3332" y="1084028"/>
              <a:ext cx="1501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Main Toolbar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25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Toolbar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“Open File” and “Connect to System”</a:t>
            </a:r>
          </a:p>
          <a:p>
            <a:endParaRPr lang="en-US" dirty="0" smtClean="0"/>
          </a:p>
          <a:p>
            <a:r>
              <a:rPr lang="en-US" dirty="0" smtClean="0"/>
              <a:t>Each file (transect) or system connection gets its own tab</a:t>
            </a:r>
          </a:p>
          <a:p>
            <a:r>
              <a:rPr lang="en-US" dirty="0" smtClean="0"/>
              <a:t>Swap between tabs by clicking or pressing </a:t>
            </a:r>
            <a:br>
              <a:rPr lang="en-US" dirty="0" smtClean="0"/>
            </a:br>
            <a:r>
              <a:rPr lang="en-US" dirty="0" err="1" smtClean="0"/>
              <a:t>Ctrl+Tab</a:t>
            </a:r>
            <a:r>
              <a:rPr lang="en-US" dirty="0" smtClean="0"/>
              <a:t> or </a:t>
            </a:r>
            <a:r>
              <a:rPr lang="en-US" dirty="0" err="1" smtClean="0"/>
              <a:t>Ctrl+Shift+Tab</a:t>
            </a:r>
            <a:endParaRPr lang="en-US" dirty="0" smtClean="0"/>
          </a:p>
          <a:p>
            <a:r>
              <a:rPr lang="en-US" dirty="0" smtClean="0"/>
              <a:t>Tabs may be closed by pressing Ctrl+F4 or clicking the small X in the right corner (in line with tabs – not the Close Program icon)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47900"/>
            <a:ext cx="692896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620000" y="2362200"/>
            <a:ext cx="304800" cy="228600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dmueller\AppData\Local\Temp\1\SNAGHTML3f1cf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27" y="1190625"/>
            <a:ext cx="372510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80328" y="1143000"/>
            <a:ext cx="685800" cy="381000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Toolbar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2663687" cy="4876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“Show/Hide Processing Toolbox” and </a:t>
            </a:r>
          </a:p>
          <a:p>
            <a:pPr>
              <a:buNone/>
            </a:pPr>
            <a:r>
              <a:rPr lang="en-US" dirty="0" smtClean="0"/>
              <a:t>“Show/Hide Discharge Summary”</a:t>
            </a:r>
          </a:p>
          <a:p>
            <a:pPr>
              <a:buNone/>
            </a:pPr>
            <a:r>
              <a:rPr lang="en-US" dirty="0" smtClean="0"/>
              <a:t>Hotkeys </a:t>
            </a:r>
          </a:p>
          <a:p>
            <a:r>
              <a:rPr lang="en-US" dirty="0" smtClean="0"/>
              <a:t>Processing Toolbox (</a:t>
            </a:r>
            <a:r>
              <a:rPr lang="en-US" dirty="0" err="1" smtClean="0"/>
              <a:t>Ctrl+T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Discharge Summary (</a:t>
            </a:r>
            <a:r>
              <a:rPr lang="en-US" dirty="0" err="1" smtClean="0"/>
              <a:t>Ctrl+S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219200"/>
            <a:ext cx="24511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487" y="1943100"/>
            <a:ext cx="5486400" cy="43434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349487" y="4991100"/>
            <a:ext cx="4167147" cy="1295400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16634" y="2071646"/>
            <a:ext cx="1295400" cy="42148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C:\Users\dmueller\AppData\Local\Temp\1\SNAGHTML3f1cf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27" y="1190625"/>
            <a:ext cx="372510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43653" y="1143000"/>
            <a:ext cx="685800" cy="381000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Toolbar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1579"/>
            <a:ext cx="8229600" cy="4729384"/>
          </a:xfrm>
        </p:spPr>
        <p:txBody>
          <a:bodyPr/>
          <a:lstStyle/>
          <a:p>
            <a:r>
              <a:rPr lang="en-US" dirty="0" smtClean="0"/>
              <a:t>Load a loop test (NEW)</a:t>
            </a:r>
          </a:p>
          <a:p>
            <a:r>
              <a:rPr lang="en-US" dirty="0" smtClean="0"/>
              <a:t>Same warning messages as LC</a:t>
            </a:r>
            <a:endParaRPr lang="en-US" dirty="0"/>
          </a:p>
        </p:txBody>
      </p:sp>
      <p:pic>
        <p:nvPicPr>
          <p:cNvPr id="4" name="Picture 2" descr="C:\Users\dmueller\AppData\Local\Temp\1\SNAGHTML3f1cf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26" y="1190625"/>
            <a:ext cx="372510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42877" y="1156915"/>
            <a:ext cx="429414" cy="381000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dmueller\AppData\Local\Temp\1\SNAGHTML41daa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2927743"/>
            <a:ext cx="4106384" cy="30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mueller\AppData\Local\Temp\1\SNAGHTML47569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76" y="2754479"/>
            <a:ext cx="3684905" cy="342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Tab Windows show different views of the data</a:t>
            </a:r>
          </a:p>
          <a:p>
            <a:pPr>
              <a:buNone/>
            </a:pPr>
            <a:r>
              <a:rPr lang="en-US" dirty="0" smtClean="0"/>
              <a:t>Changing tabs changes all open files</a:t>
            </a:r>
          </a:p>
          <a:p>
            <a:pPr>
              <a:buNone/>
            </a:pPr>
            <a:r>
              <a:rPr lang="en-US" dirty="0" smtClean="0"/>
              <a:t>The Sidebar is common to all Tab Windows </a:t>
            </a:r>
          </a:p>
          <a:p>
            <a:pPr>
              <a:buNone/>
            </a:pPr>
            <a:r>
              <a:rPr lang="en-US" dirty="0" smtClean="0"/>
              <a:t>Swap tabs by clicking or pressing </a:t>
            </a:r>
            <a:r>
              <a:rPr lang="en-US" dirty="0" err="1" smtClean="0"/>
              <a:t>PageUp</a:t>
            </a:r>
            <a:r>
              <a:rPr lang="en-US" dirty="0" smtClean="0"/>
              <a:t> and </a:t>
            </a:r>
            <a:r>
              <a:rPr lang="en-US" dirty="0" err="1" smtClean="0"/>
              <a:t>PageDown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066801"/>
            <a:ext cx="44196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429000" y="1295400"/>
            <a:ext cx="2271252" cy="21336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-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System Tab</a:t>
            </a:r>
          </a:p>
          <a:p>
            <a:r>
              <a:rPr lang="en-US" dirty="0" smtClean="0"/>
              <a:t>A summary all the key </a:t>
            </a:r>
            <a:br>
              <a:rPr lang="en-US" dirty="0" smtClean="0"/>
            </a:br>
            <a:r>
              <a:rPr lang="en-US" dirty="0" smtClean="0"/>
              <a:t>settings </a:t>
            </a:r>
          </a:p>
          <a:p>
            <a:r>
              <a:rPr lang="en-US" dirty="0" smtClean="0"/>
              <a:t>Used for real-time setup</a:t>
            </a:r>
          </a:p>
          <a:p>
            <a:r>
              <a:rPr lang="en-US" dirty="0" smtClean="0"/>
              <a:t>Can be printed</a:t>
            </a:r>
          </a:p>
          <a:p>
            <a:r>
              <a:rPr lang="en-US" dirty="0" smtClean="0"/>
              <a:t>Items in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have been changed since the field data collection.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b="14119"/>
          <a:stretch>
            <a:fillRect/>
          </a:stretch>
        </p:blipFill>
        <p:spPr bwMode="auto">
          <a:xfrm>
            <a:off x="5029200" y="1066800"/>
            <a:ext cx="3858409" cy="314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295400"/>
            <a:ext cx="3314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7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-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38051"/>
            <a:ext cx="8229600" cy="48979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Samples Tab</a:t>
            </a:r>
          </a:p>
          <a:p>
            <a:r>
              <a:rPr lang="en-US" dirty="0" smtClean="0"/>
              <a:t>Tabular display for all </a:t>
            </a:r>
            <a:br>
              <a:rPr lang="en-US" dirty="0" smtClean="0"/>
            </a:br>
            <a:r>
              <a:rPr lang="en-US" dirty="0" smtClean="0"/>
              <a:t>samples</a:t>
            </a:r>
          </a:p>
          <a:p>
            <a:r>
              <a:rPr lang="en-US" dirty="0" smtClean="0"/>
              <a:t>Contour and additional </a:t>
            </a:r>
            <a:br>
              <a:rPr lang="en-US" dirty="0" smtClean="0"/>
            </a:br>
            <a:r>
              <a:rPr lang="en-US" dirty="0" smtClean="0"/>
              <a:t>profile graph</a:t>
            </a:r>
          </a:p>
          <a:p>
            <a:r>
              <a:rPr lang="en-US" dirty="0" smtClean="0"/>
              <a:t>Tabular can be </a:t>
            </a:r>
            <a:br>
              <a:rPr lang="en-US" dirty="0" smtClean="0"/>
            </a:br>
            <a:r>
              <a:rPr lang="en-US" dirty="0" smtClean="0"/>
              <a:t>customized</a:t>
            </a:r>
          </a:p>
          <a:p>
            <a:r>
              <a:rPr lang="en-US" dirty="0" smtClean="0"/>
              <a:t>Use arrows to scroll up or down and left and right arrows to jump to top (beginning) or bottom (end) of data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Edges are displayed in the tabular data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394422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95400"/>
            <a:ext cx="3276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30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Navigation Tab</a:t>
            </a:r>
          </a:p>
          <a:p>
            <a:r>
              <a:rPr lang="en-US" dirty="0" smtClean="0"/>
              <a:t>Good all purpose</a:t>
            </a:r>
          </a:p>
          <a:p>
            <a:endParaRPr lang="en-US" dirty="0" smtClean="0"/>
          </a:p>
          <a:p>
            <a:r>
              <a:rPr lang="en-US" dirty="0" smtClean="0"/>
              <a:t>Track and Contour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Edges are not displayed here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066801"/>
            <a:ext cx="443205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3228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2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- Edges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735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u="sng" dirty="0" smtClean="0"/>
              <a:t>Edges Tab</a:t>
            </a:r>
          </a:p>
          <a:p>
            <a:pPr>
              <a:buNone/>
            </a:pPr>
            <a:r>
              <a:rPr lang="en-US" dirty="0" smtClean="0"/>
              <a:t>Track, Profile and </a:t>
            </a:r>
          </a:p>
          <a:p>
            <a:pPr>
              <a:buNone/>
            </a:pPr>
            <a:r>
              <a:rPr lang="en-US" dirty="0" smtClean="0"/>
              <a:t>Contour for each edge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Good tool to evaluate:</a:t>
            </a:r>
          </a:p>
          <a:p>
            <a:r>
              <a:rPr lang="en-US" dirty="0" smtClean="0"/>
              <a:t>Variation in positions</a:t>
            </a:r>
          </a:p>
          <a:p>
            <a:r>
              <a:rPr lang="en-US" dirty="0" smtClean="0"/>
              <a:t>Variation in depth</a:t>
            </a:r>
          </a:p>
          <a:p>
            <a:r>
              <a:rPr lang="en-US" dirty="0" smtClean="0"/>
              <a:t>Relative position </a:t>
            </a:r>
            <a:br>
              <a:rPr lang="en-US" dirty="0" smtClean="0"/>
            </a:br>
            <a:r>
              <a:rPr lang="en-US" dirty="0" smtClean="0"/>
              <a:t>between references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Only Edges are displayed</a:t>
            </a:r>
            <a:br>
              <a:rPr lang="en-US" b="1" u="sng" dirty="0" smtClean="0">
                <a:solidFill>
                  <a:srgbClr val="FF0000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in this tab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3276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00692"/>
            <a:ext cx="3733800" cy="51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9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Multi-Frequency Multi-Ping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281246"/>
          </a:xfrm>
        </p:spPr>
        <p:txBody>
          <a:bodyPr>
            <a:normAutofit/>
          </a:bodyPr>
          <a:lstStyle/>
          <a:p>
            <a:r>
              <a:rPr lang="en-US" dirty="0" smtClean="0"/>
              <a:t>Automatic frequency, ping type (mode), and cell size switching.</a:t>
            </a:r>
          </a:p>
          <a:p>
            <a:r>
              <a:rPr lang="en-US" dirty="0" smtClean="0"/>
              <a:t>Ping types include:</a:t>
            </a:r>
          </a:p>
          <a:p>
            <a:pPr lvl="1"/>
            <a:r>
              <a:rPr lang="en-US" dirty="0" smtClean="0"/>
              <a:t>pulse coherent shallow-water profiling </a:t>
            </a:r>
          </a:p>
          <a:p>
            <a:pPr lvl="1"/>
            <a:r>
              <a:rPr lang="en-US" dirty="0" smtClean="0"/>
              <a:t>pulse incoherent water profiling and bottom-track</a:t>
            </a:r>
          </a:p>
          <a:p>
            <a:pPr lvl="1"/>
            <a:r>
              <a:rPr lang="en-US" dirty="0" err="1" smtClean="0"/>
              <a:t>SmartPulseHD</a:t>
            </a:r>
            <a:r>
              <a:rPr lang="en-US" dirty="0" smtClean="0"/>
              <a:t> – uses pulse-coherent, broadband, and incoherent for precise measurements</a:t>
            </a:r>
          </a:p>
          <a:p>
            <a:pPr lvl="1"/>
            <a:r>
              <a:rPr lang="en-US" dirty="0" smtClean="0"/>
              <a:t>vertical beam depth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52" y="4896504"/>
            <a:ext cx="6049924" cy="188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1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–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497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Time Series Tab</a:t>
            </a:r>
          </a:p>
          <a:p>
            <a:r>
              <a:rPr lang="en-US" dirty="0" smtClean="0"/>
              <a:t>Multiple time </a:t>
            </a:r>
            <a:br>
              <a:rPr lang="en-US" dirty="0" smtClean="0"/>
            </a:br>
            <a:r>
              <a:rPr lang="en-US" dirty="0" smtClean="0"/>
              <a:t>series graphs</a:t>
            </a:r>
            <a:br>
              <a:rPr lang="en-US" dirty="0" smtClean="0"/>
            </a:br>
            <a:r>
              <a:rPr lang="en-US" dirty="0" smtClean="0"/>
              <a:t>at once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Edges are not displayed here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95400"/>
            <a:ext cx="32480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066800"/>
            <a:ext cx="4484301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6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 Windows - Transect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Transect Tab</a:t>
            </a:r>
          </a:p>
          <a:p>
            <a:r>
              <a:rPr lang="en-US" dirty="0" smtClean="0"/>
              <a:t>Good for comparisons</a:t>
            </a:r>
            <a:br>
              <a:rPr lang="en-US" dirty="0" smtClean="0"/>
            </a:br>
            <a:r>
              <a:rPr lang="en-US" dirty="0" smtClean="0"/>
              <a:t>of parameters over </a:t>
            </a:r>
            <a:br>
              <a:rPr lang="en-US" dirty="0" smtClean="0"/>
            </a:br>
            <a:r>
              <a:rPr lang="en-US" dirty="0" smtClean="0"/>
              <a:t>the length of the </a:t>
            </a:r>
            <a:br>
              <a:rPr lang="en-US" dirty="0" smtClean="0"/>
            </a:br>
            <a:r>
              <a:rPr lang="en-US" dirty="0" smtClean="0"/>
              <a:t>transect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 Series, Track, Contour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Edges are not displayed here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423921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71600"/>
            <a:ext cx="3324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351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4061637" cy="4743893"/>
          </a:xfrm>
        </p:spPr>
        <p:txBody>
          <a:bodyPr/>
          <a:lstStyle/>
          <a:p>
            <a:r>
              <a:rPr lang="en-US" dirty="0" smtClean="0"/>
              <a:t>Right click on graph to change what is displayed.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364512"/>
            <a:ext cx="423921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6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–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u="sng" dirty="0" smtClean="0"/>
              <a:t>Show Velocity Vectors</a:t>
            </a:r>
          </a:p>
          <a:p>
            <a:pPr>
              <a:buNone/>
            </a:pPr>
            <a:r>
              <a:rPr lang="en-US" dirty="0" smtClean="0"/>
              <a:t>Hides vectors to make it</a:t>
            </a:r>
          </a:p>
          <a:p>
            <a:pPr>
              <a:buNone/>
            </a:pPr>
            <a:r>
              <a:rPr lang="en-US" dirty="0" smtClean="0"/>
              <a:t>easier to see the tracks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u="sng" dirty="0" smtClean="0"/>
              <a:t>Controlling the Track</a:t>
            </a:r>
          </a:p>
          <a:p>
            <a:r>
              <a:rPr lang="en-US" dirty="0" smtClean="0"/>
              <a:t>Left click and drag to move the graph around</a:t>
            </a:r>
          </a:p>
          <a:p>
            <a:r>
              <a:rPr lang="en-US" dirty="0" smtClean="0"/>
              <a:t>Use mouse scroll wheel to zoom in or out</a:t>
            </a:r>
            <a:br>
              <a:rPr lang="en-US" dirty="0" smtClean="0"/>
            </a:br>
            <a:r>
              <a:rPr lang="en-US" dirty="0" smtClean="0"/>
              <a:t>or use Z and </a:t>
            </a:r>
            <a:r>
              <a:rPr lang="en-US" dirty="0" err="1" smtClean="0"/>
              <a:t>Shift+Z</a:t>
            </a:r>
            <a:r>
              <a:rPr lang="en-US" dirty="0" smtClean="0"/>
              <a:t> keys</a:t>
            </a:r>
          </a:p>
          <a:p>
            <a:r>
              <a:rPr lang="en-US" dirty="0" smtClean="0"/>
              <a:t>Change vector length using Ctrl++ or Ctrl+-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AutoScale</a:t>
            </a:r>
            <a:r>
              <a:rPr lang="en-US" dirty="0" smtClean="0"/>
              <a:t> </a:t>
            </a:r>
            <a:r>
              <a:rPr lang="en-US" b="1" dirty="0" smtClean="0"/>
              <a:t>must</a:t>
            </a:r>
            <a:r>
              <a:rPr lang="en-US" dirty="0" smtClean="0"/>
              <a:t> be off)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066800"/>
            <a:ext cx="3752850" cy="23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64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All processing controls are here</a:t>
            </a:r>
          </a:p>
          <a:p>
            <a:r>
              <a:rPr lang="en-US" sz="2400" dirty="0" smtClean="0"/>
              <a:t>Only available during post-processing</a:t>
            </a:r>
          </a:p>
          <a:p>
            <a:r>
              <a:rPr lang="en-US" sz="2400" dirty="0" smtClean="0"/>
              <a:t>Some parameters</a:t>
            </a:r>
            <a:br>
              <a:rPr lang="en-US" sz="2400" dirty="0" smtClean="0"/>
            </a:br>
            <a:r>
              <a:rPr lang="en-US" sz="2400" dirty="0" smtClean="0"/>
              <a:t>(System and Measurement settings)</a:t>
            </a:r>
            <a:br>
              <a:rPr lang="en-US" sz="2400" dirty="0" smtClean="0"/>
            </a:br>
            <a:r>
              <a:rPr lang="en-US" sz="2400" dirty="0" smtClean="0"/>
              <a:t>can be modified on the System tab</a:t>
            </a:r>
          </a:p>
          <a:p>
            <a:r>
              <a:rPr lang="en-US" sz="2400" dirty="0" smtClean="0"/>
              <a:t>Show/Hide Processing Toolbox using </a:t>
            </a:r>
            <a:br>
              <a:rPr lang="en-US" sz="2400" dirty="0" smtClean="0"/>
            </a:br>
            <a:r>
              <a:rPr lang="en-US" sz="2400" dirty="0" smtClean="0"/>
              <a:t>icon in main toolbar</a:t>
            </a:r>
          </a:p>
          <a:p>
            <a:r>
              <a:rPr lang="en-US" sz="2400" dirty="0" smtClean="0"/>
              <a:t>Tool Sets selected using combo box</a:t>
            </a:r>
          </a:p>
          <a:p>
            <a:r>
              <a:rPr lang="en-US" sz="2400" dirty="0" smtClean="0"/>
              <a:t>Updates with each file selected</a:t>
            </a:r>
          </a:p>
          <a:p>
            <a:r>
              <a:rPr lang="en-US" sz="2400" dirty="0"/>
              <a:t>Lock transect</a:t>
            </a:r>
          </a:p>
          <a:p>
            <a:r>
              <a:rPr lang="en-US" sz="2400" dirty="0"/>
              <a:t>Reset to Field icon 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1026" name="Picture 2" descr="C:\Users\dmueller\AppData\Local\Temp\1\SNAGHTML5a9a4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2"/>
          <a:stretch/>
        </p:blipFill>
        <p:spPr bwMode="auto">
          <a:xfrm>
            <a:off x="6553200" y="1371600"/>
            <a:ext cx="2313116" cy="37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mueller\AppData\Local\Temp\1\SNAGHTML5c17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5"/>
          <a:stretch/>
        </p:blipFill>
        <p:spPr bwMode="auto">
          <a:xfrm>
            <a:off x="3046012" y="5039833"/>
            <a:ext cx="421419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mueller\AppData\Local\Temp\1\SNAGHTML5c17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r="31744"/>
          <a:stretch/>
        </p:blipFill>
        <p:spPr bwMode="auto">
          <a:xfrm>
            <a:off x="3820414" y="5497033"/>
            <a:ext cx="38033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31" y="1031019"/>
            <a:ext cx="4141381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u="sng" dirty="0" smtClean="0"/>
          </a:p>
          <a:p>
            <a:pPr>
              <a:buNone/>
            </a:pPr>
            <a:r>
              <a:rPr lang="en-US" u="sng" dirty="0" err="1" smtClean="0"/>
              <a:t>Matlab</a:t>
            </a:r>
            <a:r>
              <a:rPr lang="en-US" u="sng" dirty="0" smtClean="0"/>
              <a:t> Export</a:t>
            </a:r>
          </a:p>
          <a:p>
            <a:r>
              <a:rPr lang="en-US" sz="1700" dirty="0" smtClean="0"/>
              <a:t>Used to create files that are</a:t>
            </a:r>
            <a:br>
              <a:rPr lang="en-US" sz="1700" dirty="0" smtClean="0"/>
            </a:br>
            <a:r>
              <a:rPr lang="en-US" sz="1700" dirty="0" smtClean="0"/>
              <a:t>for importing into USGS </a:t>
            </a:r>
            <a:br>
              <a:rPr lang="en-US" sz="1700" dirty="0" smtClean="0"/>
            </a:br>
            <a:r>
              <a:rPr lang="en-US" sz="1700" dirty="0" smtClean="0"/>
              <a:t>programs (LC, SMBA, </a:t>
            </a:r>
            <a:r>
              <a:rPr lang="en-US" sz="1700" dirty="0" err="1" smtClean="0"/>
              <a:t>extrap</a:t>
            </a:r>
            <a:r>
              <a:rPr lang="en-US" sz="1700" dirty="0" smtClean="0"/>
              <a:t>, </a:t>
            </a:r>
            <a:br>
              <a:rPr lang="en-US" sz="1700" dirty="0" smtClean="0"/>
            </a:br>
            <a:r>
              <a:rPr lang="en-US" sz="1700" dirty="0" smtClean="0"/>
              <a:t>EDI)</a:t>
            </a:r>
          </a:p>
          <a:p>
            <a:r>
              <a:rPr lang="en-US" sz="1700" dirty="0" smtClean="0"/>
              <a:t>Contains all data and settings</a:t>
            </a:r>
          </a:p>
          <a:p>
            <a:r>
              <a:rPr lang="en-US" sz="1700" dirty="0" smtClean="0"/>
              <a:t>Parameters are grouped </a:t>
            </a:r>
          </a:p>
          <a:p>
            <a:r>
              <a:rPr lang="en-US" sz="1700" dirty="0" smtClean="0"/>
              <a:t>Velocities are in the reference</a:t>
            </a:r>
            <a:br>
              <a:rPr lang="en-US" sz="1700" dirty="0" smtClean="0"/>
            </a:br>
            <a:r>
              <a:rPr lang="en-US" sz="1700" dirty="0" smtClean="0"/>
              <a:t>and coordinate system at the time of export</a:t>
            </a:r>
            <a:br>
              <a:rPr lang="en-US" sz="1700" dirty="0" smtClean="0"/>
            </a:br>
            <a:endParaRPr lang="en-US" sz="1700" dirty="0" smtClean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/>
          <a:srcRect r="52500" b="62777"/>
          <a:stretch>
            <a:fillRect/>
          </a:stretch>
        </p:blipFill>
        <p:spPr bwMode="auto">
          <a:xfrm>
            <a:off x="5410200" y="1031019"/>
            <a:ext cx="3380772" cy="256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1293" y="1405779"/>
            <a:ext cx="728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401" y="3391881"/>
            <a:ext cx="4492090" cy="311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00" y="4305434"/>
            <a:ext cx="3776731" cy="22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3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Processing Toolbox – System Settings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0198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Adjust field settings as necessary</a:t>
            </a:r>
          </a:p>
          <a:p>
            <a:r>
              <a:rPr lang="en-US" dirty="0" smtClean="0"/>
              <a:t>Screening distance – distance below transducer for valid data. (Normally set to zero, use default blanking distance)</a:t>
            </a:r>
          </a:p>
          <a:p>
            <a:r>
              <a:rPr lang="en-US" dirty="0" smtClean="0"/>
              <a:t>Combinations of references and </a:t>
            </a:r>
            <a:br>
              <a:rPr lang="en-US" dirty="0" smtClean="0"/>
            </a:br>
            <a:r>
              <a:rPr lang="en-US" dirty="0" smtClean="0"/>
              <a:t>coordinates must be logical</a:t>
            </a:r>
            <a:br>
              <a:rPr lang="en-US" dirty="0" smtClean="0"/>
            </a:br>
            <a:r>
              <a:rPr lang="en-US" dirty="0" smtClean="0"/>
              <a:t>i.e. GPS in beam coordinates does not make a lot of sense</a:t>
            </a:r>
          </a:p>
          <a:p>
            <a:endParaRPr lang="en-US" dirty="0" smtClean="0"/>
          </a:p>
        </p:txBody>
      </p:sp>
      <p:pic>
        <p:nvPicPr>
          <p:cNvPr id="5" name="Picture 2" descr="C:\Users\dmueller\AppData\Local\Temp\1\SNAGHTML5a9a4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2"/>
          <a:stretch/>
        </p:blipFill>
        <p:spPr bwMode="auto">
          <a:xfrm>
            <a:off x="6553200" y="1371600"/>
            <a:ext cx="2313116" cy="37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Estimates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Sloped Bank</a:t>
            </a:r>
          </a:p>
          <a:p>
            <a:r>
              <a:rPr lang="en-US" dirty="0" smtClean="0"/>
              <a:t>Vertical Bank </a:t>
            </a:r>
            <a:endParaRPr lang="en-US" dirty="0"/>
          </a:p>
          <a:p>
            <a:r>
              <a:rPr lang="en-US" dirty="0" smtClean="0"/>
              <a:t>User Input (estimated Q)</a:t>
            </a:r>
          </a:p>
          <a:p>
            <a:pPr lvl="1"/>
            <a:r>
              <a:rPr lang="en-US" dirty="0" smtClean="0"/>
              <a:t>Must document method used to</a:t>
            </a:r>
            <a:br>
              <a:rPr lang="en-US" dirty="0" smtClean="0"/>
            </a:br>
            <a:r>
              <a:rPr lang="en-US" dirty="0" smtClean="0"/>
              <a:t>estimate Q</a:t>
            </a:r>
          </a:p>
          <a:p>
            <a:pPr lvl="2"/>
            <a:r>
              <a:rPr lang="en-US" dirty="0" smtClean="0"/>
              <a:t>AA measured depths and velocities</a:t>
            </a:r>
          </a:p>
          <a:p>
            <a:pPr lvl="2"/>
            <a:r>
              <a:rPr lang="en-US" dirty="0" smtClean="0"/>
              <a:t>Visual estimate of depths and vel.</a:t>
            </a:r>
          </a:p>
          <a:p>
            <a:pPr lvl="2"/>
            <a:r>
              <a:rPr lang="en-US" dirty="0" smtClean="0"/>
              <a:t>Estimated Q between software</a:t>
            </a:r>
            <a:br>
              <a:rPr lang="en-US" dirty="0" smtClean="0"/>
            </a:br>
            <a:r>
              <a:rPr lang="en-US" dirty="0" smtClean="0"/>
              <a:t>calculated Q from sloped and vertical</a:t>
            </a:r>
          </a:p>
          <a:p>
            <a:pPr lvl="2"/>
            <a:r>
              <a:rPr lang="en-US" dirty="0" smtClean="0"/>
              <a:t>Other...</a:t>
            </a:r>
          </a:p>
          <a:p>
            <a:r>
              <a:rPr lang="en-US" dirty="0" smtClean="0"/>
              <a:t>Use “Apply to all” for multiple </a:t>
            </a:r>
            <a:br>
              <a:rPr lang="en-US" dirty="0" smtClean="0"/>
            </a:br>
            <a:r>
              <a:rPr lang="en-US" dirty="0" smtClean="0"/>
              <a:t>transects from the same </a:t>
            </a:r>
            <a:br>
              <a:rPr lang="en-US" dirty="0" smtClean="0"/>
            </a:br>
            <a:r>
              <a:rPr lang="en-US" dirty="0" smtClean="0"/>
              <a:t>measurement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1327785"/>
            <a:ext cx="26098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Elbow Connector 7"/>
          <p:cNvCxnSpPr/>
          <p:nvPr/>
        </p:nvCxnSpPr>
        <p:spPr>
          <a:xfrm>
            <a:off x="3394710" y="1819275"/>
            <a:ext cx="645795" cy="38671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3280410" y="1383030"/>
            <a:ext cx="1714500" cy="320040"/>
          </a:xfrm>
          <a:custGeom>
            <a:avLst/>
            <a:gdLst>
              <a:gd name="connsiteX0" fmla="*/ 0 w 1714500"/>
              <a:gd name="connsiteY0" fmla="*/ 0 h 320040"/>
              <a:gd name="connsiteX1" fmla="*/ 91440 w 1714500"/>
              <a:gd name="connsiteY1" fmla="*/ 57150 h 320040"/>
              <a:gd name="connsiteX2" fmla="*/ 137160 w 1714500"/>
              <a:gd name="connsiteY2" fmla="*/ 80010 h 320040"/>
              <a:gd name="connsiteX3" fmla="*/ 240030 w 1714500"/>
              <a:gd name="connsiteY3" fmla="*/ 160020 h 320040"/>
              <a:gd name="connsiteX4" fmla="*/ 342900 w 1714500"/>
              <a:gd name="connsiteY4" fmla="*/ 194310 h 320040"/>
              <a:gd name="connsiteX5" fmla="*/ 377190 w 1714500"/>
              <a:gd name="connsiteY5" fmla="*/ 205740 h 320040"/>
              <a:gd name="connsiteX6" fmla="*/ 445770 w 1714500"/>
              <a:gd name="connsiteY6" fmla="*/ 251460 h 320040"/>
              <a:gd name="connsiteX7" fmla="*/ 514350 w 1714500"/>
              <a:gd name="connsiteY7" fmla="*/ 274320 h 320040"/>
              <a:gd name="connsiteX8" fmla="*/ 594360 w 1714500"/>
              <a:gd name="connsiteY8" fmla="*/ 297180 h 320040"/>
              <a:gd name="connsiteX9" fmla="*/ 925830 w 1714500"/>
              <a:gd name="connsiteY9" fmla="*/ 320040 h 320040"/>
              <a:gd name="connsiteX10" fmla="*/ 1291590 w 1714500"/>
              <a:gd name="connsiteY10" fmla="*/ 308610 h 320040"/>
              <a:gd name="connsiteX11" fmla="*/ 1325880 w 1714500"/>
              <a:gd name="connsiteY11" fmla="*/ 297180 h 320040"/>
              <a:gd name="connsiteX12" fmla="*/ 1371600 w 1714500"/>
              <a:gd name="connsiteY12" fmla="*/ 285750 h 320040"/>
              <a:gd name="connsiteX13" fmla="*/ 1714500 w 1714500"/>
              <a:gd name="connsiteY13" fmla="*/ 27432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14500" h="320040">
                <a:moveTo>
                  <a:pt x="0" y="0"/>
                </a:moveTo>
                <a:cubicBezTo>
                  <a:pt x="128467" y="51387"/>
                  <a:pt x="-1720" y="-9393"/>
                  <a:pt x="91440" y="57150"/>
                </a:cubicBezTo>
                <a:cubicBezTo>
                  <a:pt x="105305" y="67054"/>
                  <a:pt x="123295" y="70106"/>
                  <a:pt x="137160" y="80010"/>
                </a:cubicBezTo>
                <a:cubicBezTo>
                  <a:pt x="188936" y="116993"/>
                  <a:pt x="161300" y="133777"/>
                  <a:pt x="240030" y="160020"/>
                </a:cubicBezTo>
                <a:lnTo>
                  <a:pt x="342900" y="194310"/>
                </a:lnTo>
                <a:lnTo>
                  <a:pt x="377190" y="205740"/>
                </a:lnTo>
                <a:cubicBezTo>
                  <a:pt x="400050" y="220980"/>
                  <a:pt x="419706" y="242772"/>
                  <a:pt x="445770" y="251460"/>
                </a:cubicBezTo>
                <a:lnTo>
                  <a:pt x="514350" y="274320"/>
                </a:lnTo>
                <a:cubicBezTo>
                  <a:pt x="539955" y="282855"/>
                  <a:pt x="567706" y="293079"/>
                  <a:pt x="594360" y="297180"/>
                </a:cubicBezTo>
                <a:cubicBezTo>
                  <a:pt x="699520" y="313358"/>
                  <a:pt x="825394" y="315018"/>
                  <a:pt x="925830" y="320040"/>
                </a:cubicBezTo>
                <a:cubicBezTo>
                  <a:pt x="1047750" y="316230"/>
                  <a:pt x="1169809" y="315569"/>
                  <a:pt x="1291590" y="308610"/>
                </a:cubicBezTo>
                <a:cubicBezTo>
                  <a:pt x="1303619" y="307923"/>
                  <a:pt x="1314295" y="300490"/>
                  <a:pt x="1325880" y="297180"/>
                </a:cubicBezTo>
                <a:cubicBezTo>
                  <a:pt x="1340985" y="292864"/>
                  <a:pt x="1356012" y="287698"/>
                  <a:pt x="1371600" y="285750"/>
                </a:cubicBezTo>
                <a:cubicBezTo>
                  <a:pt x="1508602" y="268625"/>
                  <a:pt x="1565278" y="274320"/>
                  <a:pt x="1714500" y="27432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95" y="194104"/>
            <a:ext cx="8229600" cy="609600"/>
          </a:xfrm>
        </p:spPr>
        <p:txBody>
          <a:bodyPr/>
          <a:lstStyle/>
          <a:p>
            <a:r>
              <a:rPr lang="en-US" smtClean="0"/>
              <a:t>Setting Extrapolations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Power / Power</a:t>
            </a:r>
          </a:p>
          <a:p>
            <a:pPr lvl="1"/>
            <a:r>
              <a:rPr lang="en-US" dirty="0" smtClean="0"/>
              <a:t>Default</a:t>
            </a:r>
          </a:p>
          <a:p>
            <a:pPr lvl="1"/>
            <a:r>
              <a:rPr lang="en-US" dirty="0" smtClean="0"/>
              <a:t>Change exponent</a:t>
            </a:r>
          </a:p>
          <a:p>
            <a:pPr lvl="2"/>
            <a:r>
              <a:rPr lang="en-US" dirty="0" smtClean="0"/>
              <a:t>Must change for both top and bottom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Constant / Power</a:t>
            </a:r>
          </a:p>
          <a:p>
            <a:pPr lvl="1"/>
            <a:r>
              <a:rPr lang="en-US" dirty="0" smtClean="0"/>
              <a:t>Set top “Method” to constant</a:t>
            </a:r>
          </a:p>
          <a:p>
            <a:pPr lvl="1"/>
            <a:r>
              <a:rPr lang="en-US" dirty="0" smtClean="0"/>
              <a:t>Set top “Cells to use” to “Only Use”</a:t>
            </a:r>
          </a:p>
          <a:p>
            <a:pPr lvl="1"/>
            <a:r>
              <a:rPr lang="en-US" dirty="0" smtClean="0"/>
              <a:t>Set top “cells” to 1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Constant / No Slip</a:t>
            </a:r>
          </a:p>
          <a:p>
            <a:pPr lvl="1"/>
            <a:r>
              <a:rPr lang="en-US" dirty="0"/>
              <a:t>Set top “Method” to constant</a:t>
            </a:r>
          </a:p>
          <a:p>
            <a:pPr lvl="1"/>
            <a:r>
              <a:rPr lang="en-US" dirty="0"/>
              <a:t>Set top “Cells to use” to “Only Use”</a:t>
            </a:r>
          </a:p>
          <a:p>
            <a:pPr lvl="1"/>
            <a:r>
              <a:rPr lang="en-US" dirty="0"/>
              <a:t>Set top “cells” to 1</a:t>
            </a:r>
          </a:p>
          <a:p>
            <a:pPr lvl="1"/>
            <a:r>
              <a:rPr lang="en-US" dirty="0"/>
              <a:t>Set </a:t>
            </a:r>
            <a:r>
              <a:rPr lang="en-US" dirty="0" smtClean="0"/>
              <a:t>bottom </a:t>
            </a:r>
            <a:r>
              <a:rPr lang="en-US" dirty="0"/>
              <a:t>“Cells to use” to “Only Use”</a:t>
            </a:r>
          </a:p>
          <a:p>
            <a:pPr lvl="1"/>
            <a:r>
              <a:rPr lang="en-US" dirty="0"/>
              <a:t>Set </a:t>
            </a:r>
            <a:r>
              <a:rPr lang="en-US" dirty="0" smtClean="0"/>
              <a:t>bottom </a:t>
            </a:r>
            <a:r>
              <a:rPr lang="en-US" dirty="0"/>
              <a:t>“cells” to </a:t>
            </a:r>
            <a:r>
              <a:rPr lang="en-US" dirty="0" smtClean="0"/>
              <a:t>2 or 1 </a:t>
            </a:r>
            <a:br>
              <a:rPr lang="en-US" dirty="0" smtClean="0"/>
            </a:br>
            <a:r>
              <a:rPr lang="en-US" dirty="0" smtClean="0"/>
              <a:t>(generally recommend 2)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57" y="803704"/>
            <a:ext cx="23622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573040" y="1494845"/>
            <a:ext cx="2304222" cy="887949"/>
            <a:chOff x="5404022" y="1278602"/>
            <a:chExt cx="2304222" cy="887949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5404022" y="1278602"/>
              <a:ext cx="2304222" cy="88794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5404022" y="1986268"/>
              <a:ext cx="2304222" cy="18028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577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57" y="2676268"/>
            <a:ext cx="2362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57" y="4514207"/>
            <a:ext cx="2286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4882101" y="3262184"/>
            <a:ext cx="171228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709037" y="3552568"/>
            <a:ext cx="8853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649649" y="3552568"/>
            <a:ext cx="3846783" cy="2409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882101" y="4770738"/>
            <a:ext cx="1712288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573040" y="5112608"/>
            <a:ext cx="1091371" cy="3017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649649" y="5351228"/>
            <a:ext cx="3846783" cy="630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593492" y="5756189"/>
            <a:ext cx="1070919" cy="3480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659464" y="6058117"/>
            <a:ext cx="2902871" cy="1202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7877262" y="3900881"/>
            <a:ext cx="390561" cy="2157236"/>
            <a:chOff x="7877262" y="3900881"/>
            <a:chExt cx="390561" cy="2157236"/>
          </a:xfrm>
        </p:grpSpPr>
        <p:sp>
          <p:nvSpPr>
            <p:cNvPr id="24" name="Rectangle 23"/>
            <p:cNvSpPr/>
            <p:nvPr/>
          </p:nvSpPr>
          <p:spPr bwMode="auto">
            <a:xfrm>
              <a:off x="7877262" y="3900881"/>
              <a:ext cx="377505" cy="268447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890318" y="5789670"/>
              <a:ext cx="377505" cy="268447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19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Toolbox – Thresholds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42"/>
          <a:stretch/>
        </p:blipFill>
        <p:spPr bwMode="auto">
          <a:xfrm>
            <a:off x="6236887" y="1439186"/>
            <a:ext cx="2676525" cy="40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564145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Heading correction – allows manual compensation for poor compass calibration</a:t>
            </a:r>
          </a:p>
          <a:p>
            <a:r>
              <a:rPr lang="en-US" dirty="0" smtClean="0"/>
              <a:t>Minimum SNR – used for data screening (recommend not changing)</a:t>
            </a:r>
          </a:p>
          <a:p>
            <a:r>
              <a:rPr lang="en-US" dirty="0" smtClean="0"/>
              <a:t>Cell Screening – turns of screening of data below </a:t>
            </a:r>
            <a:r>
              <a:rPr lang="en-US" dirty="0" err="1" smtClean="0"/>
              <a:t>sidelobe</a:t>
            </a:r>
            <a:r>
              <a:rPr lang="en-US" dirty="0" smtClean="0"/>
              <a:t> cutoff.</a:t>
            </a:r>
          </a:p>
          <a:p>
            <a:r>
              <a:rPr lang="en-US" dirty="0" smtClean="0"/>
              <a:t>Composite Tracks – turns on and off automatic substitution of GPS and BT.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Hydroboard Options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 (without white </a:t>
            </a:r>
            <a:br>
              <a:rPr lang="en-US" dirty="0" smtClean="0"/>
            </a:br>
            <a:r>
              <a:rPr lang="en-US" dirty="0" smtClean="0"/>
              <a:t>line recalled)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Long (all recalled)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7480" y="2294721"/>
            <a:ext cx="2945947" cy="2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9" y="4853291"/>
            <a:ext cx="8621486" cy="13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mueller\AppData\Local\Temp\1\wz8588\IMG_82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0229" y="2316528"/>
            <a:ext cx="3701144" cy="22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Discharge Measurement Summary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030942"/>
            <a:ext cx="8486120" cy="19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3025406"/>
            <a:ext cx="5464534" cy="346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u="sng" dirty="0" smtClean="0"/>
              <a:t>Toolbar Buttons</a:t>
            </a:r>
          </a:p>
          <a:p>
            <a:r>
              <a:rPr lang="en-US" dirty="0" smtClean="0"/>
              <a:t>Summary Report</a:t>
            </a:r>
          </a:p>
          <a:p>
            <a:r>
              <a:rPr lang="en-US" dirty="0" smtClean="0"/>
              <a:t>ASCII Export</a:t>
            </a:r>
          </a:p>
          <a:p>
            <a:r>
              <a:rPr lang="en-US" dirty="0" smtClean="0"/>
              <a:t>Delete Selected (highlighted) Records </a:t>
            </a:r>
          </a:p>
          <a:p>
            <a:r>
              <a:rPr lang="en-US" dirty="0" smtClean="0"/>
              <a:t>Delete All Records</a:t>
            </a:r>
          </a:p>
          <a:p>
            <a:r>
              <a:rPr lang="en-US" dirty="0" smtClean="0"/>
              <a:t>Highlight outside 5%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7278" r="98104" b="85445"/>
          <a:stretch/>
        </p:blipFill>
        <p:spPr bwMode="auto">
          <a:xfrm>
            <a:off x="3633370" y="3435318"/>
            <a:ext cx="480391" cy="50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7278" r="96453" b="85445"/>
          <a:stretch/>
        </p:blipFill>
        <p:spPr bwMode="auto">
          <a:xfrm>
            <a:off x="3084730" y="3999880"/>
            <a:ext cx="437323" cy="50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7278" r="94380" b="85445"/>
          <a:stretch/>
        </p:blipFill>
        <p:spPr bwMode="auto">
          <a:xfrm>
            <a:off x="5613245" y="4351970"/>
            <a:ext cx="563521" cy="50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7278" r="92774" b="85445"/>
          <a:stretch/>
        </p:blipFill>
        <p:spPr bwMode="auto">
          <a:xfrm>
            <a:off x="4284563" y="5265101"/>
            <a:ext cx="491959" cy="50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7278" r="90841" b="85445"/>
          <a:stretch/>
        </p:blipFill>
        <p:spPr bwMode="auto">
          <a:xfrm>
            <a:off x="4193844" y="5805819"/>
            <a:ext cx="609600" cy="50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Discharge Measurement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color report</a:t>
            </a:r>
          </a:p>
          <a:p>
            <a:r>
              <a:rPr lang="en-US" dirty="0" smtClean="0"/>
              <a:t>Based on past </a:t>
            </a:r>
            <a:br>
              <a:rPr lang="en-US" dirty="0" smtClean="0"/>
            </a:br>
            <a:r>
              <a:rPr lang="en-US" dirty="0" smtClean="0"/>
              <a:t>report structure</a:t>
            </a:r>
          </a:p>
          <a:p>
            <a:r>
              <a:rPr lang="en-US" dirty="0" smtClean="0"/>
              <a:t>Site Information is </a:t>
            </a:r>
            <a:br>
              <a:rPr lang="en-US" dirty="0" smtClean="0"/>
            </a:br>
            <a:r>
              <a:rPr lang="en-US" dirty="0" smtClean="0"/>
              <a:t>drawn from data files</a:t>
            </a:r>
          </a:p>
          <a:p>
            <a:r>
              <a:rPr lang="en-US" dirty="0" smtClean="0"/>
              <a:t>Settings that are not </a:t>
            </a:r>
            <a:br>
              <a:rPr lang="en-US" dirty="0" smtClean="0"/>
            </a:br>
            <a:r>
              <a:rPr lang="en-US" dirty="0" smtClean="0"/>
              <a:t>common are </a:t>
            </a:r>
            <a:br>
              <a:rPr lang="en-US" dirty="0" smtClean="0"/>
            </a:br>
            <a:r>
              <a:rPr lang="en-US" dirty="0" smtClean="0"/>
              <a:t>highlighted with an </a:t>
            </a:r>
            <a:br>
              <a:rPr lang="en-US" dirty="0" smtClean="0"/>
            </a:br>
            <a:r>
              <a:rPr lang="en-US" dirty="0" smtClean="0"/>
              <a:t>asterisk</a:t>
            </a:r>
          </a:p>
          <a:p>
            <a:r>
              <a:rPr lang="en-US" dirty="0" smtClean="0"/>
              <a:t>Unchecked records are not displayed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24000"/>
            <a:ext cx="4267200" cy="358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65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Summary NEW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820602" cy="5135563"/>
          </a:xfrm>
        </p:spPr>
        <p:txBody>
          <a:bodyPr/>
          <a:lstStyle/>
          <a:p>
            <a:r>
              <a:rPr lang="en-US" dirty="0" smtClean="0"/>
              <a:t>Prompt for compass calibration</a:t>
            </a:r>
          </a:p>
          <a:p>
            <a:r>
              <a:rPr lang="en-US" dirty="0" smtClean="0"/>
              <a:t>Prompt for system test file</a:t>
            </a:r>
          </a:p>
          <a:p>
            <a:r>
              <a:rPr lang="en-US" dirty="0" smtClean="0"/>
              <a:t>Compass calibration, system test, and loop test included in output</a:t>
            </a:r>
            <a:endParaRPr lang="en-US" dirty="0"/>
          </a:p>
        </p:txBody>
      </p:sp>
      <p:pic>
        <p:nvPicPr>
          <p:cNvPr id="10242" name="Picture 2" descr="C:\Users\dmueller\AppData\Local\Temp\1\SNAGHTML8f512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64" y="1145635"/>
            <a:ext cx="1968721" cy="20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3"/>
          <a:stretch/>
        </p:blipFill>
        <p:spPr bwMode="auto">
          <a:xfrm>
            <a:off x="4299668" y="3339055"/>
            <a:ext cx="4701209" cy="31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5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10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Review Track Reference</a:t>
            </a:r>
            <a:endParaRPr lang="en-US" dirty="0"/>
          </a:p>
        </p:txBody>
      </p:sp>
      <p:sp>
        <p:nvSpPr>
          <p:cNvPr id="16387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85802" y="1279618"/>
            <a:ext cx="2619791" cy="4629692"/>
          </a:xfrm>
        </p:spPr>
        <p:txBody>
          <a:bodyPr/>
          <a:lstStyle/>
          <a:p>
            <a:r>
              <a:rPr lang="en-US" sz="2000" dirty="0" smtClean="0"/>
              <a:t>Determine best track reference</a:t>
            </a:r>
          </a:p>
          <a:p>
            <a:r>
              <a:rPr lang="en-US" sz="2000" dirty="0" smtClean="0"/>
              <a:t>Look </a:t>
            </a:r>
            <a:r>
              <a:rPr lang="en-US" sz="2000" dirty="0"/>
              <a:t>at ship track plot for any irregularities</a:t>
            </a:r>
          </a:p>
          <a:p>
            <a:pPr lvl="1"/>
            <a:r>
              <a:rPr lang="en-US" sz="1800" dirty="0" smtClean="0">
                <a:sym typeface="Symbol" pitchFamily="18" charset="2"/>
              </a:rPr>
              <a:t>Uncheck composite </a:t>
            </a:r>
            <a:r>
              <a:rPr lang="en-US" sz="1800" dirty="0">
                <a:sym typeface="Symbol" pitchFamily="18" charset="2"/>
              </a:rPr>
              <a:t>t</a:t>
            </a:r>
            <a:r>
              <a:rPr lang="en-US" sz="1800" dirty="0" smtClean="0">
                <a:sym typeface="Symbol" pitchFamily="18" charset="2"/>
              </a:rPr>
              <a:t>racks to verify reference not substituted</a:t>
            </a:r>
          </a:p>
          <a:p>
            <a:pPr lvl="1"/>
            <a:r>
              <a:rPr lang="en-US" sz="1800" dirty="0" smtClean="0">
                <a:sym typeface="Symbol" pitchFamily="18" charset="2"/>
              </a:rPr>
              <a:t>Typically check composite tracks for final Q</a:t>
            </a:r>
            <a:endParaRPr lang="en-US" sz="1800" dirty="0">
              <a:sym typeface="Symbol" pitchFamily="18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593" y="2812774"/>
            <a:ext cx="5743575" cy="358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33" y="1313187"/>
            <a:ext cx="23336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74949"/>
            <a:ext cx="2143125" cy="331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533" y="2640330"/>
            <a:ext cx="2061277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86525" y="1634117"/>
            <a:ext cx="214312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Bad Bottom Track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2" y="1249793"/>
            <a:ext cx="4146935" cy="37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64" y="1249793"/>
            <a:ext cx="4080954" cy="372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08270" y="5116502"/>
            <a:ext cx="3021481" cy="907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200" dirty="0" smtClean="0"/>
              <a:t>Ref: BT</a:t>
            </a:r>
          </a:p>
          <a:p>
            <a:r>
              <a:rPr lang="en-US" sz="1200" dirty="0" smtClean="0"/>
              <a:t>Composite Track Off</a:t>
            </a:r>
          </a:p>
          <a:p>
            <a:r>
              <a:rPr lang="en-US" sz="1200" dirty="0" smtClean="0"/>
              <a:t>No Q or width Computed when Track Ref Invalid (Boat speed = 0)</a:t>
            </a:r>
            <a:endParaRPr lang="en-US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47073" y="5094963"/>
            <a:ext cx="2798545" cy="907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200" dirty="0" smtClean="0"/>
              <a:t>Ref: BT</a:t>
            </a:r>
          </a:p>
          <a:p>
            <a:r>
              <a:rPr lang="en-US" sz="1200" dirty="0" smtClean="0"/>
              <a:t>Composite Track On</a:t>
            </a:r>
          </a:p>
          <a:p>
            <a:r>
              <a:rPr lang="en-US" sz="1200" dirty="0" smtClean="0"/>
              <a:t>VTG used when BT invalid</a:t>
            </a:r>
          </a:p>
          <a:p>
            <a:r>
              <a:rPr lang="en-US" sz="1200" dirty="0" err="1" smtClean="0"/>
              <a:t>Shiptrack</a:t>
            </a:r>
            <a:r>
              <a:rPr lang="en-US" sz="1200" dirty="0" smtClean="0"/>
              <a:t> has VTG data plotted with Bottom-Track (Blue)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68678" y="6177526"/>
            <a:ext cx="6026167" cy="4536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This measurement had moving bed and good GPS data, so VTG or GGA should be used for track reference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Determine Best Depth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4661116"/>
            <a:ext cx="8229600" cy="1927543"/>
          </a:xfrm>
        </p:spPr>
        <p:txBody>
          <a:bodyPr/>
          <a:lstStyle/>
          <a:p>
            <a:r>
              <a:rPr lang="en-US" sz="2000" dirty="0" smtClean="0"/>
              <a:t>Look at VB depth and BT Beam Depth on a time series plot… make sure they are plotted at the same scale</a:t>
            </a:r>
          </a:p>
          <a:p>
            <a:r>
              <a:rPr lang="en-US" sz="2000" dirty="0" smtClean="0"/>
              <a:t>Will substitute with alternate reference if selected reference not available (not an option)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441875"/>
            <a:ext cx="6461967" cy="266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27" y="1099185"/>
            <a:ext cx="2293413" cy="356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13427" y="2891580"/>
            <a:ext cx="1744773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RS Live Mobile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599"/>
            <a:ext cx="8153400" cy="320040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Almost everything in PC software is also in mobile Software</a:t>
            </a:r>
          </a:p>
          <a:p>
            <a:r>
              <a:rPr lang="en-US" sz="2000" dirty="0" smtClean="0"/>
              <a:t>Must have Bluetooth PCM</a:t>
            </a:r>
            <a:endParaRPr lang="en-US" sz="2000" b="1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7170" name="Picture 2" descr="C:\Mobilescreenshots\Hub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498" y="1219200"/>
            <a:ext cx="2590800" cy="1943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5650" y="2367704"/>
            <a:ext cx="1510747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Loop Method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2464004" y="2367704"/>
            <a:ext cx="524786" cy="27699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4206" y="233898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pic>
        <p:nvPicPr>
          <p:cNvPr id="9" name="Picture 2" descr="D:\Documents\NextGen\RiverSurveyor Training\Mobilescreenshots\DataCollectionStartMeasurement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3785" y="1123950"/>
            <a:ext cx="2844800" cy="2133600"/>
          </a:xfrm>
          <a:prstGeom prst="rect">
            <a:avLst/>
          </a:prstGeom>
          <a:noFill/>
        </p:spPr>
      </p:pic>
      <p:pic>
        <p:nvPicPr>
          <p:cNvPr id="10" name="Picture 32" descr="http://www.techgadgets.in/images/motorola-moto-q-9c-phon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24" y="66450"/>
            <a:ext cx="717674" cy="1152750"/>
          </a:xfrm>
          <a:prstGeom prst="rect">
            <a:avLst/>
          </a:prstGeom>
          <a:noFill/>
        </p:spPr>
      </p:pic>
      <p:pic>
        <p:nvPicPr>
          <p:cNvPr id="11" name="Picture 2" descr="C:\MyDocs\My Pictures\Mobile_Screenshots\Mobile_Screenshots\boat_water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4" y="4030799"/>
            <a:ext cx="2164251" cy="16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MyDocs\My Pictures\Mobile_Screenshots\Mobile_Screenshots\contour1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142" y="3996367"/>
            <a:ext cx="2164251" cy="16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MyDocs\My Pictures\Mobile_Screenshots\Mobile_Screenshots\shiptrack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172" y="4807961"/>
            <a:ext cx="2164251" cy="16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MyDocs\My Pictures\Mobile_Screenshots\Mobile_Screenshots\snr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352" y="4842393"/>
            <a:ext cx="2164251" cy="16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9432" y="6476214"/>
            <a:ext cx="677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reported issues of locking up after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SonTek S5/M9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87553" cy="5135563"/>
          </a:xfrm>
        </p:spPr>
        <p:txBody>
          <a:bodyPr>
            <a:normAutofit fontScale="55000" lnSpcReduction="20000"/>
          </a:bodyPr>
          <a:lstStyle/>
          <a:p>
            <a:r>
              <a:rPr lang="en-US" sz="4200" dirty="0" smtClean="0"/>
              <a:t>Make comparison measurements for the range of conditions you intend to use the instrument</a:t>
            </a:r>
          </a:p>
          <a:p>
            <a:pPr lvl="1"/>
            <a:r>
              <a:rPr lang="en-US" sz="3400" dirty="0" smtClean="0"/>
              <a:t>Water velocities</a:t>
            </a:r>
          </a:p>
          <a:p>
            <a:pPr lvl="1"/>
            <a:r>
              <a:rPr lang="en-US" sz="3400" dirty="0" smtClean="0"/>
              <a:t>Streambed type</a:t>
            </a:r>
          </a:p>
          <a:p>
            <a:pPr lvl="1"/>
            <a:r>
              <a:rPr lang="en-US" sz="3400" dirty="0" smtClean="0"/>
              <a:t>Flow depths</a:t>
            </a:r>
          </a:p>
          <a:p>
            <a:pPr lvl="1"/>
            <a:r>
              <a:rPr lang="en-US" sz="3400" dirty="0" smtClean="0"/>
              <a:t>Turbulence</a:t>
            </a:r>
          </a:p>
          <a:p>
            <a:pPr lvl="1"/>
            <a:r>
              <a:rPr lang="en-US" sz="3400" dirty="0" smtClean="0"/>
              <a:t>Sediment concentration</a:t>
            </a:r>
          </a:p>
          <a:p>
            <a:r>
              <a:rPr lang="en-US" sz="4200" dirty="0" smtClean="0"/>
              <a:t>You can then use the instrument if there are no significant deviations from the comparison measurements </a:t>
            </a:r>
          </a:p>
          <a:p>
            <a:pPr lvl="1"/>
            <a:r>
              <a:rPr lang="en-US" sz="3400" dirty="0" smtClean="0"/>
              <a:t>Consistent biases are of particular concern</a:t>
            </a:r>
          </a:p>
          <a:p>
            <a:r>
              <a:rPr lang="en-US" sz="4200" dirty="0" smtClean="0"/>
              <a:t>If a check measurement is indicated, use a different instrument</a:t>
            </a:r>
          </a:p>
          <a:p>
            <a:r>
              <a:rPr lang="en-US" sz="4200" dirty="0" smtClean="0"/>
              <a:t>Document and submit comparisons to OSW to assist in finalizing the evaluation of these instruments</a:t>
            </a:r>
            <a:r>
              <a:rPr lang="en-US" sz="4200" dirty="0"/>
              <a:t>. </a:t>
            </a:r>
            <a:r>
              <a:rPr lang="en-US" sz="4200" dirty="0">
                <a:hlinkClick r:id="rId3"/>
              </a:rPr>
              <a:t>https://</a:t>
            </a:r>
            <a:r>
              <a:rPr lang="en-US" sz="4200" dirty="0" smtClean="0">
                <a:hlinkClick r:id="rId3"/>
              </a:rPr>
              <a:t>collaboration.usgs.gov/wg/oswha/Testing/default.aspx</a:t>
            </a:r>
            <a:endParaRPr lang="en-US" sz="4200" dirty="0" smtClean="0"/>
          </a:p>
        </p:txBody>
      </p:sp>
    </p:spTree>
    <p:extLst>
      <p:ext uri="{BB962C8B-B14F-4D97-AF65-F5344CB8AC3E}">
        <p14:creationId xmlns:p14="http://schemas.microsoft.com/office/powerpoint/2010/main" val="25314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Questions?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540" y="1282258"/>
            <a:ext cx="7143750" cy="48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8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45611" y="366486"/>
            <a:ext cx="8229600" cy="609600"/>
          </a:xfrm>
        </p:spPr>
        <p:txBody>
          <a:bodyPr/>
          <a:lstStyle/>
          <a:p>
            <a:r>
              <a:rPr lang="en-US" dirty="0" err="1" smtClean="0"/>
              <a:t>OceanScience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9" y="1524001"/>
            <a:ext cx="5277976" cy="332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999" y="2917372"/>
            <a:ext cx="3098829" cy="33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369982" y="5070507"/>
            <a:ext cx="379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Better in high velocities, but also bigger and heavier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Larger boat above has worked well in &gt; 15 </a:t>
            </a:r>
            <a:r>
              <a:rPr lang="en-US" b="1" dirty="0" err="1" smtClean="0"/>
              <a:t>ft</a:t>
            </a:r>
            <a:r>
              <a:rPr lang="en-US" b="1" dirty="0" smtClean="0"/>
              <a:t>/sec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76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SonTek</a:t>
            </a:r>
            <a:r>
              <a:rPr lang="en-US" dirty="0" smtClean="0"/>
              <a:t> Boat Mount Adapter</a:t>
            </a:r>
            <a:endParaRPr lang="en-US" dirty="0"/>
          </a:p>
        </p:txBody>
      </p:sp>
      <p:pic>
        <p:nvPicPr>
          <p:cNvPr id="2050" name="Picture 2" descr="C:\Users\dmueller\AppData\Local\Temp\1\wzcb8d\DSCF08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r="41270" b="15926"/>
          <a:stretch/>
        </p:blipFill>
        <p:spPr bwMode="auto">
          <a:xfrm>
            <a:off x="783771" y="1041106"/>
            <a:ext cx="6935465" cy="50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 bwMode="auto">
          <a:xfrm>
            <a:off x="2006516" y="1840615"/>
            <a:ext cx="740229" cy="123371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Ports / Comm.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GPS Option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Site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Date /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Compass Cal.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Magnetic Variation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Transducer Depth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Track Reference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1"/>
            </a:pPr>
            <a:r>
              <a:rPr lang="en-US" dirty="0"/>
              <a:t>Depth Reference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Salinity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Moving-Bed Test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Start System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Start Edge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Start Moving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End Edge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End Transect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Repeat 15-18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33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00" y="966787"/>
            <a:ext cx="28956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Ports / Comm.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35000" y="1123201"/>
            <a:ext cx="299400" cy="295199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854200" y="1531198"/>
            <a:ext cx="590400" cy="288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60633" y="2442263"/>
            <a:ext cx="2469190" cy="128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Direct, Radio or integrated laptop </a:t>
            </a:r>
            <a:r>
              <a:rPr lang="en-US" sz="2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BlueTooth</a:t>
            </a:r>
            <a:endParaRPr lang="en-US" sz="2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0633" y="3612854"/>
            <a:ext cx="2152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854488" y="2785731"/>
            <a:ext cx="2589823" cy="59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2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Supplied </a:t>
            </a:r>
            <a:r>
              <a:rPr lang="en-US" sz="2000" b="1" dirty="0" err="1">
                <a:solidFill>
                  <a:schemeClr val="bg2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BlueTooth</a:t>
            </a:r>
            <a:r>
              <a:rPr lang="en-US" sz="2000" b="1" dirty="0">
                <a:solidFill>
                  <a:schemeClr val="bg2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connection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3573" y="3546843"/>
            <a:ext cx="2152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95228" y="5668557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Connects </a:t>
            </a:r>
            <a:r>
              <a:rPr lang="en-US" dirty="0"/>
              <a:t>at 57600 baud</a:t>
            </a:r>
          </a:p>
        </p:txBody>
      </p:sp>
    </p:spTree>
    <p:extLst>
      <p:ext uri="{BB962C8B-B14F-4D97-AF65-F5344CB8AC3E}">
        <p14:creationId xmlns:p14="http://schemas.microsoft.com/office/powerpoint/2010/main" val="8241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Files\dsm\20100611_MBTel\Narrations\Lesson_5\27.wav"/>
  <p:tag name="PPSNARRATION" val="27,1100769737,C:\Files\dsm\20100611_MBTel\Powerpoint\SW3507-Lesson5_20100611\Media.ppcx"/>
  <p:tag name="AUDIO_IMPORT" val="C:\Users\dmueller\Documents\ADCP Training\MovingBed_TEL\20101221_Final\Narrations\Lesson_5\27.wav"/>
  <p:tag name="AUDIO_ID" val="326"/>
  <p:tag name="ELAPSEDTIME" val="39.942"/>
  <p:tag name="ARTICULATE_SLIDE_GUID" val="941b1a41-32e7-4b0e-b5b9-bf823d94d7e3"/>
  <p:tag name="ARTICULATE_SLIDE_PAUSE" val="1"/>
  <p:tag name="ARTICULATE_NAV_LEVEL" val="1"/>
  <p:tag name="ARTICULATE_PLAYLIST_ID" val="-1"/>
  <p:tag name="ARTICULATE_LOCK_SLIDE" val="0"/>
  <p:tag name="ARTICULATE_PREV_BUTTON_ID" val="263"/>
  <p:tag name="ARTICULATE_SLIDE_NAV" val="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MARGIN_1" val="0"/>
  <p:tag name="MARGIN_2" val="36"/>
  <p:tag name="MARGIN_3" val="72"/>
  <p:tag name="MARGIN_4" val="108"/>
  <p:tag name="MARGIN_5" val="144"/>
  <p:tag name="FONT_SIZE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Files\dsm\20100611_MBTel\Narrations\Lesson_5\29.wav"/>
  <p:tag name="PPSNARRATION" val="29,1100769737,C:\Files\dsm\20100611_MBTel\Powerpoint\SW3507-Lesson5_20100611\Media.ppcx"/>
  <p:tag name="AUDIO_IMPORT" val="C:\Users\dmueller\Documents\ADCP Training\MovingBed_TEL\20101221_Final\Narrations\Lesson_5\29.wav"/>
  <p:tag name="AUDIO_ID" val="327"/>
  <p:tag name="ELAPSEDTIME" val="35.292"/>
  <p:tag name="ARTICULATE_SLIDE_GUID" val="ac6bc0ad-d6f0-4270-80f6-830709f04e5e"/>
  <p:tag name="ARTICULATE_SLIDE_PAUSE" val="1"/>
  <p:tag name="ARTICULATE_NAV_LEVEL" val="1"/>
  <p:tag name="ARTICULATE_PLAYLIST_ID" val="-1"/>
  <p:tag name="ARTICULATE_LOCK_SLIDE" val="0"/>
  <p:tag name="ARTICULATE_SLIDE_NAV" val="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mueller\AppData\Local\Temp\1\articulate\presenter\imgtemp\L1yWO9vv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  <p:tag name="BULLET_12" val="8226"/>
  <p:tag name="BULLET_13" val="8226"/>
  <p:tag name="MARGIN_1" val="0"/>
  <p:tag name="MARGIN_2" val="36"/>
  <p:tag name="MARGIN_3" val="72"/>
  <p:tag name="MARGIN_4" val="108"/>
  <p:tag name="MARGIN_5" val="144"/>
  <p:tag name="FONT_SIZE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C:\Users\dmueller\Documents\ADCP Training\Webinars\Extrap_wav\18.wav"/>
  <p:tag name="AUDIO_ID" val="280"/>
  <p:tag name="ELAPSEDTIME" val="90.489"/>
  <p:tag name="TIMELINE" val="14.0/24.6/28.5/30.4/33.3/42.5/45.3/49.3/52.9/60.8/61.9/63.2/68.0/71.9/84.8"/>
</p:tagLst>
</file>

<file path=ppt/theme/theme1.xml><?xml version="1.0" encoding="utf-8"?>
<a:theme xmlns:a="http://schemas.openxmlformats.org/drawingml/2006/main" name="USGSHA">
  <a:themeElements>
    <a:clrScheme name="HA-Training 12">
      <a:dk1>
        <a:srgbClr val="000000"/>
      </a:dk1>
      <a:lt1>
        <a:srgbClr val="C0C0C0"/>
      </a:lt1>
      <a:dk2>
        <a:srgbClr val="FFFFFF"/>
      </a:dk2>
      <a:lt2>
        <a:srgbClr val="000514"/>
      </a:lt2>
      <a:accent1>
        <a:srgbClr val="0099CC"/>
      </a:accent1>
      <a:accent2>
        <a:srgbClr val="008000"/>
      </a:accent2>
      <a:accent3>
        <a:srgbClr val="DCDCDC"/>
      </a:accent3>
      <a:accent4>
        <a:srgbClr val="000000"/>
      </a:accent4>
      <a:accent5>
        <a:srgbClr val="AACAE2"/>
      </a:accent5>
      <a:accent6>
        <a:srgbClr val="007300"/>
      </a:accent6>
      <a:hlink>
        <a:srgbClr val="000099"/>
      </a:hlink>
      <a:folHlink>
        <a:srgbClr val="990033"/>
      </a:folHlink>
    </a:clrScheme>
    <a:fontScheme name="HA-Training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HA-Traini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-Traini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-Traini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-Training 10">
        <a:dk1>
          <a:srgbClr val="000000"/>
        </a:dk1>
        <a:lt1>
          <a:srgbClr val="003399"/>
        </a:lt1>
        <a:dk2>
          <a:srgbClr val="E5E5FF"/>
        </a:dk2>
        <a:lt2>
          <a:srgbClr val="000514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00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-Training 11">
        <a:dk1>
          <a:srgbClr val="000000"/>
        </a:dk1>
        <a:lt1>
          <a:srgbClr val="003399"/>
        </a:lt1>
        <a:dk2>
          <a:srgbClr val="FFFFFF"/>
        </a:dk2>
        <a:lt2>
          <a:srgbClr val="000514"/>
        </a:lt2>
        <a:accent1>
          <a:srgbClr val="0099CC"/>
        </a:accent1>
        <a:accent2>
          <a:srgbClr val="A50021"/>
        </a:accent2>
        <a:accent3>
          <a:srgbClr val="AAADCA"/>
        </a:accent3>
        <a:accent4>
          <a:srgbClr val="000000"/>
        </a:accent4>
        <a:accent5>
          <a:srgbClr val="AACAE2"/>
        </a:accent5>
        <a:accent6>
          <a:srgbClr val="95001D"/>
        </a:accent6>
        <a:hlink>
          <a:srgbClr val="000099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-Training 12">
        <a:dk1>
          <a:srgbClr val="000000"/>
        </a:dk1>
        <a:lt1>
          <a:srgbClr val="C0C0C0"/>
        </a:lt1>
        <a:dk2>
          <a:srgbClr val="FFFFFF"/>
        </a:dk2>
        <a:lt2>
          <a:srgbClr val="000514"/>
        </a:lt2>
        <a:accent1>
          <a:srgbClr val="0099CC"/>
        </a:accent1>
        <a:accent2>
          <a:srgbClr val="008000"/>
        </a:accent2>
        <a:accent3>
          <a:srgbClr val="DCDCDC"/>
        </a:accent3>
        <a:accent4>
          <a:srgbClr val="000000"/>
        </a:accent4>
        <a:accent5>
          <a:srgbClr val="AACAE2"/>
        </a:accent5>
        <a:accent6>
          <a:srgbClr val="007300"/>
        </a:accent6>
        <a:hlink>
          <a:srgbClr val="000099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USGSHA</Template>
  <TotalTime>4584</TotalTime>
  <Words>1644</Words>
  <Application>Microsoft Office PowerPoint</Application>
  <PresentationFormat>On-screen Show (4:3)</PresentationFormat>
  <Paragraphs>448</Paragraphs>
  <Slides>58</Slides>
  <Notes>58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USGSHA</vt:lpstr>
      <vt:lpstr>Use of Sontek RS Live for Data Collection and Review</vt:lpstr>
      <vt:lpstr>Agenda</vt:lpstr>
      <vt:lpstr>SonTek RiverSurveyor</vt:lpstr>
      <vt:lpstr>Multi-Frequency Multi-Ping</vt:lpstr>
      <vt:lpstr>Hydroboard Options</vt:lpstr>
      <vt:lpstr>OceanScience</vt:lpstr>
      <vt:lpstr>SonTek Boat Mount Adapter</vt:lpstr>
      <vt:lpstr>Measurement Procedure</vt:lpstr>
      <vt:lpstr>1. Ports / Comm.</vt:lpstr>
      <vt:lpstr>Connected to the System</vt:lpstr>
      <vt:lpstr>2. Units</vt:lpstr>
      <vt:lpstr>3. GPS Option</vt:lpstr>
      <vt:lpstr>4. Site Information</vt:lpstr>
      <vt:lpstr>5. Date / Time</vt:lpstr>
      <vt:lpstr>6. System Test</vt:lpstr>
      <vt:lpstr>7. Compass Calibration</vt:lpstr>
      <vt:lpstr>Compass Calibration</vt:lpstr>
      <vt:lpstr>Compass Calibration</vt:lpstr>
      <vt:lpstr>System Settings</vt:lpstr>
      <vt:lpstr>13. Moving-Bed Test</vt:lpstr>
      <vt:lpstr>Making a Measurement </vt:lpstr>
      <vt:lpstr>Collecting a Transect</vt:lpstr>
      <vt:lpstr>Collecting a Transect</vt:lpstr>
      <vt:lpstr>Collecting a Transect</vt:lpstr>
      <vt:lpstr>Watch Status Icons</vt:lpstr>
      <vt:lpstr>Review Track Reference Time Series </vt:lpstr>
      <vt:lpstr>Watch SNR Profiles</vt:lpstr>
      <vt:lpstr>Ending a Measurement </vt:lpstr>
      <vt:lpstr>Where are the data?</vt:lpstr>
      <vt:lpstr>Downloading Data</vt:lpstr>
      <vt:lpstr>RiverSurveyor Live</vt:lpstr>
      <vt:lpstr>Main Toolbar</vt:lpstr>
      <vt:lpstr>Main Toolbar</vt:lpstr>
      <vt:lpstr>Main Toolbar</vt:lpstr>
      <vt:lpstr>Tab Windows</vt:lpstr>
      <vt:lpstr>Tab Windows - System</vt:lpstr>
      <vt:lpstr>Tab Windows - Samples</vt:lpstr>
      <vt:lpstr>Tab Windows - Navigation</vt:lpstr>
      <vt:lpstr>Tab Windows - Edges</vt:lpstr>
      <vt:lpstr>Tab Windows – Time Series</vt:lpstr>
      <vt:lpstr>Tab Windows - Transect</vt:lpstr>
      <vt:lpstr>Graphs</vt:lpstr>
      <vt:lpstr>Graphs – Track</vt:lpstr>
      <vt:lpstr>Processing Toolbox</vt:lpstr>
      <vt:lpstr>Processing Toolbox</vt:lpstr>
      <vt:lpstr>Processing Toolbox – System Settings</vt:lpstr>
      <vt:lpstr>Edge Estimates</vt:lpstr>
      <vt:lpstr>Setting Extrapolations</vt:lpstr>
      <vt:lpstr>Processing Toolbox – Thresholds</vt:lpstr>
      <vt:lpstr>Discharge Measurement Summary</vt:lpstr>
      <vt:lpstr>Discharge Measurement Summary</vt:lpstr>
      <vt:lpstr>Discharge Summary NEW</vt:lpstr>
      <vt:lpstr>Review Track Reference</vt:lpstr>
      <vt:lpstr>Significant Bad Bottom Track</vt:lpstr>
      <vt:lpstr>Determine Best Depth Reference</vt:lpstr>
      <vt:lpstr>RS Live Mobile</vt:lpstr>
      <vt:lpstr>Use of SonTek S5/M9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Rehmel</dc:creator>
  <cp:lastModifiedBy>David S Mueller</cp:lastModifiedBy>
  <cp:revision>474</cp:revision>
  <cp:lastPrinted>2011-05-09T12:48:46Z</cp:lastPrinted>
  <dcterms:created xsi:type="dcterms:W3CDTF">2009-02-25T17:33:44Z</dcterms:created>
  <dcterms:modified xsi:type="dcterms:W3CDTF">2011-07-26T15:57:44Z</dcterms:modified>
</cp:coreProperties>
</file>