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56" r:id="rId2"/>
    <p:sldId id="280" r:id="rId3"/>
    <p:sldId id="272" r:id="rId4"/>
    <p:sldId id="273" r:id="rId5"/>
    <p:sldId id="274" r:id="rId6"/>
    <p:sldId id="301" r:id="rId7"/>
    <p:sldId id="302" r:id="rId8"/>
    <p:sldId id="303" r:id="rId9"/>
    <p:sldId id="307" r:id="rId10"/>
    <p:sldId id="308" r:id="rId11"/>
    <p:sldId id="275" r:id="rId12"/>
    <p:sldId id="276" r:id="rId13"/>
    <p:sldId id="304" r:id="rId14"/>
    <p:sldId id="305" r:id="rId15"/>
    <p:sldId id="277" r:id="rId16"/>
    <p:sldId id="278" r:id="rId17"/>
    <p:sldId id="306" r:id="rId18"/>
    <p:sldId id="299" r:id="rId19"/>
    <p:sldId id="257" r:id="rId20"/>
    <p:sldId id="258" r:id="rId21"/>
    <p:sldId id="259" r:id="rId22"/>
    <p:sldId id="260" r:id="rId23"/>
    <p:sldId id="261" r:id="rId24"/>
    <p:sldId id="262" r:id="rId25"/>
    <p:sldId id="263" r:id="rId26"/>
    <p:sldId id="264" r:id="rId27"/>
    <p:sldId id="265" r:id="rId28"/>
    <p:sldId id="267" r:id="rId29"/>
    <p:sldId id="266" r:id="rId30"/>
    <p:sldId id="269" r:id="rId31"/>
    <p:sldId id="268" r:id="rId32"/>
    <p:sldId id="270" r:id="rId33"/>
    <p:sldId id="282" r:id="rId34"/>
    <p:sldId id="284" r:id="rId35"/>
    <p:sldId id="285" r:id="rId36"/>
    <p:sldId id="286" r:id="rId37"/>
    <p:sldId id="287" r:id="rId38"/>
    <p:sldId id="288" r:id="rId39"/>
    <p:sldId id="283" r:id="rId40"/>
    <p:sldId id="289" r:id="rId41"/>
    <p:sldId id="290" r:id="rId42"/>
    <p:sldId id="291" r:id="rId43"/>
    <p:sldId id="292" r:id="rId44"/>
    <p:sldId id="293" r:id="rId45"/>
    <p:sldId id="294" r:id="rId46"/>
    <p:sldId id="295" r:id="rId47"/>
    <p:sldId id="296" r:id="rId48"/>
    <p:sldId id="297" r:id="rId49"/>
    <p:sldId id="298" r:id="rId50"/>
    <p:sldId id="300" r:id="rId51"/>
  </p:sldIdLst>
  <p:sldSz cx="9144000" cy="6858000" type="screen4x3"/>
  <p:notesSz cx="7010400" cy="9296400"/>
  <p:custDataLst>
    <p:tags r:id="rId53"/>
  </p:custDataLst>
  <p:defaultTextStyle>
    <a:defPPr>
      <a:defRPr lang="en-US"/>
    </a:defPPr>
    <a:lvl1pPr algn="ctr" rtl="0" eaLnBrk="0" fontAlgn="base" hangingPunct="0">
      <a:spcBef>
        <a:spcPct val="0"/>
      </a:spcBef>
      <a:spcAft>
        <a:spcPct val="0"/>
      </a:spcAft>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1pPr>
    <a:lvl2pPr marL="457200" algn="ctr" rtl="0" eaLnBrk="0" fontAlgn="base" hangingPunct="0">
      <a:spcBef>
        <a:spcPct val="0"/>
      </a:spcBef>
      <a:spcAft>
        <a:spcPct val="0"/>
      </a:spcAft>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2pPr>
    <a:lvl3pPr marL="914400" algn="ctr" rtl="0" eaLnBrk="0" fontAlgn="base" hangingPunct="0">
      <a:spcBef>
        <a:spcPct val="0"/>
      </a:spcBef>
      <a:spcAft>
        <a:spcPct val="0"/>
      </a:spcAft>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3pPr>
    <a:lvl4pPr marL="1371600" algn="ctr" rtl="0" eaLnBrk="0" fontAlgn="base" hangingPunct="0">
      <a:spcBef>
        <a:spcPct val="0"/>
      </a:spcBef>
      <a:spcAft>
        <a:spcPct val="0"/>
      </a:spcAft>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4pPr>
    <a:lvl5pPr marL="1828800" algn="ctr" rtl="0" eaLnBrk="0" fontAlgn="base" hangingPunct="0">
      <a:spcBef>
        <a:spcPct val="0"/>
      </a:spcBef>
      <a:spcAft>
        <a:spcPct val="0"/>
      </a:spcAft>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000" b="1" kern="1200">
        <a:solidFill>
          <a:schemeClr val="bg2"/>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697" autoAdjust="0"/>
  </p:normalViewPr>
  <p:slideViewPr>
    <p:cSldViewPr snapToGrid="0">
      <p:cViewPr varScale="1">
        <p:scale>
          <a:sx n="60" d="100"/>
          <a:sy n="60" d="100"/>
        </p:scale>
        <p:origin x="-20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6DC900-A1E6-4808-9C0C-BB8963E39219}" type="datetimeFigureOut">
              <a:rPr lang="en-US" smtClean="0"/>
              <a:pPr/>
              <a:t>10/9/2012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89E6F30-D6AE-4E1A-B18D-5599F0B2F9FF}" type="slidenum">
              <a:rPr lang="en-US" smtClean="0"/>
              <a:pPr/>
              <a:t>‹#›</a:t>
            </a:fld>
            <a:endParaRPr lang="en-US"/>
          </a:p>
        </p:txBody>
      </p:sp>
    </p:spTree>
    <p:extLst>
      <p:ext uri="{BB962C8B-B14F-4D97-AF65-F5344CB8AC3E}">
        <p14:creationId xmlns:p14="http://schemas.microsoft.com/office/powerpoint/2010/main" val="386448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2012 edition of review and rating of moving-boat ADCP discharge measurements. I gave a similar webinar in 2010 but due to technical difficulties we weren’t able to record it. I have had numerous requests for this topic and we have begun to include this topic in our basic ADCP training classes. While this presentation will be similar to the original presentation in 2010 it has been updated to reflect changes in knowledge, software, and policies. We will record this and make it available through the </a:t>
            </a:r>
            <a:r>
              <a:rPr lang="en-US" baseline="0" dirty="0" err="1" smtClean="0"/>
              <a:t>hydroacoustic</a:t>
            </a:r>
            <a:r>
              <a:rPr lang="en-US" baseline="0" dirty="0" smtClean="0"/>
              <a:t> web page for anyone wishing to view this information at a later time.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Combining</a:t>
            </a:r>
            <a:r>
              <a:rPr lang="en-US" baseline="0" dirty="0" smtClean="0"/>
              <a:t> uncertainties from various sources is accomplished by computing the square root of the sum of the squares. However, for simplicity a simple summation can be used, although this will result in a larger uncertainty than using the square root of the sum of the squares. So if using the simple sum estimate your uncertainties low and round values down. If you use the square root of the sum of the squares you can use realistic values of the uncertainties. </a:t>
            </a:r>
          </a:p>
          <a:p>
            <a:endParaRPr lang="en-US" baseline="0" dirty="0" smtClean="0"/>
          </a:p>
          <a:p>
            <a:r>
              <a:rPr lang="en-US" baseline="0" dirty="0" smtClean="0"/>
              <a:t>For example for uncertainties of 5, 3, and 1 percent the final uncertainty is 5.9 percent but when using the simple sum you would get 9%. Thus, estimating low and round down we might get 5 +2 +0 = 7% which is a more reasonable estimate.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10</a:t>
            </a:fld>
            <a:endParaRPr lang="en-US"/>
          </a:p>
        </p:txBody>
      </p:sp>
    </p:spTree>
    <p:extLst>
      <p:ext uri="{BB962C8B-B14F-4D97-AF65-F5344CB8AC3E}">
        <p14:creationId xmlns:p14="http://schemas.microsoft.com/office/powerpoint/2010/main" val="55642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On</a:t>
            </a:r>
            <a:r>
              <a:rPr lang="en-US" baseline="0" dirty="0" smtClean="0"/>
              <a:t> to other considerations. Look for patterns in the transect discharges. Random errors should not form a pattern. If a pattern is identified it could indicate that the flow is unsteady and there may be a need to adjust the measurement procedures to achieve the goal of the discharge measurement. For rising or falling situations, using fewer transects in each average could allow multiple discharge measurements and may help in rating development. However, if the goal is to simply get a mean and the fluctuations are periodic more transects may be required to properly sample and average over the period of the fluctuation.</a:t>
            </a:r>
          </a:p>
          <a:p>
            <a:endParaRPr lang="en-US" baseline="0" dirty="0" smtClean="0"/>
          </a:p>
          <a:p>
            <a:r>
              <a:rPr lang="en-US" baseline="0" dirty="0" smtClean="0"/>
              <a:t>A pattern caused by flow unsteadiness but represented in the transects used to obtain a mean discharge will result in a greater coefficient of variation than is actually caused by random error and the uncertainty may be overestimated.</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Evaluation of the discharge profile to determine the appropriate top and bottom fit can</a:t>
            </a:r>
            <a:r>
              <a:rPr lang="en-US" baseline="0" dirty="0" smtClean="0"/>
              <a:t> be very important to the final discharge. Previously we had </a:t>
            </a:r>
            <a:r>
              <a:rPr lang="en-US" baseline="0" dirty="0" smtClean="0"/>
              <a:t>suggested </a:t>
            </a:r>
            <a:r>
              <a:rPr lang="en-US" baseline="0" dirty="0" smtClean="0"/>
              <a:t>methods for evaluating the profile using the manufacturers software, but there were limitations associated with that approach. The Office of Surface Water has developed and released a standalone software called </a:t>
            </a:r>
            <a:r>
              <a:rPr lang="en-US" baseline="0" dirty="0" err="1" smtClean="0"/>
              <a:t>extrap</a:t>
            </a:r>
            <a:r>
              <a:rPr lang="en-US" baseline="0" dirty="0" smtClean="0"/>
              <a:t> which should make this process more accurate and more efficient. Field notes on the direction and speed of the wind can be very helpful in determining the appropriate top extrapolation method. During surface water reviews my personal experience is this information is not consistently recorded in a manner that helps determine the top extrapolation. When recording this information in the field, do so with the intent of providing information to justify the top extrapolation method.</a:t>
            </a:r>
          </a:p>
          <a:p>
            <a:endParaRPr lang="en-US" baseline="0" dirty="0" smtClean="0"/>
          </a:p>
          <a:p>
            <a:r>
              <a:rPr lang="en-US" baseline="0" dirty="0" err="1" smtClean="0"/>
              <a:t>Extrap</a:t>
            </a:r>
            <a:r>
              <a:rPr lang="en-US" baseline="0" dirty="0" smtClean="0"/>
              <a:t> version 3.1 includes a discharge sensitivity analysis that can be used to estimate the percent uncertainty associate with extrapolations. </a:t>
            </a:r>
          </a:p>
          <a:p>
            <a:endParaRPr lang="en-US" baseline="0" dirty="0" smtClean="0"/>
          </a:p>
          <a:p>
            <a:r>
              <a:rPr lang="en-US" baseline="0" dirty="0" smtClean="0"/>
              <a:t>Finally, your judgment is important. </a:t>
            </a:r>
            <a:r>
              <a:rPr lang="en-US" baseline="0" dirty="0" err="1" smtClean="0"/>
              <a:t>Extrap</a:t>
            </a:r>
            <a:r>
              <a:rPr lang="en-US" baseline="0" dirty="0" smtClean="0"/>
              <a:t> can only use the data measured by the ADCP. You have to decide based on your knowledge of the site and field notes: Does the measured data represent the unmeasured areas? Do the available fit options provide reasonable values for the unmeasured areas?</a:t>
            </a:r>
          </a:p>
        </p:txBody>
      </p:sp>
      <p:sp>
        <p:nvSpPr>
          <p:cNvPr id="4" name="Slide Number Placeholder 3"/>
          <p:cNvSpPr>
            <a:spLocks noGrp="1"/>
          </p:cNvSpPr>
          <p:nvPr>
            <p:ph type="sldNum" sz="quarter" idx="10"/>
          </p:nvPr>
        </p:nvSpPr>
        <p:spPr/>
        <p:txBody>
          <a:bodyPr/>
          <a:lstStyle/>
          <a:p>
            <a:fld id="{D031F4A8-44BC-45DF-923B-4522EA2201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new user interface for </a:t>
            </a:r>
            <a:r>
              <a:rPr lang="en-US" dirty="0" err="1" smtClean="0"/>
              <a:t>extrap</a:t>
            </a:r>
            <a:r>
              <a:rPr lang="en-US" dirty="0" smtClean="0"/>
              <a:t> 3.1.</a:t>
            </a:r>
            <a:r>
              <a:rPr lang="en-US" baseline="0" dirty="0" smtClean="0"/>
              <a:t> This version includes some new and important features:</a:t>
            </a:r>
          </a:p>
          <a:p>
            <a:endParaRPr lang="en-US" baseline="0" dirty="0" smtClean="0"/>
          </a:p>
          <a:p>
            <a:pPr marL="232943" indent="-232943">
              <a:buAutoNum type="arabicParenR"/>
            </a:pPr>
            <a:r>
              <a:rPr lang="en-US" baseline="0" dirty="0" smtClean="0"/>
              <a:t>You can load multiple transects. For TRDI simply load the </a:t>
            </a:r>
            <a:r>
              <a:rPr lang="en-US" baseline="0" dirty="0" err="1" smtClean="0"/>
              <a:t>mmt</a:t>
            </a:r>
            <a:r>
              <a:rPr lang="en-US" baseline="0" dirty="0" smtClean="0"/>
              <a:t> files and all check transects are loaded.</a:t>
            </a:r>
          </a:p>
          <a:p>
            <a:pPr marL="232943" indent="-232943">
              <a:buAutoNum type="arabicParenR"/>
            </a:pPr>
            <a:r>
              <a:rPr lang="en-US" baseline="0" dirty="0" smtClean="0"/>
              <a:t>The transects are composited to form a profile for the whole measurement.</a:t>
            </a:r>
          </a:p>
          <a:p>
            <a:pPr marL="232943" indent="-232943">
              <a:buAutoNum type="arabicParenR"/>
            </a:pPr>
            <a:r>
              <a:rPr lang="en-US" baseline="0" dirty="0" smtClean="0"/>
              <a:t>The program uses and automatic algorithm to evaluated the data and suggest a fit, but the user can manually change the fit. It is still your responsibility to evaluate the fit and change it if necessary.</a:t>
            </a:r>
          </a:p>
          <a:p>
            <a:pPr marL="232943" indent="-232943">
              <a:buAutoNum type="arabicParenR"/>
            </a:pPr>
            <a:r>
              <a:rPr lang="en-US" baseline="0" dirty="0" smtClean="0"/>
              <a:t>Finally </a:t>
            </a:r>
            <a:r>
              <a:rPr lang="en-US" baseline="0" dirty="0" smtClean="0"/>
              <a:t>there </a:t>
            </a:r>
            <a:r>
              <a:rPr lang="en-US" baseline="0" dirty="0" smtClean="0"/>
              <a:t>is the discharge sensitivity analysis, which we will discuss in more detail.</a:t>
            </a:r>
          </a:p>
          <a:p>
            <a:pPr marL="232943" indent="-232943">
              <a:buAutoNum type="arabicParenR"/>
            </a:pPr>
            <a:endParaRPr lang="en-US" baseline="0" dirty="0" smtClean="0"/>
          </a:p>
          <a:p>
            <a:r>
              <a:rPr lang="en-US" baseline="0" dirty="0" smtClean="0"/>
              <a:t>For a complete tutorial on using </a:t>
            </a:r>
            <a:r>
              <a:rPr lang="en-US" baseline="0" dirty="0" err="1" smtClean="0"/>
              <a:t>extrap</a:t>
            </a:r>
            <a:r>
              <a:rPr lang="en-US" baseline="0" dirty="0" smtClean="0"/>
              <a:t> please see the 30 minute training video available from the USGS </a:t>
            </a:r>
            <a:r>
              <a:rPr lang="en-US" baseline="0" dirty="0" err="1" smtClean="0"/>
              <a:t>hydroacoustics</a:t>
            </a:r>
            <a:r>
              <a:rPr lang="en-US" baseline="0" dirty="0" smtClean="0"/>
              <a:t> web site.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13</a:t>
            </a:fld>
            <a:endParaRPr lang="en-US"/>
          </a:p>
        </p:txBody>
      </p:sp>
    </p:spTree>
    <p:extLst>
      <p:ext uri="{BB962C8B-B14F-4D97-AF65-F5344CB8AC3E}">
        <p14:creationId xmlns:p14="http://schemas.microsoft.com/office/powerpoint/2010/main" val="186858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7500" lnSpcReduction="20000"/>
          </a:bodyPr>
          <a:lstStyle/>
          <a:p>
            <a:pPr>
              <a:lnSpc>
                <a:spcPct val="115000"/>
              </a:lnSpc>
            </a:pPr>
            <a:r>
              <a:rPr lang="en-US" dirty="0">
                <a:solidFill>
                  <a:srgbClr val="000000"/>
                </a:solidFill>
                <a:ea typeface="Times New Roman"/>
                <a:cs typeface="Calibri"/>
              </a:rPr>
              <a:t>The discharge sensitivity analysis is new to </a:t>
            </a:r>
            <a:r>
              <a:rPr lang="en-US" dirty="0" err="1">
                <a:solidFill>
                  <a:srgbClr val="000000"/>
                </a:solidFill>
                <a:ea typeface="Times New Roman"/>
                <a:cs typeface="Calibri"/>
              </a:rPr>
              <a:t>extrap</a:t>
            </a:r>
            <a:r>
              <a:rPr lang="en-US" dirty="0">
                <a:solidFill>
                  <a:srgbClr val="000000"/>
                </a:solidFill>
                <a:ea typeface="Times New Roman"/>
                <a:cs typeface="Calibri"/>
              </a:rPr>
              <a:t> 3 and can be a useful tool for determining both how important the extrapolation method is and what the potential error due to the unmeasured top and bottom may be in the rating of the measurement. The table assumes that the power fit with a 1/6</a:t>
            </a:r>
            <a:r>
              <a:rPr lang="en-US" baseline="30000" dirty="0">
                <a:solidFill>
                  <a:srgbClr val="000000"/>
                </a:solidFill>
                <a:ea typeface="Times New Roman"/>
                <a:cs typeface="Calibri"/>
              </a:rPr>
              <a:t>th</a:t>
            </a:r>
            <a:r>
              <a:rPr lang="en-US" dirty="0">
                <a:solidFill>
                  <a:srgbClr val="000000"/>
                </a:solidFill>
                <a:ea typeface="Times New Roman"/>
                <a:cs typeface="Calibri"/>
              </a:rPr>
              <a:t> exponent is the reference and then computes the difference from this reference for other fit options. For this example </a:t>
            </a:r>
            <a:r>
              <a:rPr lang="en-US" dirty="0" smtClean="0">
                <a:solidFill>
                  <a:srgbClr val="000000"/>
                </a:solidFill>
                <a:ea typeface="Times New Roman"/>
                <a:cs typeface="Calibri"/>
              </a:rPr>
              <a:t>we can </a:t>
            </a:r>
            <a:r>
              <a:rPr lang="en-US" dirty="0">
                <a:solidFill>
                  <a:srgbClr val="000000"/>
                </a:solidFill>
                <a:ea typeface="Times New Roman"/>
                <a:cs typeface="Calibri"/>
              </a:rPr>
              <a:t>see that there is a bend back near the surface and that a constant fit at the top and no slip at the bottom is appropriate. Looking at the table we can see that if the default were retained in our measurement we would have an error of about 3.7% </a:t>
            </a:r>
            <a:r>
              <a:rPr lang="en-US" dirty="0" smtClean="0">
                <a:solidFill>
                  <a:srgbClr val="000000"/>
                </a:solidFill>
                <a:ea typeface="Times New Roman"/>
                <a:cs typeface="Calibri"/>
              </a:rPr>
              <a:t> from the automatically</a:t>
            </a:r>
            <a:r>
              <a:rPr lang="en-US" baseline="0" dirty="0" smtClean="0">
                <a:solidFill>
                  <a:srgbClr val="000000"/>
                </a:solidFill>
                <a:ea typeface="Times New Roman"/>
                <a:cs typeface="Calibri"/>
              </a:rPr>
              <a:t> selected fit of constant/no slip with an optimized exponent. This difference is </a:t>
            </a:r>
            <a:r>
              <a:rPr lang="en-US" dirty="0" smtClean="0">
                <a:solidFill>
                  <a:srgbClr val="000000"/>
                </a:solidFill>
                <a:ea typeface="Times New Roman"/>
                <a:cs typeface="Calibri"/>
              </a:rPr>
              <a:t>not </a:t>
            </a:r>
            <a:r>
              <a:rPr lang="en-US" dirty="0">
                <a:solidFill>
                  <a:srgbClr val="000000"/>
                </a:solidFill>
                <a:ea typeface="Times New Roman"/>
                <a:cs typeface="Calibri"/>
              </a:rPr>
              <a:t>huge but certainly significant. If we agree that power at the top is not appropriate then our decision is between constant and 3-pt at the top and no slip with the default or a least squares fit exponent at the bottom. The maximum difference among these options is about 1.5%. The automatic logic selected Constant / No Slip with an exponent of 0.3157, which would need to be entered in to the manufacturers software to compute the final discharge. In the rating of this measurement, we could assume a maximum uncertainty associated with the unmeasured areas at the top and bottom of about 1.5%.</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ea typeface="Times New Roman"/>
                <a:cs typeface="Calibri"/>
              </a:rPr>
              <a:t>For this next example, the automatic mode selected power / power with an exponent of 0.3057. However, evaluating the sensitivity of this measurement to the extrapolation methods we see that all methods are within about 1%. Generally changes in discharge greater than 1% should be addressed so the new exponent should be entered in the manufacturers software. In the rating of this measurement, we could assume a maximum uncertainty associated with the unmeasured areas at the top and bottom of less than 1%.</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5AA1A4C8-5653-473C-AAF6-4779299B4C6E}" type="slidenum">
              <a:rPr lang="en-US" smtClean="0"/>
              <a:t>14</a:t>
            </a:fld>
            <a:endParaRPr lang="en-US"/>
          </a:p>
        </p:txBody>
      </p:sp>
    </p:spTree>
    <p:extLst>
      <p:ext uri="{BB962C8B-B14F-4D97-AF65-F5344CB8AC3E}">
        <p14:creationId xmlns:p14="http://schemas.microsoft.com/office/powerpoint/2010/main" val="242080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roughness of the bottom can also contribute to uncertainty in the bottom extrapolation. The extrapolation </a:t>
            </a:r>
            <a:r>
              <a:rPr lang="en-US" baseline="0" dirty="0" smtClean="0"/>
              <a:t>is </a:t>
            </a:r>
            <a:r>
              <a:rPr lang="en-US" baseline="0" dirty="0" smtClean="0"/>
              <a:t>likely accurate if the both is composed of clay, silt, sand, or gravel. However, for cobbles, boulders, or fractured bed rock the bottom may be extremely rough and the flow through the bottom roughness and even the depth measured by the ADCP difficult to assess. In such circumstances one may need to increase the uncertainty for the extrapolation; however, remember the uncertainty is a percent of total discharge and the discharge through those roughness elements is likely a small percentage of the total.</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Edge estimates</a:t>
            </a:r>
            <a:r>
              <a:rPr lang="en-US" baseline="0" dirty="0" smtClean="0"/>
              <a:t>. Hopefully the edge discharge is small enough that even significant errors are a small percentage of the total discharge. Edge estimates should be less than 5% in each edge or addition documentation supporting the estimate should be provided (OSW Technical Memorandum 2012.01).</a:t>
            </a:r>
          </a:p>
          <a:p>
            <a:endParaRPr lang="en-US" baseline="0" dirty="0" smtClean="0"/>
          </a:p>
          <a:p>
            <a:r>
              <a:rPr lang="en-US" baseline="0" dirty="0" smtClean="0"/>
              <a:t>If there is an eddy or recirculation zone at the edge, the first option is to select a better cross section. If that is not possible then it is necessary to properly measure the eddy by making sure the negative flow is captured in the data. Field notes should document flow reversals along the edges.</a:t>
            </a:r>
          </a:p>
          <a:p>
            <a:endParaRPr lang="en-US" baseline="0" dirty="0" smtClean="0"/>
          </a:p>
          <a:p>
            <a:r>
              <a:rPr lang="en-US" baseline="0" dirty="0" smtClean="0"/>
              <a:t>Often during floods with flow in the flood plain it is difficult if not impossible to measure in the flood plain due to vegetation. When this occurs measurements by alternative techniques and/or documentation supporting the estimate should be provided.</a:t>
            </a:r>
          </a:p>
          <a:p>
            <a:endParaRPr lang="en-US" baseline="0" dirty="0" smtClean="0"/>
          </a:p>
          <a:p>
            <a:r>
              <a:rPr lang="en-US" baseline="0" dirty="0" smtClean="0"/>
              <a:t>The manufacturers software provide two standard edge shapes: triangular and square. If your edge does not resemble either of those shapes or the velocity distribution does not attenuate smoothly to zero at the bank, you may need to adjust the edge coefficient in </a:t>
            </a:r>
            <a:r>
              <a:rPr lang="en-US" baseline="0" dirty="0" err="1" smtClean="0"/>
              <a:t>WinRiver</a:t>
            </a:r>
            <a:r>
              <a:rPr lang="en-US" baseline="0" dirty="0" smtClean="0"/>
              <a:t> 2 or manually compute and enter and edge discharge in </a:t>
            </a:r>
            <a:r>
              <a:rPr lang="en-US" baseline="0" dirty="0" err="1" smtClean="0"/>
              <a:t>RiverSurveyor</a:t>
            </a:r>
            <a:r>
              <a:rPr lang="en-US" baseline="0" dirty="0" smtClean="0"/>
              <a:t> Live. </a:t>
            </a:r>
          </a:p>
          <a:p>
            <a:pPr defTabSz="931774">
              <a:defRPr/>
            </a:pPr>
            <a:r>
              <a:rPr lang="en-US" baseline="0" dirty="0" smtClean="0"/>
              <a:t>Finally, you need to consider the uncertainty in your edge estimate. This is completely dependent on your observations and judgment.</a:t>
            </a:r>
          </a:p>
          <a:p>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often asked how much invalid</a:t>
            </a:r>
            <a:r>
              <a:rPr lang="en-US" baseline="0" dirty="0" smtClean="0"/>
              <a:t> data is allowed. My answer is always, it depends. You could lose 50% of your data but if it is every other ensemble the chances are your measurement is still accurate because the valid ensembles represent the flow well and will be used to fill in the invalid areas. So, the important consideration is not how much invalid data, but how it is distributed. If the valid data surrounding the invalid data are representative of the invalid data as in the top two contour plots the uncertainty in discharge is not large. However, if the invalid data are not well represented or occur in a key location as in the lower contour plot the effect can be significant. </a:t>
            </a:r>
          </a:p>
          <a:p>
            <a:endParaRPr lang="en-US" baseline="0" dirty="0" smtClean="0"/>
          </a:p>
          <a:p>
            <a:r>
              <a:rPr lang="en-US" baseline="0" dirty="0" smtClean="0"/>
              <a:t>This description is accurate for data processed with </a:t>
            </a:r>
            <a:r>
              <a:rPr lang="en-US" baseline="0" dirty="0" err="1" smtClean="0"/>
              <a:t>WinRiver</a:t>
            </a:r>
            <a:r>
              <a:rPr lang="en-US" baseline="0" dirty="0" smtClean="0"/>
              <a:t> 2. For </a:t>
            </a:r>
            <a:r>
              <a:rPr lang="en-US" baseline="0" dirty="0" err="1" smtClean="0"/>
              <a:t>RiverSurveyor</a:t>
            </a:r>
            <a:r>
              <a:rPr lang="en-US" baseline="0" dirty="0" smtClean="0"/>
              <a:t> Live the situation is a little different. </a:t>
            </a:r>
            <a:r>
              <a:rPr lang="en-US" baseline="0" dirty="0" err="1" smtClean="0"/>
              <a:t>RiverSurveyor</a:t>
            </a:r>
            <a:r>
              <a:rPr lang="en-US" baseline="0" dirty="0" smtClean="0"/>
              <a:t> Live does not compute the discharge for areas where the data are invalid. If the selected navigation reference is lost and there is no alternative navigation reference, </a:t>
            </a:r>
            <a:r>
              <a:rPr lang="en-US" baseline="0" dirty="0" err="1" smtClean="0"/>
              <a:t>RiverSurveyor</a:t>
            </a:r>
            <a:r>
              <a:rPr lang="en-US" baseline="0" dirty="0" smtClean="0"/>
              <a:t> will hold the last valid boat velocity for 9 seconds after that the data are marked invalid and no discharge is computed for the invalid data. Thus, the discharge computed with </a:t>
            </a:r>
            <a:r>
              <a:rPr lang="en-US" baseline="0" dirty="0" err="1" smtClean="0"/>
              <a:t>RiverSurveyor</a:t>
            </a:r>
            <a:r>
              <a:rPr lang="en-US" baseline="0" dirty="0" smtClean="0"/>
              <a:t> Live that has invalid ensembles is always biased low.</a:t>
            </a:r>
          </a:p>
          <a:p>
            <a:endParaRPr lang="en-US" baseline="0" dirty="0" smtClean="0"/>
          </a:p>
          <a:p>
            <a:r>
              <a:rPr lang="en-US" baseline="0" dirty="0" smtClean="0"/>
              <a:t>The amount of uncertainty you assign based on invalid data is a subjective judgment based on your observations of the flow.</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a:t>
            </a:r>
            <a:r>
              <a:rPr lang="en-US" baseline="0" dirty="0" smtClean="0"/>
              <a:t> the proposed approach to rating your measurement is to:</a:t>
            </a:r>
          </a:p>
          <a:p>
            <a:endParaRPr lang="en-US" baseline="0" dirty="0" smtClean="0"/>
          </a:p>
          <a:p>
            <a:r>
              <a:rPr lang="en-US" baseline="0" dirty="0" smtClean="0"/>
              <a:t>Consider the data</a:t>
            </a:r>
          </a:p>
          <a:p>
            <a:r>
              <a:rPr lang="en-US" baseline="0" dirty="0" smtClean="0"/>
              <a:t>Consider the hydraulics</a:t>
            </a:r>
          </a:p>
          <a:p>
            <a:r>
              <a:rPr lang="en-US" baseline="0" dirty="0" smtClean="0"/>
              <a:t>Consider the site conditions</a:t>
            </a:r>
          </a:p>
          <a:p>
            <a:r>
              <a:rPr lang="en-US" baseline="0" dirty="0" smtClean="0"/>
              <a:t>Where possible use statistics or computations to estimate the uncertainty</a:t>
            </a:r>
          </a:p>
          <a:p>
            <a:r>
              <a:rPr lang="en-US" baseline="0" dirty="0" smtClean="0"/>
              <a:t>And use your judgment</a:t>
            </a:r>
          </a:p>
          <a:p>
            <a:endParaRPr lang="en-US" baseline="0" dirty="0" smtClean="0"/>
          </a:p>
          <a:p>
            <a:r>
              <a:rPr lang="en-US" baseline="0" dirty="0" smtClean="0"/>
              <a:t>You should be able to do this as you review your data. Just remember the percent uncertainty is of the total discharge. So a 50% potential error in an edge that is on 2% of the flow is only a 1% uncertainty on the final discharge.</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Althoug</a:t>
            </a:r>
            <a:r>
              <a:rPr lang="en-US" baseline="0" dirty="0" smtClean="0"/>
              <a:t> I am using </a:t>
            </a:r>
            <a:r>
              <a:rPr lang="en-US" baseline="0" dirty="0" err="1" smtClean="0"/>
              <a:t>WinRiver</a:t>
            </a:r>
            <a:r>
              <a:rPr lang="en-US" baseline="0" dirty="0" smtClean="0"/>
              <a:t> 2 as the example here each of these areas are in </a:t>
            </a:r>
            <a:r>
              <a:rPr lang="en-US" baseline="0" dirty="0" err="1" smtClean="0"/>
              <a:t>RiverSurveyor</a:t>
            </a:r>
            <a:r>
              <a:rPr lang="en-US" baseline="0" dirty="0" smtClean="0"/>
              <a:t> Live.</a:t>
            </a:r>
          </a:p>
          <a:p>
            <a:endParaRPr lang="en-US" baseline="0" dirty="0" smtClean="0"/>
          </a:p>
          <a:p>
            <a:r>
              <a:rPr lang="en-US" baseline="0" dirty="0" smtClean="0"/>
              <a:t>Look at QA/QC, composite tabular data, the stick ship track plot, the velocity contour plot, use </a:t>
            </a:r>
            <a:r>
              <a:rPr lang="en-US" baseline="0" dirty="0" err="1" smtClean="0"/>
              <a:t>extrap</a:t>
            </a:r>
            <a:r>
              <a:rPr lang="en-US" baseline="0" dirty="0" smtClean="0"/>
              <a:t> to evaluation the extrapolation methods, and finally look at the discharge summary. Using these steps you should be able to identify any major issues with your measurement and assign an appropriate rating to your measurement. If these steps reveal something unusual about your data additional steps may be needed to determine the cause of the problem, however, that is beyond the scope of this webinar.</a:t>
            </a:r>
          </a:p>
          <a:p>
            <a:endParaRPr lang="en-US" dirty="0"/>
          </a:p>
        </p:txBody>
      </p:sp>
      <p:sp>
        <p:nvSpPr>
          <p:cNvPr id="4" name="Slide Number Placeholder 3"/>
          <p:cNvSpPr>
            <a:spLocks noGrp="1"/>
          </p:cNvSpPr>
          <p:nvPr>
            <p:ph type="sldNum" sz="quarter" idx="10"/>
          </p:nvPr>
        </p:nvSpPr>
        <p:spPr/>
        <p:txBody>
          <a:bodyPr/>
          <a:lstStyle/>
          <a:p>
            <a:fld id="{C9DE1D69-A785-4566-8E42-1F939CCA50B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begin by discussing the things that should be considered in rating a measurement and where and how you would obtain and treat this information. Next a simple six step process for reviewing data will be presented that will allow you to gather the information important to rating your measurement as you review your data. Finally, I will work through three examples with different issues and describe the logic I would use in rating those measurements.</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 ADCP test free from errors?</a:t>
            </a:r>
          </a:p>
          <a:p>
            <a:r>
              <a:rPr lang="en-US" dirty="0" smtClean="0"/>
              <a:t>Is there a compass calibration and evaluation? A</a:t>
            </a:r>
            <a:r>
              <a:rPr lang="en-US" baseline="0" dirty="0" smtClean="0"/>
              <a:t> compass calibration is required for use of GPS or the Loop method)</a:t>
            </a:r>
          </a:p>
          <a:p>
            <a:r>
              <a:rPr lang="en-US" baseline="0" dirty="0" smtClean="0"/>
              <a:t>Is the calibration or evaluation acceptable?</a:t>
            </a:r>
          </a:p>
          <a:p>
            <a:endParaRPr lang="en-US" baseline="0" dirty="0" smtClean="0"/>
          </a:p>
          <a:p>
            <a:r>
              <a:rPr lang="en-US" baseline="0" dirty="0" smtClean="0"/>
              <a:t>Is there a moving-bed test? If the loop method is used there should be an accurate compass calibration and/or evaluation.</a:t>
            </a:r>
          </a:p>
          <a:p>
            <a:r>
              <a:rPr lang="en-US" baseline="0" dirty="0" smtClean="0"/>
              <a:t>Is there a stationary moving-bed test? Is it of the appropriate duration.</a:t>
            </a:r>
          </a:p>
          <a:p>
            <a:r>
              <a:rPr lang="en-US" baseline="0" dirty="0" smtClean="0"/>
              <a:t>Review the data in the manufacturers software and evaluate using LC or SMBA.</a:t>
            </a:r>
          </a:p>
        </p:txBody>
      </p:sp>
      <p:sp>
        <p:nvSpPr>
          <p:cNvPr id="4" name="Slide Number Placeholder 3"/>
          <p:cNvSpPr>
            <a:spLocks noGrp="1"/>
          </p:cNvSpPr>
          <p:nvPr>
            <p:ph type="sldNum" sz="quarter" idx="10"/>
          </p:nvPr>
        </p:nvSpPr>
        <p:spPr/>
        <p:txBody>
          <a:bodyPr/>
          <a:lstStyle/>
          <a:p>
            <a:fld id="{C9DE1D69-A785-4566-8E42-1F939CCA50B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Composite Tabular</a:t>
            </a:r>
          </a:p>
          <a:p>
            <a:endParaRPr lang="en-US" dirty="0" smtClean="0"/>
          </a:p>
          <a:p>
            <a:r>
              <a:rPr lang="en-US" dirty="0" smtClean="0"/>
              <a:t>Is</a:t>
            </a:r>
            <a:r>
              <a:rPr lang="en-US" baseline="0" dirty="0" smtClean="0"/>
              <a:t> the number of ensemble appropriate? Should be greater than 150.</a:t>
            </a:r>
          </a:p>
          <a:p>
            <a:r>
              <a:rPr lang="en-US" baseline="0" dirty="0" smtClean="0"/>
              <a:t>Are there lost ensembles caused by communications errors?</a:t>
            </a:r>
          </a:p>
          <a:p>
            <a:r>
              <a:rPr lang="en-US" baseline="0" dirty="0" smtClean="0"/>
              <a:t>Here we can look at the percent of invalid or bad ensembles, but as we discussed earlier the distribution is more important than the number.</a:t>
            </a:r>
          </a:p>
          <a:p>
            <a:r>
              <a:rPr lang="en-US" baseline="0" dirty="0" smtClean="0"/>
              <a:t>Is the temperature reasonable? How does it compare to the independent temperature recorded in the field notes?</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Stick Ship Track</a:t>
            </a:r>
          </a:p>
          <a:p>
            <a:endParaRPr lang="en-US" dirty="0" smtClean="0"/>
          </a:p>
          <a:p>
            <a:r>
              <a:rPr lang="en-US" dirty="0" smtClean="0"/>
              <a:t>Check</a:t>
            </a:r>
            <a:r>
              <a:rPr lang="en-US" baseline="0" dirty="0" smtClean="0"/>
              <a:t> the stick ship track with the reference that will be used for computing the final discharge.</a:t>
            </a:r>
          </a:p>
          <a:p>
            <a:r>
              <a:rPr lang="en-US" baseline="0" dirty="0" smtClean="0"/>
              <a:t>Are the track and sticks in the correct direction? If not, is the magnetic variation entered? You may need to evaluate the compass time series to look for serious compass errors?</a:t>
            </a:r>
          </a:p>
          <a:p>
            <a:r>
              <a:rPr lang="en-US" dirty="0" smtClean="0"/>
              <a:t>Compass errors that vary as you complete a transect,</a:t>
            </a:r>
            <a:r>
              <a:rPr lang="en-US" baseline="0" dirty="0" smtClean="0"/>
              <a:t> as shown in the top figure, </a:t>
            </a:r>
            <a:r>
              <a:rPr lang="en-US" dirty="0" smtClean="0"/>
              <a:t>can not be calibrated out and may not be reflected in the evaluation error but can cause</a:t>
            </a:r>
            <a:r>
              <a:rPr lang="en-US" baseline="0" dirty="0" smtClean="0"/>
              <a:t> strange looking ship tracks.</a:t>
            </a:r>
          </a:p>
          <a:p>
            <a:endParaRPr lang="en-US" baseline="0" dirty="0" smtClean="0"/>
          </a:p>
          <a:p>
            <a:r>
              <a:rPr lang="en-US" baseline="0" dirty="0" smtClean="0"/>
              <a:t>Do the sticks represent the flow properly? Large discrepancies, often caused by ambiguity errors and in the lower figure, can often be filtered out using the threshold settings in </a:t>
            </a:r>
            <a:r>
              <a:rPr lang="en-US" baseline="0" dirty="0" err="1" smtClean="0"/>
              <a:t>WinRiver</a:t>
            </a:r>
            <a:r>
              <a:rPr lang="en-US" baseline="0" dirty="0" smtClean="0"/>
              <a:t> 2.</a:t>
            </a:r>
          </a:p>
          <a:p>
            <a:endParaRPr lang="en-US" baseline="0" dirty="0" smtClean="0"/>
          </a:p>
          <a:p>
            <a:r>
              <a:rPr lang="en-US" baseline="0" dirty="0" smtClean="0"/>
              <a:t>Is the ship track smooth or irregular? If irregular, did the instrument have a compass? Often </a:t>
            </a:r>
            <a:r>
              <a:rPr lang="en-US" baseline="0" dirty="0" err="1" smtClean="0"/>
              <a:t>StreamPro’s</a:t>
            </a:r>
            <a:r>
              <a:rPr lang="en-US" baseline="0" dirty="0" smtClean="0"/>
              <a:t> without compasses will show an irregular ship track due to uncompensated rotation but this does not constitute and error. If the ship track has jumps in it the threshold settings in </a:t>
            </a:r>
            <a:r>
              <a:rPr lang="en-US" baseline="0" dirty="0" err="1" smtClean="0"/>
              <a:t>WinRiver</a:t>
            </a:r>
            <a:r>
              <a:rPr lang="en-US" baseline="0" dirty="0" smtClean="0"/>
              <a:t> 2 may help filter out the erroneous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velocity contour, look for unusual or unnatural</a:t>
            </a:r>
            <a:r>
              <a:rPr lang="en-US" baseline="0" dirty="0" smtClean="0"/>
              <a:t> pattern in the velocity distribution. If these are observed, the threshold settings in </a:t>
            </a:r>
            <a:r>
              <a:rPr lang="en-US" baseline="0" dirty="0" err="1" smtClean="0"/>
              <a:t>WinRiver</a:t>
            </a:r>
            <a:r>
              <a:rPr lang="en-US" baseline="0" dirty="0" smtClean="0"/>
              <a:t> 2 can be used to filter that data. Look for spikes in the bottom profile. If these are observed as in the top figure, turn on screen depth in the process settings in </a:t>
            </a:r>
            <a:r>
              <a:rPr lang="en-US" baseline="0" dirty="0" err="1" smtClean="0"/>
              <a:t>WinRiver</a:t>
            </a:r>
            <a:r>
              <a:rPr lang="en-US" baseline="0" dirty="0" smtClean="0"/>
              <a:t> 2 to filter these data out. What is the distribution of invalid data and unmeasured areas. Here you must make a qualitative assessment of the uncertainty associated with the invalid data.</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a:t>
            </a:r>
            <a:r>
              <a:rPr lang="en-US" baseline="0" dirty="0" err="1" smtClean="0"/>
              <a:t>extrap</a:t>
            </a:r>
            <a:r>
              <a:rPr lang="en-US" baseline="0" dirty="0" smtClean="0"/>
              <a:t> to select one fit for the entire measurement. The only time the fit should vary between transects is if conditions have changed during the measurement. A significant change in wind speed or direction, which should be documented in the field notes.</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look</a:t>
            </a:r>
            <a:r>
              <a:rPr lang="en-US" baseline="0" dirty="0" smtClean="0"/>
              <a:t> at the discharge summary.</a:t>
            </a:r>
          </a:p>
          <a:p>
            <a:endParaRPr lang="en-US" baseline="0" dirty="0" smtClean="0"/>
          </a:p>
          <a:p>
            <a:r>
              <a:rPr lang="en-US" baseline="0" dirty="0" smtClean="0"/>
              <a:t>If the duration greater than 720 seconds?</a:t>
            </a:r>
          </a:p>
          <a:p>
            <a:r>
              <a:rPr lang="en-US" baseline="0" dirty="0" smtClean="0"/>
              <a:t>Is there a directional bias? This is common for GPS based measurements if there is compass error or incorrect magnetic variation.</a:t>
            </a:r>
          </a:p>
          <a:p>
            <a:r>
              <a:rPr lang="en-US" baseline="0" dirty="0" smtClean="0"/>
              <a:t>Look for consistency in the discharges (top, measured, bottom, left, and right), the boat speed, width, area, and flow speed and direction.</a:t>
            </a:r>
          </a:p>
          <a:p>
            <a:r>
              <a:rPr lang="en-US" baseline="0" dirty="0" smtClean="0"/>
              <a:t>Any unexpected and unexplained inconsistencies could add to the uncertainty of the final discharge.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discussed what to look for and the</a:t>
            </a:r>
            <a:r>
              <a:rPr lang="en-US" baseline="0" dirty="0" smtClean="0"/>
              <a:t> steps of processing a measurement lets look at three examples.</a:t>
            </a:r>
          </a:p>
          <a:p>
            <a:endParaRPr lang="en-US" baseline="0" dirty="0" smtClean="0"/>
          </a:p>
          <a:p>
            <a:r>
              <a:rPr lang="en-US" baseline="0" dirty="0" smtClean="0"/>
              <a:t>Example 1.</a:t>
            </a:r>
          </a:p>
          <a:p>
            <a:endParaRPr lang="en-US" baseline="0" dirty="0" smtClean="0"/>
          </a:p>
          <a:p>
            <a:r>
              <a:rPr lang="en-US" baseline="0" dirty="0" smtClean="0"/>
              <a:t>Looking at the QA/QC we see the compass evaluation is good.</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loop moving-bed</a:t>
            </a:r>
            <a:r>
              <a:rPr lang="en-US" baseline="0" dirty="0" smtClean="0"/>
              <a:t> test was completed. There was no lost bottom track, the potential compass error is low, and no moving-bed was detected.</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composite tabular data.</a:t>
            </a:r>
          </a:p>
          <a:p>
            <a:r>
              <a:rPr lang="en-US" dirty="0" smtClean="0"/>
              <a:t>There are over 300 ensembles in each</a:t>
            </a:r>
            <a:r>
              <a:rPr lang="en-US" baseline="0" dirty="0" smtClean="0"/>
              <a:t> transect.</a:t>
            </a:r>
          </a:p>
          <a:p>
            <a:r>
              <a:rPr lang="en-US" baseline="0" dirty="0" smtClean="0"/>
              <a:t>No lost ensembles.</a:t>
            </a:r>
          </a:p>
          <a:p>
            <a:r>
              <a:rPr lang="en-US" baseline="0" dirty="0" smtClean="0"/>
              <a:t>Zero and 1 bad ensembles.</a:t>
            </a:r>
          </a:p>
          <a:p>
            <a:r>
              <a:rPr lang="en-US" baseline="0" dirty="0" smtClean="0"/>
              <a:t>And the temperature appears reasonable.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Ship track looks consistent.</a:t>
            </a:r>
          </a:p>
          <a:p>
            <a:r>
              <a:rPr lang="en-US" dirty="0" smtClean="0"/>
              <a:t>No spikes</a:t>
            </a:r>
            <a:r>
              <a:rPr lang="en-US" baseline="0" dirty="0" smtClean="0"/>
              <a:t> or unusual patterns in the contour plot.</a:t>
            </a:r>
          </a:p>
          <a:p>
            <a:r>
              <a:rPr lang="en-US" baseline="0" dirty="0" smtClean="0"/>
              <a:t>The size of the unmeasured areas a the top and bottom appear reasonable.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 to consider when rating an ADCP discharge measurement. First</a:t>
            </a:r>
            <a:r>
              <a:rPr lang="en-US" baseline="0" dirty="0" smtClean="0"/>
              <a:t> quantify the variability in discharge among the transects. Look for patterns in the transect discharges that do not appear random. Consider the accuracy and percentage of discharge represented by the unmeasured areas at the top, bottom, and edges and any locations in the cross section where invalid data were collected. Also evaluate the quality of the navigation reference. Is bottom track noisy or biased by sediment transport? Does the GPS data look reasonable or does it contain unrealistic jumps in the ship track or boat speed?</a:t>
            </a:r>
          </a:p>
          <a:p>
            <a:endParaRPr lang="en-US" baseline="0" dirty="0" smtClean="0"/>
          </a:p>
          <a:p>
            <a:r>
              <a:rPr lang="en-US" baseline="0" dirty="0" smtClean="0"/>
              <a:t>Let’s look in more detail at how to treat each of these considerations in achieving a final rating for the measured discharge.</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a:t>
            </a:r>
            <a:r>
              <a:rPr lang="en-US" baseline="0" dirty="0" err="1" smtClean="0"/>
              <a:t>extrap</a:t>
            </a:r>
            <a:r>
              <a:rPr lang="en-US" baseline="0" dirty="0" smtClean="0"/>
              <a:t> to evaluate the extrapolation methods yields to potential fits. The automatic method selected a power/power fit with and exponent of 0.05. However, reviewing the fit shows that it appears to overestimate the data at both the top and bottom. A manual fit of constant / no slip with an exponent of 0.15 seems to provide a better fit. The difference in discharge between the two is about 2.5%, but the power/power fit shows that it overestimates. I would estimate the uncertainty due to the fit to be about 1%.</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discharge summary we see that the duration is greater than 720</a:t>
            </a:r>
            <a:r>
              <a:rPr lang="en-US" baseline="0" dirty="0" smtClean="0"/>
              <a:t> seconds. There is one negative discharge in the left edge, but the edges represent about 1% of the total discharge. Everything else is very consistent.</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would I rate this measurement. The coefficient</a:t>
            </a:r>
            <a:r>
              <a:rPr lang="en-US" baseline="0" dirty="0" smtClean="0"/>
              <a:t> of variation was 0.01 and there were 4 transects so we multiply 1.6 times 1 percent to get 1.6% random uncertainty. Add 0.5% for systematic bias to get a base uncertainty of 2.1%. There was no invalid data. We estimated the extrapolation uncertainty to be about 1% and the edges were only about 1% of the total discharge and looked reasonable. Final assessment is an uncertainty of about 3.1%, so rate this measurement “Good”.</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2.</a:t>
            </a:r>
          </a:p>
          <a:p>
            <a:endParaRPr lang="en-US" dirty="0" smtClean="0"/>
          </a:p>
          <a:p>
            <a:r>
              <a:rPr lang="en-US" dirty="0" smtClean="0"/>
              <a:t>No</a:t>
            </a:r>
            <a:r>
              <a:rPr lang="en-US" baseline="0" dirty="0" smtClean="0"/>
              <a:t> test errors.</a:t>
            </a:r>
          </a:p>
          <a:p>
            <a:r>
              <a:rPr lang="en-US" baseline="0" dirty="0" smtClean="0"/>
              <a:t>The compass calibration had a high pitch and roll.</a:t>
            </a:r>
          </a:p>
          <a:p>
            <a:r>
              <a:rPr lang="en-US" baseline="0" dirty="0" smtClean="0"/>
              <a:t>The loop moving bed test had bottom track problems, losing bottom track about 16% of the time. Given the poor compass calibration and poor loop test, if these had to be used to correct the discharge or determine if there really was a moving bed the discharge would be more uncertain.</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in more</a:t>
            </a:r>
            <a:r>
              <a:rPr lang="en-US" baseline="0" dirty="0" smtClean="0"/>
              <a:t> detail at the bottom track issues shows that there were a lot of 3-beam solutions and the bottom track had unexpected high vertical velocities. This can be identified by placing the slider over a peak. In the center figure the error velocity is bad, indicating a 3-beam solution. Turning off 3-beam solutions still results in spikes remaining. In the bottom figure you can see the up velocity in the bottom track is 0.259, which seems high. Setting a threshold for bottom track vertical velocity removes the spike but the result is a lot of invalid data as shown in the lower left figure.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number of ensembles in each transect is low with 84 being the maximum and 43 the minimum. The sum of the durations of 8 transects is still less than 500 seconds. Although the number of bad bins isn’t high, they represent about 10% of the data, so their distribution may be important.</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data were collected with a 1200 kHz Rio Grande. The ship track is very irregular indicating problems with bottom tracking and applying the thresholds discussed earlier didn’t improve the situation much. The contour plot shows no bottom spikes and it appears that the invalid data are probably represented reasonably well by the neighboring valid data. However, the unmeasured top portion appears rather large and could result in a the final discharge being very sensitive to the top extrapolation method.</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t>
            </a:r>
            <a:r>
              <a:rPr lang="en-US" dirty="0" err="1" smtClean="0"/>
              <a:t>extrap</a:t>
            </a:r>
            <a:r>
              <a:rPr lang="en-US" dirty="0" smtClean="0"/>
              <a:t> to evaluate the discharge profile</a:t>
            </a:r>
            <a:r>
              <a:rPr lang="en-US" baseline="0" dirty="0" smtClean="0"/>
              <a:t> validates our assumption that the top extrapolation is going to be difficult to evaluate due to lack of data and that the size of the top unmeasured area will result in significant changes in discharge based on the selected extrapolation. Both the power/power with 1/6</a:t>
            </a:r>
            <a:r>
              <a:rPr lang="en-US" baseline="30000" dirty="0" smtClean="0"/>
              <a:t>th</a:t>
            </a:r>
            <a:r>
              <a:rPr lang="en-US" baseline="0" dirty="0" smtClean="0"/>
              <a:t> exponent and the constant / no slip with 1/6</a:t>
            </a:r>
            <a:r>
              <a:rPr lang="en-US" baseline="30000" dirty="0" smtClean="0"/>
              <a:t>th</a:t>
            </a:r>
            <a:r>
              <a:rPr lang="en-US" baseline="0" dirty="0" smtClean="0"/>
              <a:t> exponent provide reasonable fits to the data, but the difference in final discharge is 4.6%. This is where field notes are important. If there was a documented strong upstream wind, I would be inclined to use constant / no slip. However, in absence of any documentation or site conditions that would result in a bend back at the top of the profile I would stay with the power/power fit with a 1/6</a:t>
            </a:r>
            <a:r>
              <a:rPr lang="en-US" baseline="30000" dirty="0" smtClean="0"/>
              <a:t>th</a:t>
            </a:r>
            <a:r>
              <a:rPr lang="en-US" baseline="0" dirty="0" smtClean="0"/>
              <a:t> exponent. Thus, the uncertainty due to </a:t>
            </a:r>
            <a:r>
              <a:rPr lang="en-US" baseline="0" dirty="0" smtClean="0"/>
              <a:t>extrapolation </a:t>
            </a:r>
            <a:r>
              <a:rPr lang="en-US" baseline="0" dirty="0" smtClean="0"/>
              <a:t>methods is about 5%.</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discharge summary we find:</a:t>
            </a:r>
          </a:p>
          <a:p>
            <a:endParaRPr lang="en-US" dirty="0" smtClean="0"/>
          </a:p>
          <a:p>
            <a:r>
              <a:rPr lang="en-US" dirty="0" smtClean="0"/>
              <a:t>The duration</a:t>
            </a:r>
            <a:r>
              <a:rPr lang="en-US" baseline="0" dirty="0" smtClean="0"/>
              <a:t> is less than 500 seconds.</a:t>
            </a:r>
          </a:p>
          <a:p>
            <a:r>
              <a:rPr lang="en-US" baseline="0" dirty="0" smtClean="0"/>
              <a:t>The edges are consistent but the width and areas are not, owing to the identified problems with bottom track.</a:t>
            </a:r>
          </a:p>
          <a:p>
            <a:r>
              <a:rPr lang="en-US" baseline="0" dirty="0" smtClean="0"/>
              <a:t>The discharges have a high coefficient of variation of 0.14 or 14%.</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does the final</a:t>
            </a:r>
            <a:r>
              <a:rPr lang="en-US" baseline="0" dirty="0" smtClean="0"/>
              <a:t> rating look like.</a:t>
            </a:r>
          </a:p>
          <a:p>
            <a:endParaRPr lang="en-US" baseline="0" dirty="0" smtClean="0"/>
          </a:p>
          <a:p>
            <a:r>
              <a:rPr lang="en-US" dirty="0" smtClean="0"/>
              <a:t>The random uncertainty is the coefficien</a:t>
            </a:r>
            <a:r>
              <a:rPr lang="en-US" baseline="0" dirty="0" smtClean="0"/>
              <a:t>t of variation of 14% </a:t>
            </a:r>
            <a:r>
              <a:rPr lang="en-US" baseline="0" dirty="0" smtClean="0"/>
              <a:t>multiplied </a:t>
            </a:r>
            <a:r>
              <a:rPr lang="en-US" baseline="0" dirty="0" smtClean="0"/>
              <a:t>by 0.8 because there were 8 transects. Adding the systematic bias the bas uncertainty is 10.5%. The invalid data did not appear to be a huge problem, but the large unmeasured top portion resulted in about a 5% uncertainty in the extrapolation method. The edges were reasonable, so the final </a:t>
            </a:r>
            <a:r>
              <a:rPr lang="en-US" baseline="0" dirty="0" smtClean="0"/>
              <a:t>assessment </a:t>
            </a:r>
            <a:r>
              <a:rPr lang="en-US" baseline="0" dirty="0" smtClean="0"/>
              <a:t>is an uncertainty of about 15% and I would rate this measurement “Poor”.</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manufacturer’s software, both </a:t>
            </a:r>
            <a:r>
              <a:rPr lang="en-US" baseline="0" dirty="0" err="1" smtClean="0"/>
              <a:t>WinRiver</a:t>
            </a:r>
            <a:r>
              <a:rPr lang="en-US" baseline="0" dirty="0" smtClean="0"/>
              <a:t> 2 and </a:t>
            </a:r>
            <a:r>
              <a:rPr lang="en-US" baseline="0" dirty="0" err="1" smtClean="0"/>
              <a:t>RiverSurveyor</a:t>
            </a:r>
            <a:r>
              <a:rPr lang="en-US" baseline="0" dirty="0" smtClean="0"/>
              <a:t> Live, compute the coefficient of variation or the standard deviation divided by the average for the transects the comprise the measurement. This coefficient of variation represents the sampled random error in the discharge measurement. Generally uncertainty is reported to the 95% coverage level. To obtain the 95% uncertainty associated with the mean discharge we can multiply the coefficient of variation by the appropriate coverage factor from a student’s t distribution and divide by the square root of the number of transects in the mean. For simplicity in application we have computed the these values for commonly collected numbers of transects. If </a:t>
            </a:r>
            <a:r>
              <a:rPr lang="en-US" baseline="0" dirty="0" smtClean="0"/>
              <a:t>your </a:t>
            </a:r>
            <a:r>
              <a:rPr lang="en-US" baseline="0" dirty="0" smtClean="0"/>
              <a:t>measurement had 4 transects the 95% uncertainty based on the variability in discharge among the transects would be 1.6 times the coefficient of variation. For 8 passes 0.8 times the coefficient of variation and so on. The resulting value represents only random errors and does not account for biases. On the basis of information provided by one of the manufacturers we can account for systematic uncertainty by adding about 0.5% to the 95% random uncertainty. At this point, this is likely an optimistic estimate of the uncertainty in your measurement because we have not considered the potential biases associated with the unmeasured areas or with any problems in the overall measurement. However, the value we have computed will be our base uncertainty to which we may add based other considerations.</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3</a:t>
            </a:r>
          </a:p>
          <a:p>
            <a:endParaRPr lang="en-US" baseline="0" dirty="0" smtClean="0"/>
          </a:p>
          <a:p>
            <a:r>
              <a:rPr lang="en-US" baseline="0" dirty="0" smtClean="0"/>
              <a:t>There were no errors in the ADCP test and the compass calibration was good.</a:t>
            </a:r>
          </a:p>
          <a:p>
            <a:r>
              <a:rPr lang="en-US" baseline="0" dirty="0" smtClean="0"/>
              <a:t>However, two loop tests show significant moving-bed but are also affected by 15-22 percent invalid bottom track.</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initial look at</a:t>
            </a:r>
            <a:r>
              <a:rPr lang="en-US" baseline="0" dirty="0" smtClean="0"/>
              <a:t> the composite tabular data shows a high percent of bad ensembles, about 15-20 percent, which is consistent with the loop tests. However, we see a clue that may help with the bottom track problems. GPS data has been collected.</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Switching</a:t>
            </a:r>
            <a:r>
              <a:rPr lang="en-US" baseline="0" dirty="0" smtClean="0"/>
              <a:t> the navigation reference to GPS reduces the number of bad ensembles to about 1%.</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reference set to GGA the stick ship plot and the contour plot both look good.</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if we</a:t>
            </a:r>
            <a:r>
              <a:rPr lang="en-US" baseline="0" dirty="0" smtClean="0"/>
              <a:t> had to use bottom track we would have to qualitatively assess the uncertainty associated with the invalid data.</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this example will illustrate the user must apply knowledge of the site and consistent logic to select the extrapolation method and assess the uncertainty. The figure on the right shows two power fits. The Gray line is the default 1/6</a:t>
            </a:r>
            <a:r>
              <a:rPr lang="en-US" baseline="30000" dirty="0" smtClean="0"/>
              <a:t>th</a:t>
            </a:r>
            <a:r>
              <a:rPr lang="en-US" baseline="0" dirty="0" smtClean="0"/>
              <a:t> exponent which clearly does not fit the data. The black line has an exponent of 0.05 and appears to fit the data better. However, its shape a the bottom doesn’t represent the data perfectly and will tend to overestimate the discharge.</a:t>
            </a:r>
          </a:p>
          <a:p>
            <a:endParaRPr lang="en-US" baseline="0" dirty="0" smtClean="0"/>
          </a:p>
          <a:p>
            <a:r>
              <a:rPr lang="en-US" baseline="0" dirty="0" smtClean="0"/>
              <a:t>The figure on the left shows the constant / no slip fit with two different exponents for the no slip portion. So which do you choose? Since the power curve with the 0.05 exponent appears to overestimate the discharge in the bottom, which is consistent with the discharge sensitivity analysis, I would eliminate it from consideration. So, which of the no slip exponents is correct? Well we really don’t know, but if I know the bed was composed of gravel or coarser material I would probably choose the 1/6</a:t>
            </a:r>
            <a:r>
              <a:rPr lang="en-US" baseline="30000" dirty="0" smtClean="0"/>
              <a:t>th</a:t>
            </a:r>
            <a:r>
              <a:rPr lang="en-US" baseline="0" dirty="0" smtClean="0"/>
              <a:t> exponent as it has a flatter profile. However, if the bed were smooth clay or silt, I would be </a:t>
            </a:r>
            <a:r>
              <a:rPr lang="en-US" baseline="0" dirty="0" smtClean="0"/>
              <a:t>inclined </a:t>
            </a:r>
            <a:r>
              <a:rPr lang="en-US" baseline="0" dirty="0" smtClean="0"/>
              <a:t>to pick the 0.09 exponent as it has a more vertical shape consistent with a smooth bed. The difference in discharge between the two is about 1.25%. So I would estimate the uncertainty at about 1%.</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discharge summary for the GGA</a:t>
            </a:r>
            <a:r>
              <a:rPr lang="en-US" baseline="0" dirty="0" smtClean="0"/>
              <a:t> reference</a:t>
            </a:r>
            <a:r>
              <a:rPr lang="en-US" dirty="0" smtClean="0"/>
              <a:t>, we see a directional bias which will inflate our coefficient</a:t>
            </a:r>
            <a:r>
              <a:rPr lang="en-US" baseline="0" dirty="0" smtClean="0"/>
              <a:t> of variation. Correction the magnetic variation removed the directional bias but changed the discharge by only 1.3 </a:t>
            </a:r>
            <a:r>
              <a:rPr lang="en-US" baseline="0" dirty="0" err="1" smtClean="0"/>
              <a:t>cfs</a:t>
            </a:r>
            <a:r>
              <a:rPr lang="en-US" baseline="0" dirty="0" smtClean="0"/>
              <a:t> and would not be recommended for this measurement.</a:t>
            </a:r>
          </a:p>
          <a:p>
            <a:endParaRPr lang="en-US" baseline="0" dirty="0" smtClean="0"/>
          </a:p>
          <a:p>
            <a:r>
              <a:rPr lang="en-US" baseline="0" dirty="0" smtClean="0"/>
              <a:t>The edge discharges are inconsistent but are less than 3% of the total discharge.</a:t>
            </a:r>
          </a:p>
          <a:p>
            <a:endParaRPr lang="en-US" baseline="0" dirty="0" smtClean="0"/>
          </a:p>
          <a:p>
            <a:r>
              <a:rPr lang="en-US" baseline="0" dirty="0" smtClean="0"/>
              <a:t>The duration is less than 720 seconds. Note: this measurement was collected prior to the new policy.</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the discharge summary for bottom track, we see the discharge is lower than that for the GGA reference, indicating</a:t>
            </a:r>
            <a:r>
              <a:rPr lang="en-US" baseline="0" dirty="0" smtClean="0"/>
              <a:t> there is a moving-bed at this site. This would require LC to correct the discharge.</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 the measurement using the</a:t>
            </a:r>
            <a:r>
              <a:rPr lang="en-US" baseline="0" dirty="0" smtClean="0"/>
              <a:t> GGA reference.</a:t>
            </a:r>
          </a:p>
          <a:p>
            <a:endParaRPr lang="en-US" dirty="0" smtClean="0"/>
          </a:p>
          <a:p>
            <a:r>
              <a:rPr lang="en-US" dirty="0" smtClean="0"/>
              <a:t>The coefficient</a:t>
            </a:r>
            <a:r>
              <a:rPr lang="en-US" baseline="0" dirty="0" smtClean="0"/>
              <a:t> of variation was 0.03 so the base uncertainty works out to be </a:t>
            </a:r>
            <a:r>
              <a:rPr lang="en-US" baseline="0" dirty="0" smtClean="0"/>
              <a:t>5.3%. </a:t>
            </a:r>
            <a:r>
              <a:rPr lang="en-US" baseline="0" dirty="0" smtClean="0"/>
              <a:t>But remember we said this number may be inflated due to the directional bias. Using GGA there was no significant invalid data. The extrapolation error was about 1% worst case. The edges were inconsistent but were only about 3% of the total discharge. Therefore, the final </a:t>
            </a:r>
            <a:r>
              <a:rPr lang="en-US" baseline="0" dirty="0" err="1" smtClean="0"/>
              <a:t>uncertianty</a:t>
            </a:r>
            <a:r>
              <a:rPr lang="en-US" baseline="0" dirty="0" smtClean="0"/>
              <a:t> is about 6</a:t>
            </a:r>
            <a:r>
              <a:rPr lang="en-US" baseline="0" dirty="0" smtClean="0"/>
              <a:t>%. </a:t>
            </a:r>
            <a:r>
              <a:rPr lang="en-US" baseline="0" dirty="0" smtClean="0"/>
              <a:t>I would probably rate this measurement good but I would not argue if you wanted to rate it fair.</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GPS weren’t available and you</a:t>
            </a:r>
            <a:r>
              <a:rPr lang="en-US" baseline="0" dirty="0" smtClean="0"/>
              <a:t> had to use BT the rating would be different.</a:t>
            </a:r>
          </a:p>
          <a:p>
            <a:endParaRPr lang="en-US" baseline="0" dirty="0" smtClean="0"/>
          </a:p>
          <a:p>
            <a:r>
              <a:rPr lang="en-US" baseline="0" dirty="0" smtClean="0"/>
              <a:t>You notice that as predicted the coefficient of variation dropped to 0.02, as the directional bias from the compass is removed, so the base uncertainty is 3.3%. Again the edges are inconsistent but represent less than 3% of the total discharge. The extrapolation estimate is about 1%. Since there was a moving-bed and we are referencing bottom track the loop tests must be used to correct the data. Remember the loop had 15-22% invalid bottom track that could affect the results. The potential moving-bed bias varied from 5-8% between the two loops. I would assume an uncertainty due to the loops of about 4%. Therefore, the final assessment is about 9.3% uncertainty. I would rate this measurement “Poor</a:t>
            </a:r>
            <a:r>
              <a:rPr lang="en-US" baseline="0" dirty="0" smtClean="0"/>
              <a:t>”, due primarily to the presence of a moving-bed and a poor loop test.</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an example of computing the base uncertainty, let’s look at this data. The coefficient of variation is 0.05 or 5%. There are 8 transects. So we multiply 5% time 0.8 and add 0.5% systematic uncertainty to achieve a base uncertainty of 4.5%.</a:t>
            </a:r>
            <a:endParaRPr lang="en-US" dirty="0"/>
          </a:p>
        </p:txBody>
      </p:sp>
      <p:sp>
        <p:nvSpPr>
          <p:cNvPr id="4" name="Slide Number Placeholder 3"/>
          <p:cNvSpPr>
            <a:spLocks noGrp="1"/>
          </p:cNvSpPr>
          <p:nvPr>
            <p:ph type="sldNum" sz="quarter" idx="10"/>
          </p:nvPr>
        </p:nvSpPr>
        <p:spPr/>
        <p:txBody>
          <a:bodyPr/>
          <a:lstStyle/>
          <a:p>
            <a:fld id="{D031F4A8-44BC-45DF-923B-4522EA22017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summary:</a:t>
            </a:r>
          </a:p>
          <a:p>
            <a:endParaRPr lang="en-US" dirty="0" smtClean="0"/>
          </a:p>
          <a:p>
            <a:r>
              <a:rPr lang="en-US" dirty="0" smtClean="0"/>
              <a:t>Consider potential uncertainty or errors as you review the data</a:t>
            </a:r>
          </a:p>
          <a:p>
            <a:endParaRPr lang="en-US" dirty="0" smtClean="0"/>
          </a:p>
          <a:p>
            <a:r>
              <a:rPr lang="en-US" dirty="0" smtClean="0"/>
              <a:t>Keep review to a minimum unless errors are identified or suspected</a:t>
            </a:r>
          </a:p>
          <a:p>
            <a:endParaRPr lang="en-US" dirty="0" smtClean="0"/>
          </a:p>
          <a:p>
            <a:r>
              <a:rPr lang="en-US" dirty="0" smtClean="0"/>
              <a:t>Consider the percent of effect of an error or uncertainty will have on the discharge</a:t>
            </a:r>
          </a:p>
          <a:p>
            <a:endParaRPr lang="en-US" dirty="0" smtClean="0"/>
          </a:p>
          <a:p>
            <a:r>
              <a:rPr lang="en-US" dirty="0" smtClean="0"/>
              <a:t>Use </a:t>
            </a:r>
            <a:r>
              <a:rPr lang="en-US" dirty="0" err="1" smtClean="0"/>
              <a:t>extrap</a:t>
            </a:r>
            <a:r>
              <a:rPr lang="en-US" dirty="0" smtClean="0"/>
              <a:t> to help determine uncertainty due to top and bottom extrapolations</a:t>
            </a:r>
          </a:p>
          <a:p>
            <a:endParaRPr lang="en-US" dirty="0" smtClean="0"/>
          </a:p>
          <a:p>
            <a:r>
              <a:rPr lang="en-US" dirty="0" smtClean="0"/>
              <a:t>Use the COV in the discharge summary as the base minimum uncertainty</a:t>
            </a:r>
          </a:p>
          <a:p>
            <a:endParaRPr lang="en-US" dirty="0" smtClean="0"/>
          </a:p>
          <a:p>
            <a:r>
              <a:rPr lang="en-US" dirty="0" smtClean="0"/>
              <a:t>Assume a 0.5% </a:t>
            </a:r>
            <a:r>
              <a:rPr lang="en-US" smtClean="0"/>
              <a:t>systematic bias</a:t>
            </a:r>
          </a:p>
          <a:p>
            <a:endParaRPr lang="en-US" dirty="0" smtClean="0"/>
          </a:p>
          <a:p>
            <a:r>
              <a:rPr lang="en-US" dirty="0" smtClean="0"/>
              <a:t>Contact OSW if you have unusual data or you have questions</a:t>
            </a:r>
          </a:p>
          <a:p>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29150" cy="3471863"/>
          </a:xfrm>
        </p:spPr>
      </p:sp>
      <p:sp>
        <p:nvSpPr>
          <p:cNvPr id="3" name="Notes Placeholder 2"/>
          <p:cNvSpPr>
            <a:spLocks noGrp="1"/>
          </p:cNvSpPr>
          <p:nvPr>
            <p:ph type="body" idx="1"/>
          </p:nvPr>
        </p:nvSpPr>
        <p:spPr/>
        <p:txBody>
          <a:bodyPr/>
          <a:lstStyle/>
          <a:p>
            <a:r>
              <a:rPr lang="en-US" dirty="0" smtClean="0"/>
              <a:t>The</a:t>
            </a:r>
            <a:r>
              <a:rPr lang="en-US" baseline="0" dirty="0" smtClean="0"/>
              <a:t> approach I just describe works well as long as you have at least 4 transects. However, with our new policy of accepting two transect measurements provided the duration of the data collection is at least 720 seconds creates a problem. Having only two samples does not provide us with a very good estimate of the uncertainty and using the student’s t distribution results in a huge multiplier. In addition, </a:t>
            </a:r>
            <a:r>
              <a:rPr lang="en-US" baseline="0" dirty="0" err="1" smtClean="0"/>
              <a:t>RiverSurveyor</a:t>
            </a:r>
            <a:r>
              <a:rPr lang="en-US" baseline="0" dirty="0" smtClean="0"/>
              <a:t> Live reports the coefficient of variation to three decimal places and </a:t>
            </a:r>
            <a:r>
              <a:rPr lang="en-US" baseline="0" dirty="0" err="1" smtClean="0"/>
              <a:t>WinRiver</a:t>
            </a:r>
            <a:r>
              <a:rPr lang="en-US" baseline="0" dirty="0" smtClean="0"/>
              <a:t> 2 to only two decimal places. That isn’t a problem for small multipliers but it is for large ones. The approach I am proposing results in a similar distribution of results as if the purely theoretical approach was applied, but provides a simple application. </a:t>
            </a:r>
          </a:p>
          <a:p>
            <a:endParaRPr lang="en-US" baseline="0" dirty="0" smtClean="0"/>
          </a:p>
          <a:p>
            <a:r>
              <a:rPr lang="en-US" baseline="0" dirty="0" smtClean="0"/>
              <a:t>Obtain the coefficient of variation from the manufacturers software or SWAMI and convert it to percent and then round to the nearest whole number. If the value rounds to zero we will assume a random uncertainty of 3%. I don’t believe any two transect discharge measurement should be rated excellent. It may be excellent but the data are simply not available to support that rating. If the rounded value is greater than 0, multiply by 3.3 and add 0.5% for systematic errors. It may be just as easy to use the examples computations presented here. A two transect measurement with a coefficient of variation of 0.00 or 0.01 could be rated good depending on the other consideration. A two transect measurement with a coefficient of variation of 0.02 could be rated fair provided other considerations are not significant, but a coefficient of variation of 0.03 or greater will result in a rating of poor.</a:t>
            </a:r>
            <a:endParaRPr lang="en-US" dirty="0"/>
          </a:p>
        </p:txBody>
      </p:sp>
      <p:sp>
        <p:nvSpPr>
          <p:cNvPr id="4" name="Slide Number Placeholder 3"/>
          <p:cNvSpPr>
            <a:spLocks noGrp="1"/>
          </p:cNvSpPr>
          <p:nvPr>
            <p:ph type="sldNum" sz="quarter" idx="10"/>
          </p:nvPr>
        </p:nvSpPr>
        <p:spPr/>
        <p:txBody>
          <a:bodyPr/>
          <a:lstStyle/>
          <a:p>
            <a:pPr>
              <a:defRPr/>
            </a:pPr>
            <a:fld id="{48874D93-6E4D-4C6B-92EC-DCF85ABE516D}" type="slidenum">
              <a:rPr lang="en-US" smtClean="0"/>
              <a:pPr>
                <a:defRPr/>
              </a:pPr>
              <a:t>6</a:t>
            </a:fld>
            <a:endParaRPr lang="en-US"/>
          </a:p>
        </p:txBody>
      </p:sp>
    </p:spTree>
    <p:extLst>
      <p:ext uri="{BB962C8B-B14F-4D97-AF65-F5344CB8AC3E}">
        <p14:creationId xmlns:p14="http://schemas.microsoft.com/office/powerpoint/2010/main" val="301381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a two transect measurement in </a:t>
            </a:r>
            <a:r>
              <a:rPr lang="en-US" baseline="0" dirty="0" err="1" smtClean="0"/>
              <a:t>RiverSurveyor</a:t>
            </a:r>
            <a:r>
              <a:rPr lang="en-US" baseline="0" dirty="0" smtClean="0"/>
              <a:t> Live. The coefficient of variation is 0.007 which converts to 0.7 % and rounds to 1%. The 1% is multiplied by 3.3 to get 3.3% and then the estimate for systematic bias is added to achieve a base uncertainty of 3.8%.</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7</a:t>
            </a:fld>
            <a:endParaRPr lang="en-US"/>
          </a:p>
        </p:txBody>
      </p:sp>
    </p:spTree>
    <p:extLst>
      <p:ext uri="{BB962C8B-B14F-4D97-AF65-F5344CB8AC3E}">
        <p14:creationId xmlns:p14="http://schemas.microsoft.com/office/powerpoint/2010/main" val="369783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t>
            </a:r>
            <a:r>
              <a:rPr lang="en-US" baseline="0" dirty="0" err="1" smtClean="0"/>
              <a:t>WinRiver</a:t>
            </a:r>
            <a:r>
              <a:rPr lang="en-US" baseline="0" dirty="0" smtClean="0"/>
              <a:t> 2 the coefficient of variation is labeled Std./</a:t>
            </a:r>
            <a:r>
              <a:rPr lang="en-US" baseline="0" dirty="0" err="1" smtClean="0"/>
              <a:t>Avg</a:t>
            </a:r>
            <a:r>
              <a:rPr lang="en-US" baseline="0" dirty="0" smtClean="0"/>
              <a:t> and is this example is 0.02, which converts to 2%. 2% is multiplied by 3.3 and the estimate for systematic bias is added for a base uncertainty of 7.1%.</a:t>
            </a:r>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8</a:t>
            </a:fld>
            <a:endParaRPr lang="en-US"/>
          </a:p>
        </p:txBody>
      </p:sp>
    </p:spTree>
    <p:extLst>
      <p:ext uri="{BB962C8B-B14F-4D97-AF65-F5344CB8AC3E}">
        <p14:creationId xmlns:p14="http://schemas.microsoft.com/office/powerpoint/2010/main" val="306520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Before we continue, lets make sure we understand what we are computing. </a:t>
            </a:r>
            <a:r>
              <a:rPr lang="en-US" dirty="0" smtClean="0">
                <a:effectLst/>
              </a:rPr>
              <a:t>A measurement with a large uncertainty may be</a:t>
            </a:r>
          </a:p>
          <a:p>
            <a:pPr algn="l"/>
            <a:r>
              <a:rPr lang="en-US" dirty="0" smtClean="0">
                <a:effectLst/>
              </a:rPr>
              <a:t>accurate, but we don’t know that, so it has a large uncertainty. A large uncertainty doesn’t mean the discharge is in error say 8% only that we believe the measurement is within 8% of the true value, which is unknown.</a:t>
            </a:r>
          </a:p>
          <a:p>
            <a:pPr algn="l"/>
            <a:endParaRPr lang="en-US" dirty="0" smtClean="0">
              <a:effectLst/>
            </a:endParaRPr>
          </a:p>
          <a:p>
            <a:pPr defTabSz="931774">
              <a:defRPr/>
            </a:pPr>
            <a:r>
              <a:rPr lang="en-US" dirty="0" smtClean="0"/>
              <a:t>Also</a:t>
            </a:r>
            <a:r>
              <a:rPr lang="en-US" baseline="0" dirty="0" smtClean="0"/>
              <a:t> to clarify, </a:t>
            </a:r>
            <a:r>
              <a:rPr lang="en-US" baseline="0" dirty="0" smtClean="0">
                <a:effectLst/>
              </a:rPr>
              <a:t>t</a:t>
            </a:r>
            <a:r>
              <a:rPr lang="en-US" dirty="0" smtClean="0">
                <a:effectLst/>
              </a:rPr>
              <a:t>he proposed approach although using computations is not intended to be quantitative but provide a quantitative basis for making a qualitative rating of the measurement as Excellent, Good, Fair, or Poor.</a:t>
            </a:r>
          </a:p>
          <a:p>
            <a:endParaRPr lang="en-US" dirty="0"/>
          </a:p>
        </p:txBody>
      </p:sp>
      <p:sp>
        <p:nvSpPr>
          <p:cNvPr id="4" name="Slide Number Placeholder 3"/>
          <p:cNvSpPr>
            <a:spLocks noGrp="1"/>
          </p:cNvSpPr>
          <p:nvPr>
            <p:ph type="sldNum" sz="quarter" idx="10"/>
          </p:nvPr>
        </p:nvSpPr>
        <p:spPr/>
        <p:txBody>
          <a:bodyPr/>
          <a:lstStyle/>
          <a:p>
            <a:fld id="{689E6F30-D6AE-4E1A-B18D-5599F0B2F9FF}" type="slidenum">
              <a:rPr lang="en-US" smtClean="0"/>
              <a:pPr/>
              <a:t>9</a:t>
            </a:fld>
            <a:endParaRPr lang="en-US"/>
          </a:p>
        </p:txBody>
      </p:sp>
    </p:spTree>
    <p:extLst>
      <p:ext uri="{BB962C8B-B14F-4D97-AF65-F5344CB8AC3E}">
        <p14:creationId xmlns:p14="http://schemas.microsoft.com/office/powerpoint/2010/main" val="416637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endParaRPr lang="en-US"/>
          </a:p>
        </p:txBody>
      </p:sp>
      <p:sp>
        <p:nvSpPr>
          <p:cNvPr id="5123" name="Rectangle 3"/>
          <p:cNvSpPr>
            <a:spLocks noGrp="1" noChangeArrowheads="1"/>
          </p:cNvSpPr>
          <p:nvPr>
            <p:ph type="ctrTitle" sz="quarter"/>
          </p:nvPr>
        </p:nvSpPr>
        <p:spPr>
          <a:xfrm>
            <a:off x="685800" y="1736725"/>
            <a:ext cx="7772400" cy="1920875"/>
          </a:xfrm>
          <a:effectLst/>
        </p:spPr>
        <p:txBody>
          <a:bodyPr/>
          <a:lstStyle>
            <a:lvl1pPr>
              <a:defRPr sz="5400">
                <a:solidFill>
                  <a:schemeClr val="bg2"/>
                </a:solidFill>
              </a:defRPr>
            </a:lvl1pPr>
          </a:lstStyle>
          <a:p>
            <a:r>
              <a:rPr lang="en-US" smtClean="0"/>
              <a:t>Click to edit Master title style</a:t>
            </a:r>
            <a:endParaRPr lang="en-US"/>
          </a:p>
        </p:txBody>
      </p:sp>
      <p:sp>
        <p:nvSpPr>
          <p:cNvPr id="5124"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solidFill>
                  <a:schemeClr val="folHlink"/>
                </a:solidFill>
              </a:defRPr>
            </a:lvl1pPr>
          </a:lstStyle>
          <a:p>
            <a:r>
              <a:rPr lang="en-US" smtClean="0"/>
              <a:t>Click to edit Master subtitle style</a:t>
            </a:r>
            <a:endParaRPr lang="en-US"/>
          </a:p>
        </p:txBody>
      </p:sp>
      <p:sp>
        <p:nvSpPr>
          <p:cNvPr id="5125" name="Rectangle 5"/>
          <p:cNvSpPr>
            <a:spLocks noGrp="1" noChangeArrowheads="1"/>
          </p:cNvSpPr>
          <p:nvPr>
            <p:ph type="dt" sz="quarter" idx="2"/>
          </p:nvPr>
        </p:nvSpPr>
        <p:spPr bwMode="auto">
          <a:xfrm>
            <a:off x="457200" y="624840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effectLst/>
              </a:defRPr>
            </a:lvl1pPr>
          </a:lstStyle>
          <a:p>
            <a:endParaRPr lang="en-US"/>
          </a:p>
        </p:txBody>
      </p:sp>
      <p:sp>
        <p:nvSpPr>
          <p:cNvPr id="5126" name="Rectangle 6"/>
          <p:cNvSpPr>
            <a:spLocks noGrp="1" noChangeArrowheads="1"/>
          </p:cNvSpPr>
          <p:nvPr>
            <p:ph type="ftr" sz="quarter" idx="3"/>
          </p:nvPr>
        </p:nvSpPr>
        <p:spPr bwMode="auto">
          <a:xfrm>
            <a:off x="3124200" y="6251575"/>
            <a:ext cx="2895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defRPr>
            </a:lvl1pPr>
          </a:lstStyle>
          <a:p>
            <a:endParaRPr lang="en-US"/>
          </a:p>
        </p:txBody>
      </p:sp>
      <p:sp>
        <p:nvSpPr>
          <p:cNvPr id="5127" name="Rectangle 7"/>
          <p:cNvSpPr>
            <a:spLocks noGrp="1" noChangeArrowheads="1"/>
          </p:cNvSpPr>
          <p:nvPr>
            <p:ph type="sldNum" sz="quarter" idx="4"/>
          </p:nvPr>
        </p:nvSpPr>
        <p:spPr bwMode="auto">
          <a:xfrm>
            <a:off x="6553200" y="625475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defRPr>
            </a:lvl1pPr>
          </a:lstStyle>
          <a:p>
            <a:fld id="{B2B47403-A396-45B5-8F26-16F1ED867069}" type="slidenum">
              <a:rPr lang="en-US"/>
              <a:pPr/>
              <a:t>‹#›</a:t>
            </a:fld>
            <a:endParaRPr lang="en-US"/>
          </a:p>
        </p:txBody>
      </p:sp>
      <p:pic>
        <p:nvPicPr>
          <p:cNvPr id="5128" name="Picture 8"/>
          <p:cNvPicPr>
            <a:picLocks noChangeAspect="1" noChangeArrowheads="1"/>
          </p:cNvPicPr>
          <p:nvPr/>
        </p:nvPicPr>
        <p:blipFill>
          <a:blip r:embed="rId2" cstate="print"/>
          <a:srcRect/>
          <a:stretch>
            <a:fillRect/>
          </a:stretch>
        </p:blipFill>
        <p:spPr bwMode="auto">
          <a:xfrm>
            <a:off x="3276600" y="5943600"/>
            <a:ext cx="2590800" cy="76835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endParaRPr lang="en-US"/>
          </a:p>
        </p:txBody>
      </p:sp>
      <p:sp>
        <p:nvSpPr>
          <p:cNvPr id="4099" name="Rectangle 3"/>
          <p:cNvSpPr>
            <a:spLocks noGrp="1" noChangeArrowheads="1"/>
          </p:cNvSpPr>
          <p:nvPr>
            <p:ph type="body" idx="1"/>
          </p:nvPr>
        </p:nvSpPr>
        <p:spPr bwMode="auto">
          <a:xfrm>
            <a:off x="457200" y="1295400"/>
            <a:ext cx="8229600" cy="5135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Rot="1" noChangeArrowheads="1"/>
          </p:cNvSpPr>
          <p:nvPr>
            <p:ph type="title"/>
          </p:nvPr>
        </p:nvSpPr>
        <p:spPr bwMode="auto">
          <a:xfrm>
            <a:off x="457200" y="381000"/>
            <a:ext cx="8229600" cy="609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4101" name="Picture 5"/>
          <p:cNvPicPr>
            <a:picLocks noChangeAspect="1" noChangeArrowheads="1"/>
          </p:cNvPicPr>
          <p:nvPr/>
        </p:nvPicPr>
        <p:blipFill>
          <a:blip r:embed="rId13" cstate="print"/>
          <a:srcRect/>
          <a:stretch>
            <a:fillRect/>
          </a:stretch>
        </p:blipFill>
        <p:spPr bwMode="auto">
          <a:xfrm>
            <a:off x="7086600" y="6248400"/>
            <a:ext cx="1681163" cy="498475"/>
          </a:xfrm>
          <a:prstGeom prst="rect">
            <a:avLst/>
          </a:prstGeom>
          <a:noFill/>
          <a:ln w="12700">
            <a:noFill/>
            <a:miter lim="800000"/>
            <a:headEnd type="none" w="sm" len="sm"/>
            <a:tailEnd type="none" w="sm" len="sm"/>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400" b="1">
          <a:solidFill>
            <a:schemeClr val="bg2"/>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folHlink"/>
        </a:buClr>
        <a:buSzPct val="70000"/>
        <a:buFont typeface="Wingdings" pitchFamily="2" charset="2"/>
        <a:buChar char="n"/>
        <a:defRPr sz="2000" b="1">
          <a:solidFill>
            <a:schemeClr val="bg2"/>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n"/>
        <a:defRPr b="1">
          <a:solidFill>
            <a:schemeClr val="bg2"/>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Review and Rating of Moving-Boat ADCP</a:t>
            </a:r>
            <a:br>
              <a:rPr lang="en-US" dirty="0" smtClean="0"/>
            </a:br>
            <a:r>
              <a:rPr lang="en-US" dirty="0" smtClean="0"/>
              <a:t>Q Measurements</a:t>
            </a:r>
            <a:endParaRPr lang="en-US" dirty="0"/>
          </a:p>
        </p:txBody>
      </p:sp>
      <p:sp>
        <p:nvSpPr>
          <p:cNvPr id="2051" name="Rectangle 3"/>
          <p:cNvSpPr>
            <a:spLocks noGrp="1" noChangeArrowheads="1"/>
          </p:cNvSpPr>
          <p:nvPr>
            <p:ph type="subTitle" idx="1"/>
          </p:nvPr>
        </p:nvSpPr>
        <p:spPr>
          <a:xfrm>
            <a:off x="1362456" y="4142232"/>
            <a:ext cx="6400800" cy="1752600"/>
          </a:xfrm>
        </p:spPr>
        <p:txBody>
          <a:bodyPr/>
          <a:lstStyle/>
          <a:p>
            <a:r>
              <a:rPr lang="en-US" dirty="0" smtClean="0"/>
              <a:t>David S. Mueller</a:t>
            </a:r>
          </a:p>
          <a:p>
            <a:r>
              <a:rPr lang="en-US" dirty="0" smtClean="0"/>
              <a:t>Office of Surface Water</a:t>
            </a:r>
          </a:p>
          <a:p>
            <a:r>
              <a:rPr lang="en-US" dirty="0" smtClean="0"/>
              <a:t>September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Uncertainty</a:t>
            </a:r>
            <a:endParaRPr lang="en-US" dirty="0"/>
          </a:p>
        </p:txBody>
      </p:sp>
      <p:sp>
        <p:nvSpPr>
          <p:cNvPr id="5" name="Content Placeholder 4"/>
          <p:cNvSpPr>
            <a:spLocks noGrp="1"/>
          </p:cNvSpPr>
          <p:nvPr>
            <p:ph idx="1"/>
          </p:nvPr>
        </p:nvSpPr>
        <p:spPr>
          <a:xfrm>
            <a:off x="457200" y="1295400"/>
            <a:ext cx="8229600" cy="3321867"/>
          </a:xfrm>
        </p:spPr>
        <p:txBody>
          <a:bodyPr>
            <a:normAutofit fontScale="92500" lnSpcReduction="20000"/>
          </a:bodyPr>
          <a:lstStyle/>
          <a:p>
            <a:pPr>
              <a:buFont typeface="Arial" pitchFamily="34" charset="0"/>
              <a:buChar char="•"/>
            </a:pPr>
            <a:r>
              <a:rPr lang="en-US" dirty="0">
                <a:effectLst/>
              </a:rPr>
              <a:t>Summing uncertainty from different sources should be the square root of the sum of the squares</a:t>
            </a:r>
          </a:p>
          <a:p>
            <a:pPr>
              <a:buFont typeface="Arial" pitchFamily="34" charset="0"/>
              <a:buChar char="•"/>
            </a:pPr>
            <a:r>
              <a:rPr lang="en-US" dirty="0">
                <a:effectLst/>
              </a:rPr>
              <a:t>For simplicity you may simply sum the values. </a:t>
            </a:r>
          </a:p>
          <a:p>
            <a:pPr>
              <a:buFont typeface="Arial" pitchFamily="34" charset="0"/>
              <a:buChar char="•"/>
            </a:pPr>
            <a:r>
              <a:rPr lang="en-US" dirty="0">
                <a:effectLst/>
              </a:rPr>
              <a:t>This will result in a larger uncertainty, particularly if the uncertainties are large. </a:t>
            </a:r>
          </a:p>
          <a:p>
            <a:pPr>
              <a:buFont typeface="Arial" pitchFamily="34" charset="0"/>
              <a:buChar char="•"/>
            </a:pPr>
            <a:r>
              <a:rPr lang="en-US" dirty="0" smtClean="0">
                <a:solidFill>
                  <a:srgbClr val="FF0000"/>
                </a:solidFill>
                <a:effectLst>
                  <a:outerShdw blurRad="38100" dist="38100" dir="2700000" algn="tl">
                    <a:srgbClr val="000000">
                      <a:alpha val="43137"/>
                    </a:srgbClr>
                  </a:outerShdw>
                </a:effectLst>
              </a:rPr>
              <a:t>If simply summing, estimate </a:t>
            </a:r>
            <a:r>
              <a:rPr lang="en-US" dirty="0">
                <a:solidFill>
                  <a:srgbClr val="FF0000"/>
                </a:solidFill>
                <a:effectLst>
                  <a:outerShdw blurRad="38100" dist="38100" dir="2700000" algn="tl">
                    <a:srgbClr val="000000">
                      <a:alpha val="43137"/>
                    </a:srgbClr>
                  </a:outerShdw>
                </a:effectLst>
              </a:rPr>
              <a:t>low and tend to round down</a:t>
            </a:r>
            <a:r>
              <a:rPr lang="en-US" dirty="0" smtClean="0">
                <a:solidFill>
                  <a:srgbClr val="FF0000"/>
                </a:solidFill>
                <a:effectLst>
                  <a:outerShdw blurRad="38100" dist="38100" dir="2700000" algn="tl">
                    <a:srgbClr val="000000">
                      <a:alpha val="43137"/>
                    </a:srgbClr>
                  </a:outerShdw>
                </a:effectLst>
              </a:rPr>
              <a:t>.</a:t>
            </a:r>
          </a:p>
          <a:p>
            <a:pPr>
              <a:buFont typeface="Arial" pitchFamily="34" charset="0"/>
              <a:buChar char="•"/>
            </a:pPr>
            <a:r>
              <a:rPr lang="en-US" dirty="0" smtClean="0">
                <a:solidFill>
                  <a:srgbClr val="FF0000"/>
                </a:solidFill>
                <a:effectLst>
                  <a:outerShdw blurRad="38100" dist="38100" dir="2700000" algn="tl">
                    <a:srgbClr val="000000">
                      <a:alpha val="43137"/>
                    </a:srgbClr>
                  </a:outerShdw>
                </a:effectLst>
              </a:rPr>
              <a:t>If using sum of squares, use realistic values.</a:t>
            </a:r>
            <a:endParaRPr lang="en-US" dirty="0">
              <a:solidFill>
                <a:srgbClr val="FF0000"/>
              </a:solidFill>
              <a:effectLst>
                <a:outerShdw blurRad="38100" dist="38100" dir="2700000" algn="tl">
                  <a:srgbClr val="000000">
                    <a:alpha val="43137"/>
                  </a:srgbClr>
                </a:outerShdw>
              </a:effectLst>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17616591"/>
              </p:ext>
            </p:extLst>
          </p:nvPr>
        </p:nvGraphicFramePr>
        <p:xfrm>
          <a:off x="2086226" y="4780229"/>
          <a:ext cx="4622434" cy="1410234"/>
        </p:xfrm>
        <a:graphic>
          <a:graphicData uri="http://schemas.openxmlformats.org/presentationml/2006/ole">
            <mc:AlternateContent xmlns:mc="http://schemas.openxmlformats.org/markup-compatibility/2006">
              <mc:Choice xmlns:v="urn:schemas-microsoft-com:vml" Requires="v">
                <p:oleObj spid="_x0000_s1038" name="Equation" r:id="rId4" imgW="1498320" imgH="457200" progId="Equation.DSMT4">
                  <p:embed/>
                </p:oleObj>
              </mc:Choice>
              <mc:Fallback>
                <p:oleObj name="Equation" r:id="rId4" imgW="1498320" imgH="457200" progId="Equation.DSMT4">
                  <p:embed/>
                  <p:pic>
                    <p:nvPicPr>
                      <p:cNvPr id="0" name=""/>
                      <p:cNvPicPr/>
                      <p:nvPr/>
                    </p:nvPicPr>
                    <p:blipFill>
                      <a:blip r:embed="rId5"/>
                      <a:stretch>
                        <a:fillRect/>
                      </a:stretch>
                    </p:blipFill>
                    <p:spPr>
                      <a:xfrm>
                        <a:off x="2086226" y="4780229"/>
                        <a:ext cx="4622434" cy="1410234"/>
                      </a:xfrm>
                      <a:prstGeom prst="rect">
                        <a:avLst/>
                      </a:prstGeom>
                    </p:spPr>
                  </p:pic>
                </p:oleObj>
              </mc:Fallback>
            </mc:AlternateContent>
          </a:graphicData>
        </a:graphic>
      </p:graphicFrame>
    </p:spTree>
    <p:extLst>
      <p:ext uri="{BB962C8B-B14F-4D97-AF65-F5344CB8AC3E}">
        <p14:creationId xmlns:p14="http://schemas.microsoft.com/office/powerpoint/2010/main" val="243723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in Transects</a:t>
            </a:r>
            <a:endParaRPr lang="en-US" dirty="0"/>
          </a:p>
        </p:txBody>
      </p:sp>
      <p:sp>
        <p:nvSpPr>
          <p:cNvPr id="3" name="Content Placeholder 2"/>
          <p:cNvSpPr>
            <a:spLocks noGrp="1"/>
          </p:cNvSpPr>
          <p:nvPr>
            <p:ph idx="1"/>
          </p:nvPr>
        </p:nvSpPr>
        <p:spPr/>
        <p:txBody>
          <a:bodyPr/>
          <a:lstStyle/>
          <a:p>
            <a:r>
              <a:rPr lang="en-US" dirty="0" smtClean="0"/>
              <a:t>Random errors should not display a pattern</a:t>
            </a:r>
          </a:p>
          <a:p>
            <a:r>
              <a:rPr lang="en-US" dirty="0" smtClean="0"/>
              <a:t>A pattern in flow may indicate the need to adjust measurement procedures</a:t>
            </a:r>
          </a:p>
          <a:p>
            <a:pPr lvl="1"/>
            <a:r>
              <a:rPr lang="en-US" dirty="0" smtClean="0"/>
              <a:t>Rising or falling – fewer transects</a:t>
            </a:r>
          </a:p>
          <a:p>
            <a:pPr lvl="1"/>
            <a:r>
              <a:rPr lang="en-US" dirty="0" smtClean="0"/>
              <a:t>Periodic – more transects</a:t>
            </a:r>
          </a:p>
          <a:p>
            <a:r>
              <a:rPr lang="en-US" dirty="0" smtClean="0"/>
              <a:t>COV may be larger than actual error</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533400" y="4343400"/>
            <a:ext cx="8003871"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Extrapolation</a:t>
            </a:r>
            <a:endParaRPr lang="en-US" dirty="0"/>
          </a:p>
        </p:txBody>
      </p:sp>
      <p:sp>
        <p:nvSpPr>
          <p:cNvPr id="3" name="Content Placeholder 2"/>
          <p:cNvSpPr>
            <a:spLocks noGrp="1"/>
          </p:cNvSpPr>
          <p:nvPr>
            <p:ph idx="1"/>
          </p:nvPr>
        </p:nvSpPr>
        <p:spPr/>
        <p:txBody>
          <a:bodyPr>
            <a:normAutofit/>
          </a:bodyPr>
          <a:lstStyle/>
          <a:p>
            <a:r>
              <a:rPr lang="en-US" dirty="0" smtClean="0"/>
              <a:t>Evaluate discharge profile (use </a:t>
            </a:r>
            <a:r>
              <a:rPr lang="en-US" dirty="0" err="1" smtClean="0"/>
              <a:t>extrap</a:t>
            </a:r>
            <a:r>
              <a:rPr lang="en-US" dirty="0" smtClean="0"/>
              <a:t>)</a:t>
            </a:r>
          </a:p>
          <a:p>
            <a:r>
              <a:rPr lang="en-US" dirty="0" smtClean="0"/>
              <a:t>Check field notes for wind effects</a:t>
            </a:r>
          </a:p>
          <a:p>
            <a:r>
              <a:rPr lang="en-US" dirty="0" smtClean="0"/>
              <a:t>Use </a:t>
            </a:r>
            <a:r>
              <a:rPr lang="en-US" dirty="0" err="1" smtClean="0"/>
              <a:t>extrap’s</a:t>
            </a:r>
            <a:r>
              <a:rPr lang="en-US" dirty="0" smtClean="0"/>
              <a:t> discharge sensitivity analysis to determine the potential percent uncertainty associated with extrapolations.</a:t>
            </a:r>
          </a:p>
          <a:p>
            <a:r>
              <a:rPr lang="en-US" dirty="0" smtClean="0"/>
              <a:t>Subjective judgment</a:t>
            </a:r>
          </a:p>
          <a:p>
            <a:pPr lvl="1"/>
            <a:r>
              <a:rPr lang="en-US" dirty="0" smtClean="0"/>
              <a:t>Does the measured data represent the unmeasured areas?</a:t>
            </a:r>
          </a:p>
          <a:p>
            <a:pPr lvl="1"/>
            <a:r>
              <a:rPr lang="en-US" dirty="0" smtClean="0"/>
              <a:t>Do the available fit options provide reasonable values for the unmeasured areas?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extrap</a:t>
            </a:r>
            <a:endParaRPr lang="en-US" dirty="0"/>
          </a:p>
        </p:txBody>
      </p:sp>
      <p:pic>
        <p:nvPicPr>
          <p:cNvPr id="5" name="Picture 4" descr="C:\Users\dmueller\AppData\Local\Temp\1\SNAGHTML75369c.PN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59666" y="1020815"/>
            <a:ext cx="6585418" cy="52044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5495636" y="4784436"/>
            <a:ext cx="2327564" cy="1357746"/>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7" name="Rectangle 6"/>
          <p:cNvSpPr/>
          <p:nvPr/>
        </p:nvSpPr>
        <p:spPr bwMode="auto">
          <a:xfrm>
            <a:off x="1376218" y="1020815"/>
            <a:ext cx="6668866" cy="5204493"/>
          </a:xfrm>
          <a:prstGeom prst="rect">
            <a:avLst/>
          </a:prstGeom>
          <a:solidFill>
            <a:schemeClr val="bg1">
              <a:lumMod val="40000"/>
              <a:lumOff val="60000"/>
              <a:alpha val="76078"/>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dirty="0" smtClean="0">
              <a:effectLst/>
            </a:endParaRPr>
          </a:p>
          <a:p>
            <a:pPr algn="l"/>
            <a:r>
              <a:rPr lang="en-US" dirty="0" smtClean="0">
                <a:effectLst/>
              </a:rPr>
              <a:t>For a 30 minute training video on using </a:t>
            </a:r>
            <a:r>
              <a:rPr lang="en-US" dirty="0" err="1" smtClean="0">
                <a:effectLst/>
              </a:rPr>
              <a:t>extrap</a:t>
            </a:r>
            <a:r>
              <a:rPr lang="en-US" dirty="0" smtClean="0">
                <a:effectLst/>
              </a:rPr>
              <a:t> </a:t>
            </a:r>
          </a:p>
          <a:p>
            <a:pPr algn="l"/>
            <a:r>
              <a:rPr lang="en-US" dirty="0" smtClean="0">
                <a:effectLst/>
              </a:rPr>
              <a:t>go to the </a:t>
            </a:r>
            <a:r>
              <a:rPr lang="en-US" dirty="0" err="1" smtClean="0">
                <a:effectLst/>
              </a:rPr>
              <a:t>hydroacoustics</a:t>
            </a:r>
            <a:r>
              <a:rPr lang="en-US" dirty="0" smtClean="0">
                <a:effectLst/>
              </a:rPr>
              <a:t> web page at hydroacoustics.usgs.gov and click On Demand and then Introduction to </a:t>
            </a:r>
            <a:r>
              <a:rPr lang="en-US" dirty="0" err="1" smtClean="0">
                <a:effectLst/>
              </a:rPr>
              <a:t>extrap</a:t>
            </a:r>
            <a:r>
              <a:rPr lang="en-US" dirty="0" smtClean="0">
                <a:effectLst/>
              </a:rPr>
              <a:t> 3.x </a:t>
            </a:r>
          </a:p>
          <a:p>
            <a:pPr algn="l"/>
            <a:endParaRPr lang="en-US" dirty="0">
              <a:effectLst/>
            </a:endParaRPr>
          </a:p>
          <a:p>
            <a:pPr algn="l"/>
            <a:r>
              <a:rPr lang="en-US" dirty="0" smtClean="0">
                <a:effectLst/>
              </a:rPr>
              <a:t>To go directly to video use the following url:</a:t>
            </a:r>
          </a:p>
          <a:p>
            <a:pPr algn="l"/>
            <a:endParaRPr lang="en-US" dirty="0" smtClean="0">
              <a:effectLst/>
            </a:endParaRPr>
          </a:p>
          <a:p>
            <a:pPr algn="l"/>
            <a:r>
              <a:rPr lang="en-US" dirty="0" smtClean="0">
                <a:effectLst/>
              </a:rPr>
              <a:t>http</a:t>
            </a:r>
            <a:r>
              <a:rPr lang="en-US" dirty="0">
                <a:effectLst/>
              </a:rPr>
              <a:t>://hydroacoustics.usgs.gov/training/podcasts</a:t>
            </a:r>
            <a:r>
              <a:rPr lang="en-US" dirty="0" smtClean="0">
                <a:effectLst/>
              </a:rPr>
              <a:t>/</a:t>
            </a:r>
          </a:p>
          <a:p>
            <a:pPr algn="l"/>
            <a:r>
              <a:rPr lang="en-US" dirty="0" smtClean="0">
                <a:effectLst/>
              </a:rPr>
              <a:t>extrap3/player.html</a:t>
            </a:r>
            <a:endParaRPr kumimoji="0" lang="en-US" sz="2000" b="1"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30645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Sensitivity Analysis</a:t>
            </a:r>
            <a:endParaRPr lang="en-US" dirty="0"/>
          </a:p>
        </p:txBody>
      </p:sp>
      <p:sp>
        <p:nvSpPr>
          <p:cNvPr id="7" name="Content Placeholder 6"/>
          <p:cNvSpPr>
            <a:spLocks noGrp="1"/>
          </p:cNvSpPr>
          <p:nvPr>
            <p:ph idx="1"/>
          </p:nvPr>
        </p:nvSpPr>
        <p:spPr>
          <a:xfrm>
            <a:off x="4858326" y="990600"/>
            <a:ext cx="3828473" cy="5135563"/>
          </a:xfrm>
        </p:spPr>
        <p:txBody>
          <a:bodyPr/>
          <a:lstStyle/>
          <a:p>
            <a:r>
              <a:rPr lang="en-US" sz="1800" dirty="0" smtClean="0"/>
              <a:t>Uses only the composite measurement fit methods and exponent</a:t>
            </a:r>
          </a:p>
          <a:p>
            <a:r>
              <a:rPr lang="en-US" sz="1800" dirty="0" smtClean="0"/>
              <a:t>Reference: Power / Power / 0.1667</a:t>
            </a:r>
          </a:p>
          <a:p>
            <a:r>
              <a:rPr lang="en-US" sz="1800" dirty="0" smtClean="0"/>
              <a:t>Evaluate sensitivity / uncertainty associated with extrapolation</a:t>
            </a:r>
          </a:p>
        </p:txBody>
      </p:sp>
      <p:grpSp>
        <p:nvGrpSpPr>
          <p:cNvPr id="8" name="Group 7"/>
          <p:cNvGrpSpPr/>
          <p:nvPr>
            <p:custDataLst>
              <p:tags r:id="rId2"/>
            </p:custDataLst>
          </p:nvPr>
        </p:nvGrpSpPr>
        <p:grpSpPr>
          <a:xfrm>
            <a:off x="436564" y="1567488"/>
            <a:ext cx="8416451" cy="4586432"/>
            <a:chOff x="436564" y="1567488"/>
            <a:chExt cx="8416451" cy="4586432"/>
          </a:xfrm>
        </p:grpSpPr>
        <p:pic>
          <p:nvPicPr>
            <p:cNvPr id="4567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8350" y="3597611"/>
              <a:ext cx="4304665" cy="255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70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64" y="1567488"/>
              <a:ext cx="38004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custDataLst>
              <p:tags r:id="rId3"/>
            </p:custDataLst>
          </p:nvPr>
        </p:nvGrpSpPr>
        <p:grpSpPr>
          <a:xfrm>
            <a:off x="446088" y="1548438"/>
            <a:ext cx="8406927" cy="4605483"/>
            <a:chOff x="446088" y="1548438"/>
            <a:chExt cx="8406927" cy="4605483"/>
          </a:xfrm>
        </p:grpSpPr>
        <p:pic>
          <p:nvPicPr>
            <p:cNvPr id="45670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9114" y="3539033"/>
              <a:ext cx="4313901" cy="26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70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088" y="1548438"/>
              <a:ext cx="37814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5744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Bottom Considerations</a:t>
            </a:r>
            <a:endParaRPr lang="en-US" dirty="0"/>
          </a:p>
        </p:txBody>
      </p:sp>
      <p:sp>
        <p:nvSpPr>
          <p:cNvPr id="3" name="Content Placeholder 2"/>
          <p:cNvSpPr>
            <a:spLocks noGrp="1"/>
          </p:cNvSpPr>
          <p:nvPr>
            <p:ph idx="1"/>
          </p:nvPr>
        </p:nvSpPr>
        <p:spPr/>
        <p:txBody>
          <a:bodyPr/>
          <a:lstStyle/>
          <a:p>
            <a:r>
              <a:rPr lang="en-US" dirty="0" smtClean="0"/>
              <a:t>Smaller bed material (clay, slit, sand, gravel)</a:t>
            </a:r>
          </a:p>
          <a:p>
            <a:pPr lvl="1"/>
            <a:r>
              <a:rPr lang="en-US" dirty="0" smtClean="0"/>
              <a:t>Accurate extrapolation likely</a:t>
            </a:r>
          </a:p>
          <a:p>
            <a:r>
              <a:rPr lang="en-US" dirty="0" smtClean="0"/>
              <a:t>Rough bottom</a:t>
            </a:r>
          </a:p>
          <a:p>
            <a:pPr lvl="1"/>
            <a:r>
              <a:rPr lang="en-US" dirty="0" smtClean="0"/>
              <a:t>Extrapolation uncertain</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1066800" y="3276600"/>
            <a:ext cx="7086599" cy="29322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Estimates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percentage of flow is in the edges?</a:t>
            </a:r>
          </a:p>
          <a:p>
            <a:pPr lvl="1"/>
            <a:r>
              <a:rPr lang="en-US" dirty="0" smtClean="0"/>
              <a:t>May be small enough to disregard accuracy</a:t>
            </a:r>
          </a:p>
          <a:p>
            <a:pPr lvl="1"/>
            <a:r>
              <a:rPr lang="en-US" dirty="0"/>
              <a:t>Recommend no more than 5% in each </a:t>
            </a:r>
            <a:r>
              <a:rPr lang="en-US" dirty="0" smtClean="0"/>
              <a:t>edge</a:t>
            </a:r>
          </a:p>
          <a:p>
            <a:r>
              <a:rPr lang="en-US" dirty="0"/>
              <a:t>Eddy at edge</a:t>
            </a:r>
          </a:p>
          <a:p>
            <a:pPr lvl="1"/>
            <a:r>
              <a:rPr lang="en-US" dirty="0"/>
              <a:t>Is the effect of the eddy captured?</a:t>
            </a:r>
          </a:p>
          <a:p>
            <a:pPr lvl="1"/>
            <a:r>
              <a:rPr lang="en-US" dirty="0"/>
              <a:t>Any field notes about the edge?</a:t>
            </a:r>
          </a:p>
          <a:p>
            <a:pPr lvl="1"/>
            <a:r>
              <a:rPr lang="en-US" dirty="0"/>
              <a:t>Does the measured start or end </a:t>
            </a:r>
            <a:r>
              <a:rPr lang="en-US" dirty="0" smtClean="0"/>
              <a:t/>
            </a:r>
            <a:br>
              <a:rPr lang="en-US" dirty="0" smtClean="0"/>
            </a:br>
            <a:r>
              <a:rPr lang="en-US" dirty="0" smtClean="0"/>
              <a:t>velocity </a:t>
            </a:r>
            <a:r>
              <a:rPr lang="en-US" dirty="0"/>
              <a:t>represent the velocity in </a:t>
            </a:r>
            <a:r>
              <a:rPr lang="en-US" dirty="0" smtClean="0"/>
              <a:t/>
            </a:r>
            <a:br>
              <a:rPr lang="en-US" dirty="0" smtClean="0"/>
            </a:br>
            <a:r>
              <a:rPr lang="en-US" dirty="0" smtClean="0"/>
              <a:t>the </a:t>
            </a:r>
            <a:r>
              <a:rPr lang="en-US" dirty="0"/>
              <a:t>edge?</a:t>
            </a:r>
          </a:p>
          <a:p>
            <a:r>
              <a:rPr lang="en-US" dirty="0" smtClean="0"/>
              <a:t>Large edge</a:t>
            </a:r>
          </a:p>
          <a:p>
            <a:pPr lvl="1"/>
            <a:r>
              <a:rPr lang="en-US" dirty="0" smtClean="0"/>
              <a:t>Large edge estimates should have supporting documentation</a:t>
            </a:r>
          </a:p>
          <a:p>
            <a:r>
              <a:rPr lang="en-US" dirty="0" smtClean="0"/>
              <a:t>Irregular edge shapes</a:t>
            </a:r>
          </a:p>
          <a:p>
            <a:r>
              <a:rPr lang="en-US" dirty="0" smtClean="0"/>
              <a:t>Subjective judgment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877" y="2399523"/>
            <a:ext cx="2802434" cy="22988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Invalid Data</a:t>
            </a:r>
            <a:endParaRPr lang="en-US" dirty="0"/>
          </a:p>
        </p:txBody>
      </p:sp>
      <p:sp>
        <p:nvSpPr>
          <p:cNvPr id="3" name="Content Placeholder 2"/>
          <p:cNvSpPr>
            <a:spLocks noGrp="1"/>
          </p:cNvSpPr>
          <p:nvPr>
            <p:ph idx="1"/>
          </p:nvPr>
        </p:nvSpPr>
        <p:spPr/>
        <p:txBody>
          <a:bodyPr/>
          <a:lstStyle/>
          <a:p>
            <a:r>
              <a:rPr lang="en-US" dirty="0" smtClean="0"/>
              <a:t>Percent of invalid data</a:t>
            </a:r>
          </a:p>
          <a:p>
            <a:r>
              <a:rPr lang="en-US" dirty="0" smtClean="0"/>
              <a:t>Distribution of invalid data</a:t>
            </a:r>
          </a:p>
          <a:p>
            <a:r>
              <a:rPr lang="en-US" dirty="0" smtClean="0"/>
              <a:t>How well is that portion of the flow estimated</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26019" y="2902838"/>
            <a:ext cx="4336564" cy="136436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82409" y="2881086"/>
            <a:ext cx="3871310" cy="138782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366530" y="4379810"/>
            <a:ext cx="5557838" cy="2271713"/>
          </a:xfrm>
          <a:prstGeom prst="rect">
            <a:avLst/>
          </a:prstGeom>
          <a:noFill/>
          <a:ln w="9525">
            <a:noFill/>
            <a:miter lim="800000"/>
            <a:headEnd/>
            <a:tailEnd/>
          </a:ln>
        </p:spPr>
      </p:pic>
    </p:spTree>
    <p:extLst>
      <p:ext uri="{BB962C8B-B14F-4D97-AF65-F5344CB8AC3E}">
        <p14:creationId xmlns:p14="http://schemas.microsoft.com/office/powerpoint/2010/main" val="2928962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Rating Approach</a:t>
            </a:r>
            <a:endParaRPr lang="en-US" dirty="0"/>
          </a:p>
        </p:txBody>
      </p:sp>
      <p:sp>
        <p:nvSpPr>
          <p:cNvPr id="3" name="Content Placeholder 2"/>
          <p:cNvSpPr>
            <a:spLocks noGrp="1"/>
          </p:cNvSpPr>
          <p:nvPr>
            <p:ph idx="1"/>
          </p:nvPr>
        </p:nvSpPr>
        <p:spPr/>
        <p:txBody>
          <a:bodyPr/>
          <a:lstStyle/>
          <a:p>
            <a:r>
              <a:rPr lang="en-US" dirty="0" smtClean="0"/>
              <a:t>Consider the data</a:t>
            </a:r>
          </a:p>
          <a:p>
            <a:r>
              <a:rPr lang="en-US" dirty="0" smtClean="0"/>
              <a:t>Consider the hydraulics</a:t>
            </a:r>
          </a:p>
          <a:p>
            <a:r>
              <a:rPr lang="en-US" dirty="0" smtClean="0"/>
              <a:t>Consider site conditions</a:t>
            </a:r>
          </a:p>
          <a:p>
            <a:r>
              <a:rPr lang="en-US" dirty="0" smtClean="0"/>
              <a:t>Use statistics if possible</a:t>
            </a:r>
          </a:p>
          <a:p>
            <a:r>
              <a:rPr lang="en-US" dirty="0" smtClean="0"/>
              <a:t>Use your judgment</a:t>
            </a:r>
          </a:p>
          <a:p>
            <a:r>
              <a:rPr lang="en-US" dirty="0" smtClean="0"/>
              <a:t>Pay attention to potential errors (as a percentage) as you review the data</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4724400" y="1905000"/>
            <a:ext cx="3762477" cy="2767013"/>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Steps of Review</a:t>
            </a:r>
            <a:endParaRPr lang="en-US" dirty="0"/>
          </a:p>
        </p:txBody>
      </p:sp>
      <p:sp>
        <p:nvSpPr>
          <p:cNvPr id="7" name="Content Placeholder 6"/>
          <p:cNvSpPr>
            <a:spLocks noGrp="1"/>
          </p:cNvSpPr>
          <p:nvPr>
            <p:ph idx="1"/>
          </p:nvPr>
        </p:nvSpPr>
        <p:spPr>
          <a:xfrm>
            <a:off x="457200" y="1600200"/>
            <a:ext cx="4114800" cy="4525963"/>
          </a:xfrm>
        </p:spPr>
        <p:txBody>
          <a:bodyPr/>
          <a:lstStyle/>
          <a:p>
            <a:pPr marL="514350" indent="-514350">
              <a:buFont typeface="+mj-lt"/>
              <a:buAutoNum type="arabicPeriod"/>
            </a:pPr>
            <a:r>
              <a:rPr lang="en-US" dirty="0" smtClean="0"/>
              <a:t>QA/QC</a:t>
            </a:r>
          </a:p>
          <a:p>
            <a:pPr marL="514350" indent="-514350">
              <a:buFont typeface="+mj-lt"/>
              <a:buAutoNum type="arabicPeriod"/>
            </a:pPr>
            <a:r>
              <a:rPr lang="en-US" dirty="0" smtClean="0"/>
              <a:t>Composite tabular</a:t>
            </a:r>
          </a:p>
          <a:p>
            <a:pPr marL="514350" indent="-514350">
              <a:buFont typeface="+mj-lt"/>
              <a:buAutoNum type="arabicPeriod"/>
            </a:pPr>
            <a:r>
              <a:rPr lang="en-US" dirty="0" smtClean="0"/>
              <a:t>Stick Ship Track</a:t>
            </a:r>
          </a:p>
          <a:p>
            <a:pPr marL="514350" indent="-514350">
              <a:buFont typeface="+mj-lt"/>
              <a:buAutoNum type="arabicPeriod"/>
            </a:pPr>
            <a:r>
              <a:rPr lang="en-US" dirty="0" smtClean="0"/>
              <a:t>Velocity contour</a:t>
            </a:r>
          </a:p>
          <a:p>
            <a:pPr marL="514350" indent="-514350">
              <a:buFont typeface="+mj-lt"/>
              <a:buAutoNum type="arabicPeriod"/>
            </a:pPr>
            <a:r>
              <a:rPr lang="en-US" dirty="0" smtClean="0"/>
              <a:t>Extrapolation</a:t>
            </a:r>
          </a:p>
          <a:p>
            <a:pPr marL="514350" indent="-514350">
              <a:buFont typeface="+mj-lt"/>
              <a:buAutoNum type="arabicPeriod"/>
            </a:pPr>
            <a:r>
              <a:rPr lang="en-US" dirty="0" smtClean="0"/>
              <a:t>Discharge summary</a:t>
            </a:r>
          </a:p>
          <a:p>
            <a:pPr marL="514350" indent="-514350">
              <a:buFont typeface="+mj-lt"/>
              <a:buAutoNum type="arabicPeriod"/>
            </a:pPr>
            <a:endParaRPr lang="en-US" dirty="0"/>
          </a:p>
        </p:txBody>
      </p:sp>
      <p:sp>
        <p:nvSpPr>
          <p:cNvPr id="11" name="Rectangle 10"/>
          <p:cNvSpPr/>
          <p:nvPr/>
        </p:nvSpPr>
        <p:spPr>
          <a:xfrm>
            <a:off x="4724400" y="2467429"/>
            <a:ext cx="645886" cy="341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11142" y="2097315"/>
            <a:ext cx="631372" cy="522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29828" y="2126344"/>
            <a:ext cx="1088572" cy="1349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0685" y="3461658"/>
            <a:ext cx="2764972" cy="1190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
          <p:cNvGrpSpPr/>
          <p:nvPr/>
        </p:nvGrpSpPr>
        <p:grpSpPr>
          <a:xfrm>
            <a:off x="4869542" y="3810000"/>
            <a:ext cx="3599543" cy="553489"/>
            <a:chOff x="4869542" y="3810000"/>
            <a:chExt cx="3599543" cy="553489"/>
          </a:xfrm>
        </p:grpSpPr>
        <p:pic>
          <p:nvPicPr>
            <p:cNvPr id="1029" name="Picture 5"/>
            <p:cNvPicPr>
              <a:picLocks noChangeAspect="1" noChangeArrowheads="1"/>
            </p:cNvPicPr>
            <p:nvPr/>
          </p:nvPicPr>
          <p:blipFill>
            <a:blip r:embed="rId5" cstate="print"/>
            <a:srcRect/>
            <a:stretch>
              <a:fillRect/>
            </a:stretch>
          </p:blipFill>
          <p:spPr bwMode="auto">
            <a:xfrm>
              <a:off x="4876800" y="3810000"/>
              <a:ext cx="3581400" cy="553489"/>
            </a:xfrm>
            <a:prstGeom prst="rect">
              <a:avLst/>
            </a:prstGeom>
            <a:noFill/>
            <a:ln w="9525">
              <a:noFill/>
              <a:miter lim="800000"/>
              <a:headEnd/>
              <a:tailEnd/>
            </a:ln>
          </p:spPr>
        </p:pic>
        <p:sp>
          <p:nvSpPr>
            <p:cNvPr id="17" name="Rectangle 16"/>
            <p:cNvSpPr/>
            <p:nvPr/>
          </p:nvSpPr>
          <p:spPr>
            <a:xfrm>
              <a:off x="4869542" y="3810001"/>
              <a:ext cx="3599543" cy="551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C:\Users\dmueller\AppData\Local\Temp\1\SNAGHTML75369c.PN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712856" y="2467429"/>
            <a:ext cx="1785563" cy="141114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161" y="5298380"/>
            <a:ext cx="6905631" cy="707886"/>
          </a:xfrm>
          <a:prstGeom prst="rect">
            <a:avLst/>
          </a:prstGeom>
          <a:noFill/>
        </p:spPr>
        <p:txBody>
          <a:bodyPr wrap="square" rtlCol="0">
            <a:spAutoFit/>
          </a:bodyPr>
          <a:lstStyle/>
          <a:p>
            <a:r>
              <a:rPr lang="en-US" dirty="0" smtClean="0"/>
              <a:t>For simplicity the review examples are from </a:t>
            </a:r>
            <a:r>
              <a:rPr lang="en-US" dirty="0" err="1" smtClean="0"/>
              <a:t>WinRiver</a:t>
            </a:r>
            <a:r>
              <a:rPr lang="en-US" dirty="0" smtClean="0"/>
              <a:t> II but the same principals apply to </a:t>
            </a:r>
            <a:r>
              <a:rPr lang="en-US" dirty="0" err="1" smtClean="0"/>
              <a:t>RiverSurveyor</a:t>
            </a:r>
            <a:r>
              <a:rPr lang="en-US" dirty="0" smtClean="0"/>
              <a:t> Live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4" end="4"/>
                                            </p:txEl>
                                          </p:spTgt>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additive="base">
                                        <p:cTn id="4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5" end="5"/>
                                            </p:txEl>
                                          </p:spTgt>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uiExpand="1" animBg="1"/>
      <p:bldP spid="12" grpId="0" uiExpand="1" animBg="1"/>
      <p:bldP spid="13" grpId="0" uiExpand="1" animBg="1"/>
      <p:bldP spid="14"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Considerations in Rating a Measurement</a:t>
            </a:r>
          </a:p>
          <a:p>
            <a:r>
              <a:rPr lang="en-US" dirty="0" smtClean="0"/>
              <a:t>Six Review Steps	</a:t>
            </a:r>
          </a:p>
          <a:p>
            <a:pPr lvl="1"/>
            <a:r>
              <a:rPr lang="en-US" dirty="0" smtClean="0"/>
              <a:t>Gather information for rating as you review</a:t>
            </a:r>
          </a:p>
          <a:p>
            <a:r>
              <a:rPr lang="en-US" dirty="0" smtClean="0"/>
              <a:t>Three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print"/>
          <a:srcRect/>
          <a:stretch>
            <a:fillRect/>
          </a:stretch>
        </p:blipFill>
        <p:spPr bwMode="auto">
          <a:xfrm>
            <a:off x="6324600" y="762000"/>
            <a:ext cx="2486025" cy="5172075"/>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dirty="0" smtClean="0"/>
              <a:t>QA/QC</a:t>
            </a:r>
            <a:endParaRPr lang="en-US" dirty="0"/>
          </a:p>
        </p:txBody>
      </p:sp>
      <p:sp>
        <p:nvSpPr>
          <p:cNvPr id="3" name="Content Placeholder 2"/>
          <p:cNvSpPr>
            <a:spLocks noGrp="1"/>
          </p:cNvSpPr>
          <p:nvPr>
            <p:ph idx="1"/>
          </p:nvPr>
        </p:nvSpPr>
        <p:spPr>
          <a:xfrm>
            <a:off x="457200" y="1185334"/>
            <a:ext cx="5486400" cy="5245630"/>
          </a:xfrm>
        </p:spPr>
        <p:txBody>
          <a:bodyPr/>
          <a:lstStyle/>
          <a:p>
            <a:r>
              <a:rPr lang="en-US" sz="2400" dirty="0" smtClean="0"/>
              <a:t>ADCP Test Error Free?</a:t>
            </a:r>
          </a:p>
          <a:p>
            <a:r>
              <a:rPr lang="en-US" sz="2400" dirty="0" smtClean="0"/>
              <a:t>Compass Calibration </a:t>
            </a:r>
            <a:br>
              <a:rPr lang="en-US" sz="2400" dirty="0" smtClean="0"/>
            </a:br>
            <a:r>
              <a:rPr lang="en-US" sz="2400" dirty="0" smtClean="0"/>
              <a:t>(Required for GPS or Loop)</a:t>
            </a:r>
          </a:p>
          <a:p>
            <a:pPr lvl="1"/>
            <a:r>
              <a:rPr lang="en-US" sz="2000" dirty="0" smtClean="0"/>
              <a:t>Calibration and evaluation completed</a:t>
            </a:r>
          </a:p>
          <a:p>
            <a:pPr lvl="1"/>
            <a:r>
              <a:rPr lang="en-US" sz="2000" dirty="0" smtClean="0"/>
              <a:t>&lt; 1 degree error</a:t>
            </a:r>
          </a:p>
          <a:p>
            <a:r>
              <a:rPr lang="en-US" sz="2400" dirty="0" smtClean="0"/>
              <a:t>Moving-Bed Test</a:t>
            </a:r>
          </a:p>
          <a:p>
            <a:pPr lvl="1"/>
            <a:r>
              <a:rPr lang="en-US" sz="2000" dirty="0" smtClean="0"/>
              <a:t>Loop</a:t>
            </a:r>
          </a:p>
          <a:p>
            <a:pPr lvl="2"/>
            <a:r>
              <a:rPr lang="en-US" sz="1800" dirty="0" smtClean="0"/>
              <a:t>Requires compass calibration</a:t>
            </a:r>
          </a:p>
          <a:p>
            <a:pPr lvl="2"/>
            <a:r>
              <a:rPr lang="en-US" sz="1800" dirty="0" smtClean="0"/>
              <a:t>Use LC to evaluate</a:t>
            </a:r>
            <a:endParaRPr lang="en-US" sz="1800" dirty="0"/>
          </a:p>
          <a:p>
            <a:pPr lvl="1"/>
            <a:r>
              <a:rPr lang="en-US" sz="2000" dirty="0" smtClean="0"/>
              <a:t>Stationary</a:t>
            </a:r>
          </a:p>
          <a:p>
            <a:pPr lvl="2"/>
            <a:r>
              <a:rPr lang="en-US" sz="1800" dirty="0" smtClean="0"/>
              <a:t>Duration and Deployment</a:t>
            </a:r>
          </a:p>
          <a:p>
            <a:pPr lvl="2"/>
            <a:r>
              <a:rPr lang="en-US" sz="1800" dirty="0" smtClean="0"/>
              <a:t>SMBA required to evaluate StreamPro</a:t>
            </a:r>
          </a:p>
          <a:p>
            <a:pPr lvl="2"/>
            <a:r>
              <a:rPr lang="en-US" sz="1800" dirty="0" smtClean="0"/>
              <a:t>Multiple may be needed?</a:t>
            </a:r>
          </a:p>
        </p:txBody>
      </p:sp>
      <p:sp>
        <p:nvSpPr>
          <p:cNvPr id="6" name="Rectangle 5"/>
          <p:cNvSpPr/>
          <p:nvPr/>
        </p:nvSpPr>
        <p:spPr>
          <a:xfrm>
            <a:off x="6324600" y="2133600"/>
            <a:ext cx="25146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Tabular</a:t>
            </a:r>
            <a:endParaRPr lang="en-US" dirty="0"/>
          </a:p>
        </p:txBody>
      </p:sp>
      <p:sp>
        <p:nvSpPr>
          <p:cNvPr id="3" name="Content Placeholder 2"/>
          <p:cNvSpPr>
            <a:spLocks noGrp="1"/>
          </p:cNvSpPr>
          <p:nvPr>
            <p:ph idx="1"/>
          </p:nvPr>
        </p:nvSpPr>
        <p:spPr>
          <a:xfrm>
            <a:off x="457200" y="1295400"/>
            <a:ext cx="4996249" cy="5135563"/>
          </a:xfrm>
        </p:spPr>
        <p:txBody>
          <a:bodyPr/>
          <a:lstStyle/>
          <a:p>
            <a:r>
              <a:rPr lang="en-US" dirty="0" smtClean="0"/>
              <a:t>Number of Ensembles</a:t>
            </a:r>
          </a:p>
          <a:p>
            <a:pPr lvl="1"/>
            <a:r>
              <a:rPr lang="en-US" dirty="0" smtClean="0"/>
              <a:t>&gt; 150</a:t>
            </a:r>
          </a:p>
          <a:p>
            <a:r>
              <a:rPr lang="en-US" dirty="0" smtClean="0"/>
              <a:t>Lost Ensembles</a:t>
            </a:r>
          </a:p>
          <a:p>
            <a:pPr lvl="1"/>
            <a:r>
              <a:rPr lang="en-US" dirty="0" smtClean="0"/>
              <a:t>Communications error</a:t>
            </a:r>
          </a:p>
          <a:p>
            <a:r>
              <a:rPr lang="en-US" dirty="0" smtClean="0"/>
              <a:t>Bad Ensembles</a:t>
            </a:r>
          </a:p>
          <a:p>
            <a:pPr lvl="1"/>
            <a:r>
              <a:rPr lang="en-US" dirty="0" smtClean="0"/>
              <a:t>Distribution more important than percentage</a:t>
            </a:r>
          </a:p>
          <a:p>
            <a:pPr lvl="1"/>
            <a:r>
              <a:rPr lang="en-US" dirty="0" smtClean="0"/>
              <a:t>Distribution evaluated in velocity contour plot</a:t>
            </a:r>
          </a:p>
          <a:p>
            <a:r>
              <a:rPr lang="en-US" dirty="0" smtClean="0"/>
              <a:t>Reasonable temperature</a:t>
            </a:r>
            <a:endParaRPr lang="en-US" dirty="0"/>
          </a:p>
        </p:txBody>
      </p:sp>
      <p:pic>
        <p:nvPicPr>
          <p:cNvPr id="7170" name="Picture 2"/>
          <p:cNvPicPr>
            <a:picLocks noChangeAspect="1" noChangeArrowheads="1"/>
          </p:cNvPicPr>
          <p:nvPr/>
        </p:nvPicPr>
        <p:blipFill>
          <a:blip r:embed="rId3" cstate="print"/>
          <a:srcRect b="65215"/>
          <a:stretch>
            <a:fillRect/>
          </a:stretch>
        </p:blipFill>
        <p:spPr bwMode="auto">
          <a:xfrm>
            <a:off x="5600186" y="1878227"/>
            <a:ext cx="3207532" cy="2949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Ship Track</a:t>
            </a:r>
            <a:endParaRPr lang="en-US" dirty="0"/>
          </a:p>
        </p:txBody>
      </p:sp>
      <p:sp>
        <p:nvSpPr>
          <p:cNvPr id="3" name="Content Placeholder 2"/>
          <p:cNvSpPr>
            <a:spLocks noGrp="1"/>
          </p:cNvSpPr>
          <p:nvPr>
            <p:ph idx="1"/>
          </p:nvPr>
        </p:nvSpPr>
        <p:spPr>
          <a:xfrm>
            <a:off x="457200" y="1295400"/>
            <a:ext cx="4551405" cy="5135563"/>
          </a:xfrm>
        </p:spPr>
        <p:txBody>
          <a:bodyPr>
            <a:normAutofit fontScale="92500" lnSpcReduction="10000"/>
          </a:bodyPr>
          <a:lstStyle/>
          <a:p>
            <a:r>
              <a:rPr lang="en-US" dirty="0" smtClean="0"/>
              <a:t>Check with appropriate reference (BT, GGA, VTG)</a:t>
            </a:r>
          </a:p>
          <a:p>
            <a:r>
              <a:rPr lang="en-US" dirty="0" smtClean="0"/>
              <a:t>Track and sticks in correct direction</a:t>
            </a:r>
          </a:p>
          <a:p>
            <a:pPr lvl="1"/>
            <a:r>
              <a:rPr lang="en-US" dirty="0" smtClean="0"/>
              <a:t>Magnetic variation </a:t>
            </a:r>
          </a:p>
          <a:p>
            <a:pPr lvl="1"/>
            <a:r>
              <a:rPr lang="en-US" dirty="0" smtClean="0"/>
              <a:t>Compass time series</a:t>
            </a:r>
          </a:p>
          <a:p>
            <a:r>
              <a:rPr lang="en-US" dirty="0" smtClean="0"/>
              <a:t>Sticks representative of flow</a:t>
            </a:r>
          </a:p>
          <a:p>
            <a:pPr lvl="1"/>
            <a:r>
              <a:rPr lang="en-US" dirty="0" smtClean="0"/>
              <a:t>WT thresholds</a:t>
            </a:r>
          </a:p>
          <a:p>
            <a:r>
              <a:rPr lang="en-US" dirty="0" smtClean="0"/>
              <a:t>Irregular ship track?</a:t>
            </a:r>
          </a:p>
          <a:p>
            <a:pPr lvl="1"/>
            <a:r>
              <a:rPr lang="en-US" dirty="0" smtClean="0"/>
              <a:t>BT thresholds</a:t>
            </a:r>
          </a:p>
          <a:p>
            <a:pPr lvl="1"/>
            <a:r>
              <a:rPr lang="en-US" dirty="0" smtClean="0"/>
              <a:t>BT 4-beam solutions</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4718050" y="1101953"/>
            <a:ext cx="2190750" cy="2747963"/>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4739822" y="3910466"/>
            <a:ext cx="2190750" cy="2747963"/>
          </a:xfrm>
          <a:prstGeom prst="rect">
            <a:avLst/>
          </a:prstGeom>
          <a:noFill/>
          <a:ln w="9525">
            <a:noFill/>
            <a:miter lim="800000"/>
            <a:headEnd/>
            <a:tailEnd/>
          </a:ln>
        </p:spPr>
      </p:pic>
      <p:sp>
        <p:nvSpPr>
          <p:cNvPr id="6" name="Content Placeholder 2"/>
          <p:cNvSpPr txBox="1">
            <a:spLocks/>
          </p:cNvSpPr>
          <p:nvPr/>
        </p:nvSpPr>
        <p:spPr bwMode="auto">
          <a:xfrm>
            <a:off x="6850373" y="1253069"/>
            <a:ext cx="2293627" cy="2201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algn="l" defTabSz="914400" rtl="0" eaLnBrk="1" fontAlgn="base" latinLnBrk="0" hangingPunct="1">
              <a:lnSpc>
                <a:spcPct val="100000"/>
              </a:lnSpc>
              <a:spcBef>
                <a:spcPct val="20000"/>
              </a:spcBef>
              <a:spcAft>
                <a:spcPct val="0"/>
              </a:spcAft>
              <a:buClr>
                <a:schemeClr val="hlink"/>
              </a:buClr>
              <a:buSzPct val="70000"/>
              <a:tabLst/>
              <a:defRPr/>
            </a:pPr>
            <a:r>
              <a:rPr kumimoji="0" lang="en-US" sz="16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Compass errors that</a:t>
            </a:r>
            <a:r>
              <a:rPr lang="en-US" sz="1600" kern="0" dirty="0">
                <a:effectLst>
                  <a:outerShdw blurRad="38100" dist="38100" dir="2700000" algn="tl">
                    <a:srgbClr val="C0C0C0"/>
                  </a:outerShdw>
                </a:effectLst>
                <a:latin typeface="+mn-lt"/>
              </a:rPr>
              <a:t> </a:t>
            </a:r>
            <a:r>
              <a:rPr kumimoji="0" lang="en-US" sz="16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vary</a:t>
            </a:r>
            <a:r>
              <a:rPr kumimoji="0" lang="en-US" sz="1600" b="1" i="0" u="none" strike="noStrike" kern="0" cap="none" spc="0" normalizeH="0" noProof="0" dirty="0" smtClean="0">
                <a:ln>
                  <a:noFill/>
                </a:ln>
                <a:solidFill>
                  <a:schemeClr val="bg2"/>
                </a:solidFill>
                <a:effectLst>
                  <a:outerShdw blurRad="38100" dist="38100" dir="2700000" algn="tl">
                    <a:srgbClr val="C0C0C0"/>
                  </a:outerShdw>
                </a:effectLst>
                <a:uLnTx/>
                <a:uFillTx/>
                <a:latin typeface="+mn-lt"/>
              </a:rPr>
              <a:t> as you complete a transect can not be calibrated out and may not be reflected in the evaluation</a:t>
            </a:r>
            <a:r>
              <a:rPr lang="en-US" sz="1600" kern="0" dirty="0" smtClean="0">
                <a:effectLst>
                  <a:outerShdw blurRad="38100" dist="38100" dir="2700000" algn="tl">
                    <a:srgbClr val="C0C0C0"/>
                  </a:outerShdw>
                </a:effectLst>
                <a:latin typeface="+mn-lt"/>
              </a:rPr>
              <a:t> error</a:t>
            </a:r>
            <a:endParaRPr kumimoji="0" lang="en-US" sz="1600" b="1" i="0" u="none" strike="noStrike" kern="0" cap="none" spc="0" normalizeH="0" baseline="0" noProof="0" dirty="0">
              <a:ln>
                <a:noFill/>
              </a:ln>
              <a:solidFill>
                <a:schemeClr val="bg2"/>
              </a:solidFill>
              <a:effectLst>
                <a:outerShdw blurRad="38100" dist="38100" dir="2700000" algn="tl">
                  <a:srgbClr val="C0C0C0"/>
                </a:outerShdw>
              </a:effectLst>
              <a:uLnTx/>
              <a:uFillTx/>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Contour</a:t>
            </a:r>
            <a:endParaRPr lang="en-US" dirty="0"/>
          </a:p>
        </p:txBody>
      </p:sp>
      <p:sp>
        <p:nvSpPr>
          <p:cNvPr id="3" name="Content Placeholder 2"/>
          <p:cNvSpPr>
            <a:spLocks noGrp="1"/>
          </p:cNvSpPr>
          <p:nvPr>
            <p:ph idx="1"/>
          </p:nvPr>
        </p:nvSpPr>
        <p:spPr>
          <a:xfrm>
            <a:off x="457200" y="1295400"/>
            <a:ext cx="4559643" cy="5135563"/>
          </a:xfrm>
        </p:spPr>
        <p:txBody>
          <a:bodyPr/>
          <a:lstStyle/>
          <a:p>
            <a:r>
              <a:rPr lang="en-US" dirty="0" smtClean="0"/>
              <a:t>Unusual or unnatural patterns in velocity distribution</a:t>
            </a:r>
          </a:p>
          <a:p>
            <a:pPr lvl="1"/>
            <a:r>
              <a:rPr lang="en-US" dirty="0" smtClean="0"/>
              <a:t>WT Thresholds</a:t>
            </a:r>
          </a:p>
          <a:p>
            <a:r>
              <a:rPr lang="en-US" dirty="0" smtClean="0"/>
              <a:t>Spikes in bottom profile</a:t>
            </a:r>
          </a:p>
          <a:p>
            <a:pPr lvl="1"/>
            <a:r>
              <a:rPr lang="en-US" dirty="0" smtClean="0"/>
              <a:t>Turn on Screen Depth</a:t>
            </a:r>
          </a:p>
          <a:p>
            <a:r>
              <a:rPr lang="en-US" dirty="0" smtClean="0"/>
              <a:t>Distribution of invalid and unmeasured areas</a:t>
            </a:r>
          </a:p>
          <a:p>
            <a:pPr lvl="1"/>
            <a:r>
              <a:rPr lang="en-US" dirty="0" smtClean="0"/>
              <a:t>Qualitative assessment of uncertainty</a:t>
            </a:r>
          </a:p>
        </p:txBody>
      </p:sp>
      <p:pic>
        <p:nvPicPr>
          <p:cNvPr id="5" name="Picture 2"/>
          <p:cNvPicPr>
            <a:picLocks noChangeAspect="1" noChangeArrowheads="1"/>
          </p:cNvPicPr>
          <p:nvPr/>
        </p:nvPicPr>
        <p:blipFill>
          <a:blip r:embed="rId3" cstate="print"/>
          <a:srcRect/>
          <a:stretch>
            <a:fillRect/>
          </a:stretch>
        </p:blipFill>
        <p:spPr bwMode="auto">
          <a:xfrm>
            <a:off x="4784436" y="1387701"/>
            <a:ext cx="4149695" cy="192569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789322" y="3796227"/>
            <a:ext cx="4156970" cy="1929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Extrapolation</a:t>
            </a:r>
            <a:endParaRPr lang="en-US" dirty="0"/>
          </a:p>
        </p:txBody>
      </p:sp>
      <p:sp>
        <p:nvSpPr>
          <p:cNvPr id="3" name="Content Placeholder 2"/>
          <p:cNvSpPr>
            <a:spLocks noGrp="1"/>
          </p:cNvSpPr>
          <p:nvPr>
            <p:ph idx="1"/>
          </p:nvPr>
        </p:nvSpPr>
        <p:spPr>
          <a:xfrm>
            <a:off x="457199" y="1295400"/>
            <a:ext cx="8308109" cy="5135563"/>
          </a:xfrm>
        </p:spPr>
        <p:txBody>
          <a:bodyPr>
            <a:normAutofit/>
          </a:bodyPr>
          <a:lstStyle/>
          <a:p>
            <a:r>
              <a:rPr lang="en-US" dirty="0" smtClean="0"/>
              <a:t>Use </a:t>
            </a:r>
            <a:r>
              <a:rPr lang="en-US" dirty="0" err="1" smtClean="0"/>
              <a:t>extrap</a:t>
            </a:r>
            <a:endParaRPr lang="en-US" dirty="0" smtClean="0"/>
          </a:p>
          <a:p>
            <a:r>
              <a:rPr lang="en-US" dirty="0" smtClean="0"/>
              <a:t>Select one fit for entire measurement unless conditions change during the measurement</a:t>
            </a:r>
          </a:p>
          <a:p>
            <a:pPr lvl="2">
              <a:buNone/>
            </a:pPr>
            <a:endParaRPr lang="en-US" dirty="0"/>
          </a:p>
        </p:txBody>
      </p:sp>
      <p:pic>
        <p:nvPicPr>
          <p:cNvPr id="5" name="Picture 4" descr="C:\Users\dmueller\AppData\Local\Temp\1\SNAGHTML75369c.PN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94153" y="2953008"/>
            <a:ext cx="4637556" cy="3665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Summary</a:t>
            </a:r>
            <a:endParaRPr lang="en-US" dirty="0"/>
          </a:p>
        </p:txBody>
      </p:sp>
      <p:sp>
        <p:nvSpPr>
          <p:cNvPr id="3" name="Content Placeholder 2"/>
          <p:cNvSpPr>
            <a:spLocks noGrp="1"/>
          </p:cNvSpPr>
          <p:nvPr>
            <p:ph idx="1"/>
          </p:nvPr>
        </p:nvSpPr>
        <p:spPr>
          <a:xfrm>
            <a:off x="457200" y="1295400"/>
            <a:ext cx="8229600" cy="3540211"/>
          </a:xfrm>
        </p:spPr>
        <p:txBody>
          <a:bodyPr>
            <a:normAutofit lnSpcReduction="10000"/>
          </a:bodyPr>
          <a:lstStyle/>
          <a:p>
            <a:r>
              <a:rPr lang="en-US" dirty="0" smtClean="0"/>
              <a:t>Transects: duration &gt; 720 seconds</a:t>
            </a:r>
          </a:p>
          <a:p>
            <a:r>
              <a:rPr lang="en-US" dirty="0" smtClean="0"/>
              <a:t>Directional bias</a:t>
            </a:r>
          </a:p>
          <a:p>
            <a:pPr lvl="1"/>
            <a:r>
              <a:rPr lang="en-US" dirty="0" smtClean="0"/>
              <a:t>GPS used</a:t>
            </a:r>
          </a:p>
          <a:p>
            <a:pPr lvl="2"/>
            <a:r>
              <a:rPr lang="en-US" dirty="0" err="1" smtClean="0"/>
              <a:t>Magvar</a:t>
            </a:r>
            <a:r>
              <a:rPr lang="en-US" dirty="0" smtClean="0"/>
              <a:t> correction</a:t>
            </a:r>
          </a:p>
          <a:p>
            <a:r>
              <a:rPr lang="en-US" dirty="0" smtClean="0"/>
              <a:t>Consistency</a:t>
            </a:r>
          </a:p>
          <a:p>
            <a:pPr lvl="1"/>
            <a:r>
              <a:rPr lang="en-US" dirty="0" smtClean="0"/>
              <a:t>Discharges (top, meas., bottom, left, right)</a:t>
            </a:r>
          </a:p>
          <a:p>
            <a:pPr lvl="1"/>
            <a:r>
              <a:rPr lang="en-US" dirty="0" smtClean="0"/>
              <a:t>Width, Area</a:t>
            </a:r>
          </a:p>
          <a:p>
            <a:pPr lvl="1"/>
            <a:r>
              <a:rPr lang="en-US" dirty="0" smtClean="0"/>
              <a:t>Boat speed, Flow Speed, Flow Dir.</a:t>
            </a:r>
          </a:p>
        </p:txBody>
      </p:sp>
      <p:pic>
        <p:nvPicPr>
          <p:cNvPr id="5" name="Picture 5"/>
          <p:cNvPicPr>
            <a:picLocks noChangeAspect="1" noChangeArrowheads="1"/>
          </p:cNvPicPr>
          <p:nvPr/>
        </p:nvPicPr>
        <p:blipFill>
          <a:blip r:embed="rId3" cstate="print"/>
          <a:srcRect/>
          <a:stretch>
            <a:fillRect/>
          </a:stretch>
        </p:blipFill>
        <p:spPr bwMode="auto">
          <a:xfrm>
            <a:off x="535479" y="4823254"/>
            <a:ext cx="8139527" cy="1478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Compass Cal.</a:t>
            </a:r>
            <a:endParaRPr lang="en-US" dirty="0"/>
          </a:p>
        </p:txBody>
      </p:sp>
      <p:sp>
        <p:nvSpPr>
          <p:cNvPr id="3" name="Content Placeholder 2"/>
          <p:cNvSpPr>
            <a:spLocks noGrp="1"/>
          </p:cNvSpPr>
          <p:nvPr>
            <p:ph idx="1"/>
          </p:nvPr>
        </p:nvSpPr>
        <p:spPr>
          <a:xfrm>
            <a:off x="457200" y="1295400"/>
            <a:ext cx="3280229" cy="5135563"/>
          </a:xfrm>
        </p:spPr>
        <p:txBody>
          <a:bodyPr/>
          <a:lstStyle/>
          <a:p>
            <a:r>
              <a:rPr lang="en-US" dirty="0" smtClean="0"/>
              <a:t>Compass Evaluation is Good!</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3889682" y="1444171"/>
            <a:ext cx="4831816" cy="2942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Moving-Bed Test</a:t>
            </a:r>
            <a:endParaRPr lang="en-US" dirty="0"/>
          </a:p>
        </p:txBody>
      </p:sp>
      <p:sp>
        <p:nvSpPr>
          <p:cNvPr id="3" name="Content Placeholder 2"/>
          <p:cNvSpPr>
            <a:spLocks noGrp="1"/>
          </p:cNvSpPr>
          <p:nvPr>
            <p:ph idx="1"/>
          </p:nvPr>
        </p:nvSpPr>
        <p:spPr>
          <a:xfrm>
            <a:off x="457200" y="1284514"/>
            <a:ext cx="3505200" cy="5146449"/>
          </a:xfrm>
        </p:spPr>
        <p:txBody>
          <a:bodyPr/>
          <a:lstStyle/>
          <a:p>
            <a:r>
              <a:rPr lang="en-US" dirty="0" smtClean="0"/>
              <a:t>Loop looks good</a:t>
            </a:r>
          </a:p>
          <a:p>
            <a:r>
              <a:rPr lang="en-US" dirty="0" smtClean="0"/>
              <a:t>LC finds no problems with loop</a:t>
            </a:r>
          </a:p>
          <a:p>
            <a:pPr lvl="1"/>
            <a:r>
              <a:rPr lang="en-US" dirty="0" smtClean="0"/>
              <a:t>Lost BT</a:t>
            </a:r>
          </a:p>
          <a:p>
            <a:pPr lvl="1"/>
            <a:r>
              <a:rPr lang="en-US" dirty="0" smtClean="0"/>
              <a:t>Compass Error</a:t>
            </a:r>
          </a:p>
          <a:p>
            <a:pPr lvl="1"/>
            <a:r>
              <a:rPr lang="en-US" dirty="0" smtClean="0"/>
              <a:t>No moving-bed correction required</a:t>
            </a:r>
            <a:endParaRPr lang="en-US" dirty="0"/>
          </a:p>
        </p:txBody>
      </p:sp>
      <p:pic>
        <p:nvPicPr>
          <p:cNvPr id="11267" name="Picture 3"/>
          <p:cNvPicPr>
            <a:picLocks noChangeAspect="1" noChangeArrowheads="1"/>
          </p:cNvPicPr>
          <p:nvPr/>
        </p:nvPicPr>
        <p:blipFill>
          <a:blip r:embed="rId3" cstate="print"/>
          <a:srcRect/>
          <a:stretch>
            <a:fillRect/>
          </a:stretch>
        </p:blipFill>
        <p:spPr bwMode="auto">
          <a:xfrm>
            <a:off x="3992834" y="1050912"/>
            <a:ext cx="5018668" cy="4057007"/>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6400800" y="3657600"/>
            <a:ext cx="2446489" cy="3068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Composite Tabular</a:t>
            </a:r>
            <a:endParaRPr lang="en-US" dirty="0"/>
          </a:p>
        </p:txBody>
      </p:sp>
      <p:sp>
        <p:nvSpPr>
          <p:cNvPr id="8" name="Content Placeholder 7"/>
          <p:cNvSpPr>
            <a:spLocks noGrp="1"/>
          </p:cNvSpPr>
          <p:nvPr>
            <p:ph idx="1"/>
          </p:nvPr>
        </p:nvSpPr>
        <p:spPr>
          <a:xfrm>
            <a:off x="457200" y="1295400"/>
            <a:ext cx="4318000" cy="5135563"/>
          </a:xfrm>
        </p:spPr>
        <p:txBody>
          <a:bodyPr/>
          <a:lstStyle/>
          <a:p>
            <a:r>
              <a:rPr lang="en-US" dirty="0" smtClean="0"/>
              <a:t>&gt; 300 ensembles</a:t>
            </a:r>
          </a:p>
          <a:p>
            <a:r>
              <a:rPr lang="en-US" dirty="0" smtClean="0"/>
              <a:t>No lost ensembles</a:t>
            </a:r>
          </a:p>
          <a:p>
            <a:r>
              <a:rPr lang="en-US" dirty="0" smtClean="0"/>
              <a:t>0-1 bad ensembles</a:t>
            </a:r>
          </a:p>
          <a:p>
            <a:r>
              <a:rPr lang="en-US" dirty="0" smtClean="0"/>
              <a:t>Temperature reasonable</a:t>
            </a:r>
            <a:endParaRPr lang="en-US" dirty="0"/>
          </a:p>
        </p:txBody>
      </p:sp>
      <p:pic>
        <p:nvPicPr>
          <p:cNvPr id="9" name="Picture 2"/>
          <p:cNvPicPr>
            <a:picLocks noChangeAspect="1" noChangeArrowheads="1"/>
          </p:cNvPicPr>
          <p:nvPr/>
        </p:nvPicPr>
        <p:blipFill>
          <a:blip r:embed="rId3" cstate="print"/>
          <a:stretch>
            <a:fillRect/>
          </a:stretch>
        </p:blipFill>
        <p:spPr bwMode="auto">
          <a:xfrm>
            <a:off x="4892305" y="1164772"/>
            <a:ext cx="1942931" cy="5135563"/>
          </a:xfrm>
          <a:prstGeom prst="rect">
            <a:avLst/>
          </a:prstGeom>
          <a:noFill/>
          <a:ln w="9525">
            <a:noFill/>
            <a:miter lim="800000"/>
            <a:headEnd/>
            <a:tailEnd/>
          </a:ln>
          <a:effectLst/>
        </p:spPr>
      </p:pic>
      <p:pic>
        <p:nvPicPr>
          <p:cNvPr id="10" name="Picture 4"/>
          <p:cNvPicPr>
            <a:picLocks noChangeAspect="1" noChangeArrowheads="1"/>
          </p:cNvPicPr>
          <p:nvPr/>
        </p:nvPicPr>
        <p:blipFill>
          <a:blip r:embed="rId4" cstate="print"/>
          <a:srcRect/>
          <a:stretch>
            <a:fillRect/>
          </a:stretch>
        </p:blipFill>
        <p:spPr bwMode="auto">
          <a:xfrm>
            <a:off x="6892150" y="1152753"/>
            <a:ext cx="1947049" cy="5146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Ship Track / Contour</a:t>
            </a:r>
            <a:endParaRPr lang="en-US" dirty="0"/>
          </a:p>
        </p:txBody>
      </p:sp>
      <p:sp>
        <p:nvSpPr>
          <p:cNvPr id="5" name="Content Placeholder 4"/>
          <p:cNvSpPr>
            <a:spLocks noGrp="1"/>
          </p:cNvSpPr>
          <p:nvPr>
            <p:ph idx="1"/>
          </p:nvPr>
        </p:nvSpPr>
        <p:spPr>
          <a:xfrm>
            <a:off x="457200" y="1295400"/>
            <a:ext cx="4564743" cy="5135563"/>
          </a:xfrm>
        </p:spPr>
        <p:txBody>
          <a:bodyPr/>
          <a:lstStyle/>
          <a:p>
            <a:r>
              <a:rPr lang="en-US" dirty="0" smtClean="0"/>
              <a:t>Ship track consistent</a:t>
            </a:r>
          </a:p>
          <a:p>
            <a:r>
              <a:rPr lang="en-US" dirty="0" smtClean="0"/>
              <a:t>No spikes in contour plot</a:t>
            </a:r>
          </a:p>
          <a:p>
            <a:r>
              <a:rPr lang="en-US" dirty="0" smtClean="0"/>
              <a:t>No unnatural patterns</a:t>
            </a:r>
          </a:p>
          <a:p>
            <a:r>
              <a:rPr lang="en-US" dirty="0" smtClean="0"/>
              <a:t>Unmeasured areas reasonable in size</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212195" y="1175392"/>
            <a:ext cx="2509405" cy="3147666"/>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3868044" y="4428819"/>
            <a:ext cx="5138070" cy="22345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Considerations</a:t>
            </a:r>
            <a:endParaRPr lang="en-US" dirty="0"/>
          </a:p>
        </p:txBody>
      </p:sp>
      <p:sp>
        <p:nvSpPr>
          <p:cNvPr id="3" name="Content Placeholder 2"/>
          <p:cNvSpPr>
            <a:spLocks noGrp="1"/>
          </p:cNvSpPr>
          <p:nvPr>
            <p:ph idx="1"/>
          </p:nvPr>
        </p:nvSpPr>
        <p:spPr/>
        <p:txBody>
          <a:bodyPr/>
          <a:lstStyle/>
          <a:p>
            <a:r>
              <a:rPr lang="en-US" dirty="0" smtClean="0"/>
              <a:t>Variability of transect discharges</a:t>
            </a:r>
          </a:p>
          <a:p>
            <a:r>
              <a:rPr lang="en-US" dirty="0" smtClean="0"/>
              <a:t>Pattern in transect discharges</a:t>
            </a:r>
          </a:p>
          <a:p>
            <a:r>
              <a:rPr lang="en-US" dirty="0" smtClean="0"/>
              <a:t>Accuracy and % of unmeasured areas</a:t>
            </a:r>
          </a:p>
          <a:p>
            <a:pPr lvl="1"/>
            <a:r>
              <a:rPr lang="en-US" dirty="0" smtClean="0"/>
              <a:t>top and bottom extrapolation</a:t>
            </a:r>
          </a:p>
          <a:p>
            <a:pPr lvl="1"/>
            <a:r>
              <a:rPr lang="en-US" dirty="0" smtClean="0"/>
              <a:t>edge extrapolation</a:t>
            </a:r>
          </a:p>
          <a:p>
            <a:pPr lvl="1"/>
            <a:r>
              <a:rPr lang="en-US" dirty="0" smtClean="0"/>
              <a:t>Quantity and distribution of missing/invalid data</a:t>
            </a:r>
          </a:p>
          <a:p>
            <a:r>
              <a:rPr lang="en-US" dirty="0" smtClean="0"/>
              <a:t>Quality of boat navigation reference</a:t>
            </a:r>
          </a:p>
          <a:p>
            <a:pPr lvl="1"/>
            <a:r>
              <a:rPr lang="en-US" dirty="0" smtClean="0"/>
              <a:t>Bias or noise in bottom track</a:t>
            </a:r>
          </a:p>
          <a:p>
            <a:pPr lvl="1"/>
            <a:r>
              <a:rPr lang="en-US" dirty="0" smtClean="0"/>
              <a:t>Noise in GPS data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Extrapolation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11" y="1425431"/>
            <a:ext cx="3123810" cy="361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643" y="1425431"/>
            <a:ext cx="3078095" cy="35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910" y="5179581"/>
            <a:ext cx="30575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bwMode="auto">
          <a:xfrm rot="10800000">
            <a:off x="2216728" y="5098768"/>
            <a:ext cx="540183" cy="752475"/>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7" name="Elbow Connector 6"/>
          <p:cNvCxnSpPr>
            <a:endCxn id="3075" idx="2"/>
          </p:cNvCxnSpPr>
          <p:nvPr/>
        </p:nvCxnSpPr>
        <p:spPr bwMode="auto">
          <a:xfrm flipV="1">
            <a:off x="5357091" y="4991145"/>
            <a:ext cx="1240600" cy="1187982"/>
          </a:xfrm>
          <a:prstGeom prst="bentConnector2">
            <a:avLst/>
          </a:prstGeom>
          <a:solidFill>
            <a:schemeClr val="accent1"/>
          </a:solidFill>
          <a:ln w="9525" cap="flat" cmpd="sng" algn="ctr">
            <a:solidFill>
              <a:schemeClr val="tx1"/>
            </a:solidFill>
            <a:prstDash val="solid"/>
            <a:round/>
            <a:headEnd type="none" w="med" len="med"/>
            <a:tailEnd type="arrow"/>
          </a:ln>
          <a:effectLst/>
        </p:spPr>
      </p:cxnSp>
      <p:grpSp>
        <p:nvGrpSpPr>
          <p:cNvPr id="20" name="Group 19"/>
          <p:cNvGrpSpPr/>
          <p:nvPr/>
        </p:nvGrpSpPr>
        <p:grpSpPr>
          <a:xfrm>
            <a:off x="1009040" y="1810328"/>
            <a:ext cx="2246778" cy="2738581"/>
            <a:chOff x="1009040" y="1810328"/>
            <a:chExt cx="2246778" cy="2738581"/>
          </a:xfrm>
        </p:grpSpPr>
        <p:sp>
          <p:nvSpPr>
            <p:cNvPr id="11" name="Oval 10"/>
            <p:cNvSpPr/>
            <p:nvPr/>
          </p:nvSpPr>
          <p:spPr bwMode="auto">
            <a:xfrm>
              <a:off x="2673927" y="1810328"/>
              <a:ext cx="581891" cy="88669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18" name="Oval 17"/>
            <p:cNvSpPr/>
            <p:nvPr/>
          </p:nvSpPr>
          <p:spPr bwMode="auto">
            <a:xfrm>
              <a:off x="2553854" y="3662218"/>
              <a:ext cx="581891" cy="88669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12" name="TextBox 11"/>
            <p:cNvSpPr txBox="1"/>
            <p:nvPr/>
          </p:nvSpPr>
          <p:spPr>
            <a:xfrm>
              <a:off x="1009040" y="3054399"/>
              <a:ext cx="1835759" cy="307777"/>
            </a:xfrm>
            <a:prstGeom prst="rect">
              <a:avLst/>
            </a:prstGeom>
            <a:solidFill>
              <a:schemeClr val="tx2"/>
            </a:solidFill>
          </p:spPr>
          <p:txBody>
            <a:bodyPr wrap="none" rtlCol="0">
              <a:spAutoFit/>
            </a:bodyPr>
            <a:lstStyle/>
            <a:p>
              <a:r>
                <a:rPr lang="en-US" sz="1400" dirty="0" smtClean="0">
                  <a:effectLst/>
                </a:rPr>
                <a:t>Overestimates data</a:t>
              </a:r>
              <a:endParaRPr lang="en-US" sz="1400" dirty="0">
                <a:effectLst/>
              </a:endParaRPr>
            </a:p>
          </p:txBody>
        </p:sp>
        <p:cxnSp>
          <p:nvCxnSpPr>
            <p:cNvPr id="14" name="Straight Arrow Connector 13"/>
            <p:cNvCxnSpPr/>
            <p:nvPr/>
          </p:nvCxnSpPr>
          <p:spPr bwMode="auto">
            <a:xfrm flipV="1">
              <a:off x="1926919" y="2392218"/>
              <a:ext cx="626935" cy="6621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926919" y="3362176"/>
              <a:ext cx="559900" cy="6279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1" name="TextBox 20"/>
          <p:cNvSpPr txBox="1"/>
          <p:nvPr/>
        </p:nvSpPr>
        <p:spPr>
          <a:xfrm>
            <a:off x="1697530" y="1025321"/>
            <a:ext cx="1438215" cy="400110"/>
          </a:xfrm>
          <a:prstGeom prst="rect">
            <a:avLst/>
          </a:prstGeom>
          <a:noFill/>
        </p:spPr>
        <p:txBody>
          <a:bodyPr wrap="none" rtlCol="0">
            <a:spAutoFit/>
          </a:bodyPr>
          <a:lstStyle/>
          <a:p>
            <a:r>
              <a:rPr lang="en-US" dirty="0" smtClean="0"/>
              <a:t>Automatic</a:t>
            </a:r>
            <a:endParaRPr lang="en-US" dirty="0"/>
          </a:p>
        </p:txBody>
      </p:sp>
      <p:sp>
        <p:nvSpPr>
          <p:cNvPr id="28" name="TextBox 27"/>
          <p:cNvSpPr txBox="1"/>
          <p:nvPr/>
        </p:nvSpPr>
        <p:spPr>
          <a:xfrm>
            <a:off x="6237624" y="982369"/>
            <a:ext cx="1067921" cy="400110"/>
          </a:xfrm>
          <a:prstGeom prst="rect">
            <a:avLst/>
          </a:prstGeom>
          <a:noFill/>
        </p:spPr>
        <p:txBody>
          <a:bodyPr wrap="none" rtlCol="0">
            <a:spAutoFit/>
          </a:bodyPr>
          <a:lstStyle/>
          <a:p>
            <a:r>
              <a:rPr lang="en-US" dirty="0" smtClean="0"/>
              <a:t>Manual</a:t>
            </a:r>
            <a:endParaRPr lang="en-US" dirty="0"/>
          </a:p>
        </p:txBody>
      </p:sp>
      <p:grpSp>
        <p:nvGrpSpPr>
          <p:cNvPr id="29" name="Group 28"/>
          <p:cNvGrpSpPr/>
          <p:nvPr/>
        </p:nvGrpSpPr>
        <p:grpSpPr>
          <a:xfrm>
            <a:off x="5692334" y="1810328"/>
            <a:ext cx="1789121" cy="2738581"/>
            <a:chOff x="1466697" y="1810328"/>
            <a:chExt cx="1789121" cy="2738581"/>
          </a:xfrm>
        </p:grpSpPr>
        <p:sp>
          <p:nvSpPr>
            <p:cNvPr id="30" name="Oval 29"/>
            <p:cNvSpPr/>
            <p:nvPr/>
          </p:nvSpPr>
          <p:spPr bwMode="auto">
            <a:xfrm>
              <a:off x="2673927" y="1810328"/>
              <a:ext cx="581891" cy="88669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31" name="Oval 30"/>
            <p:cNvSpPr/>
            <p:nvPr/>
          </p:nvSpPr>
          <p:spPr bwMode="auto">
            <a:xfrm>
              <a:off x="2553854" y="3662218"/>
              <a:ext cx="581891" cy="88669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32" name="TextBox 31"/>
            <p:cNvSpPr txBox="1"/>
            <p:nvPr/>
          </p:nvSpPr>
          <p:spPr>
            <a:xfrm>
              <a:off x="1466697" y="3054399"/>
              <a:ext cx="920445" cy="307777"/>
            </a:xfrm>
            <a:prstGeom prst="rect">
              <a:avLst/>
            </a:prstGeom>
            <a:solidFill>
              <a:schemeClr val="tx2"/>
            </a:solidFill>
          </p:spPr>
          <p:txBody>
            <a:bodyPr wrap="none" rtlCol="0">
              <a:spAutoFit/>
            </a:bodyPr>
            <a:lstStyle/>
            <a:p>
              <a:r>
                <a:rPr lang="en-US" sz="1400" dirty="0" smtClean="0">
                  <a:effectLst/>
                </a:rPr>
                <a:t>Better fit</a:t>
              </a:r>
              <a:endParaRPr lang="en-US" sz="1400" dirty="0">
                <a:effectLst/>
              </a:endParaRPr>
            </a:p>
          </p:txBody>
        </p:sp>
        <p:cxnSp>
          <p:nvCxnSpPr>
            <p:cNvPr id="33" name="Straight Arrow Connector 32"/>
            <p:cNvCxnSpPr/>
            <p:nvPr/>
          </p:nvCxnSpPr>
          <p:spPr bwMode="auto">
            <a:xfrm flipV="1">
              <a:off x="1926919" y="2392218"/>
              <a:ext cx="626935" cy="6621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1926919" y="3362176"/>
              <a:ext cx="559900" cy="6279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2" name="Rectangle 21"/>
          <p:cNvSpPr/>
          <p:nvPr/>
        </p:nvSpPr>
        <p:spPr bwMode="auto">
          <a:xfrm>
            <a:off x="4895274" y="5585136"/>
            <a:ext cx="665018" cy="100962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23" name="TextBox 22"/>
          <p:cNvSpPr txBox="1"/>
          <p:nvPr/>
        </p:nvSpPr>
        <p:spPr>
          <a:xfrm>
            <a:off x="6152556" y="5500555"/>
            <a:ext cx="2795958" cy="400110"/>
          </a:xfrm>
          <a:prstGeom prst="rect">
            <a:avLst/>
          </a:prstGeom>
          <a:solidFill>
            <a:schemeClr val="tx2"/>
          </a:solidFill>
        </p:spPr>
        <p:txBody>
          <a:bodyPr wrap="none" rtlCol="0">
            <a:spAutoFit/>
          </a:bodyPr>
          <a:lstStyle/>
          <a:p>
            <a:r>
              <a:rPr lang="en-US" dirty="0" smtClean="0"/>
              <a:t>Uncertainty Est. =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Discharge Summary</a:t>
            </a:r>
            <a:endParaRPr lang="en-US" dirty="0"/>
          </a:p>
        </p:txBody>
      </p:sp>
      <p:sp>
        <p:nvSpPr>
          <p:cNvPr id="6" name="Content Placeholder 5"/>
          <p:cNvSpPr>
            <a:spLocks noGrp="1"/>
          </p:cNvSpPr>
          <p:nvPr>
            <p:ph idx="1"/>
          </p:nvPr>
        </p:nvSpPr>
        <p:spPr>
          <a:xfrm>
            <a:off x="464457" y="1335314"/>
            <a:ext cx="6398161" cy="3724049"/>
          </a:xfrm>
        </p:spPr>
        <p:txBody>
          <a:bodyPr/>
          <a:lstStyle/>
          <a:p>
            <a:r>
              <a:rPr lang="en-US" dirty="0" smtClean="0"/>
              <a:t>Duration &gt; 720 seconds</a:t>
            </a:r>
          </a:p>
          <a:p>
            <a:r>
              <a:rPr lang="en-US" dirty="0" smtClean="0"/>
              <a:t>1 negative Q in left edge</a:t>
            </a:r>
          </a:p>
          <a:p>
            <a:r>
              <a:rPr lang="en-US" dirty="0" smtClean="0"/>
              <a:t>Everything else very consistent</a:t>
            </a:r>
          </a:p>
          <a:p>
            <a:pPr>
              <a:buNone/>
            </a:pPr>
            <a:endParaRPr lang="en-US" dirty="0"/>
          </a:p>
        </p:txBody>
      </p:sp>
      <p:pic>
        <p:nvPicPr>
          <p:cNvPr id="4098" name="Picture 2" descr="C:\Users\dmueller\AppData\Local\Temp\1\SNAGHTML44128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66" y="2955492"/>
            <a:ext cx="8560000" cy="17133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mueller\AppData\Local\Temp\1\SNAGHTML4424c8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321" y="4779662"/>
            <a:ext cx="4980000" cy="1713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429164" y="4128655"/>
            <a:ext cx="526472" cy="26785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424542"/>
            <a:ext cx="8229600" cy="609600"/>
          </a:xfrm>
        </p:spPr>
        <p:txBody>
          <a:bodyPr/>
          <a:lstStyle/>
          <a:p>
            <a:r>
              <a:rPr lang="en-US" dirty="0" smtClean="0"/>
              <a:t>Example 1 - Rating</a:t>
            </a:r>
            <a:endParaRPr lang="en-US" dirty="0"/>
          </a:p>
        </p:txBody>
      </p:sp>
      <p:sp>
        <p:nvSpPr>
          <p:cNvPr id="3" name="Content Placeholder 2"/>
          <p:cNvSpPr>
            <a:spLocks noGrp="1"/>
          </p:cNvSpPr>
          <p:nvPr>
            <p:ph idx="1"/>
          </p:nvPr>
        </p:nvSpPr>
        <p:spPr>
          <a:xfrm>
            <a:off x="457200" y="1295401"/>
            <a:ext cx="8229600" cy="4819072"/>
          </a:xfrm>
        </p:spPr>
        <p:txBody>
          <a:bodyPr>
            <a:normAutofit fontScale="92500" lnSpcReduction="20000"/>
          </a:bodyPr>
          <a:lstStyle/>
          <a:p>
            <a:r>
              <a:rPr lang="en-US" dirty="0" smtClean="0"/>
              <a:t>Random uncertainty</a:t>
            </a:r>
          </a:p>
          <a:p>
            <a:pPr lvl="1"/>
            <a:r>
              <a:rPr lang="en-US" dirty="0" smtClean="0"/>
              <a:t>1.6*1%= 1.6 %</a:t>
            </a:r>
          </a:p>
          <a:p>
            <a:r>
              <a:rPr lang="en-US" dirty="0" smtClean="0"/>
              <a:t>Systematic bias</a:t>
            </a:r>
          </a:p>
          <a:p>
            <a:pPr lvl="1"/>
            <a:r>
              <a:rPr lang="en-US" dirty="0" smtClean="0"/>
              <a:t>1.6 + 0.5 = 2.1 %</a:t>
            </a:r>
          </a:p>
          <a:p>
            <a:r>
              <a:rPr lang="en-US" dirty="0" smtClean="0"/>
              <a:t>Invalid Data</a:t>
            </a:r>
          </a:p>
          <a:p>
            <a:pPr lvl="1"/>
            <a:r>
              <a:rPr lang="en-US" dirty="0" smtClean="0"/>
              <a:t>None</a:t>
            </a:r>
          </a:p>
          <a:p>
            <a:r>
              <a:rPr lang="en-US" dirty="0" smtClean="0"/>
              <a:t>Extrapolation</a:t>
            </a:r>
          </a:p>
          <a:p>
            <a:pPr lvl="1"/>
            <a:r>
              <a:rPr lang="en-US" dirty="0" smtClean="0"/>
              <a:t>About 1% uncertainty in extrapolation</a:t>
            </a:r>
          </a:p>
          <a:p>
            <a:r>
              <a:rPr lang="en-US" dirty="0" smtClean="0"/>
              <a:t>Edges</a:t>
            </a:r>
          </a:p>
          <a:p>
            <a:pPr lvl="1"/>
            <a:r>
              <a:rPr lang="en-US" dirty="0" smtClean="0"/>
              <a:t>About 1% of total Q and appeared reasonable</a:t>
            </a:r>
          </a:p>
          <a:p>
            <a:r>
              <a:rPr lang="en-US" dirty="0" smtClean="0"/>
              <a:t>Final assessment</a:t>
            </a:r>
          </a:p>
          <a:p>
            <a:pPr lvl="1"/>
            <a:r>
              <a:rPr lang="en-US" dirty="0" smtClean="0"/>
              <a:t>2.1 +1 = 3.1 %</a:t>
            </a:r>
          </a:p>
          <a:p>
            <a:pPr lvl="1"/>
            <a:r>
              <a:rPr lang="en-US" dirty="0" smtClean="0"/>
              <a:t>Rate this measurement “GOOD”</a:t>
            </a:r>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QA/QC</a:t>
            </a:r>
            <a:endParaRPr lang="en-US" dirty="0"/>
          </a:p>
        </p:txBody>
      </p:sp>
      <p:sp>
        <p:nvSpPr>
          <p:cNvPr id="3" name="Content Placeholder 2"/>
          <p:cNvSpPr>
            <a:spLocks noGrp="1"/>
          </p:cNvSpPr>
          <p:nvPr>
            <p:ph idx="1"/>
          </p:nvPr>
        </p:nvSpPr>
        <p:spPr/>
        <p:txBody>
          <a:bodyPr/>
          <a:lstStyle/>
          <a:p>
            <a:r>
              <a:rPr lang="en-US" dirty="0" smtClean="0"/>
              <a:t>No test errors</a:t>
            </a:r>
          </a:p>
          <a:p>
            <a:r>
              <a:rPr lang="en-US" dirty="0" smtClean="0"/>
              <a:t>Compass Cal</a:t>
            </a:r>
          </a:p>
          <a:p>
            <a:pPr lvl="1"/>
            <a:r>
              <a:rPr lang="en-US" dirty="0" smtClean="0"/>
              <a:t>High pitch and roll</a:t>
            </a:r>
          </a:p>
          <a:p>
            <a:r>
              <a:rPr lang="en-US" dirty="0" smtClean="0"/>
              <a:t>Moving-bed tests</a:t>
            </a:r>
          </a:p>
          <a:p>
            <a:pPr lvl="1"/>
            <a:r>
              <a:rPr lang="en-US" dirty="0" smtClean="0"/>
              <a:t>Bottom track problems</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4943475" y="1168399"/>
            <a:ext cx="3571651" cy="218440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98451" y="4062265"/>
            <a:ext cx="1755321" cy="2201783"/>
          </a:xfrm>
          <a:prstGeom prst="rect">
            <a:avLst/>
          </a:prstGeom>
          <a:noFill/>
          <a:ln w="9525">
            <a:noFill/>
            <a:miter lim="800000"/>
            <a:headEnd/>
            <a:tailEnd/>
          </a:ln>
        </p:spPr>
      </p:pic>
      <p:sp>
        <p:nvSpPr>
          <p:cNvPr id="7" name="Rectangle 6"/>
          <p:cNvSpPr/>
          <p:nvPr/>
        </p:nvSpPr>
        <p:spPr bwMode="auto">
          <a:xfrm>
            <a:off x="5000171" y="2794000"/>
            <a:ext cx="2750458" cy="42817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pic>
        <p:nvPicPr>
          <p:cNvPr id="3077" name="Picture 5"/>
          <p:cNvPicPr>
            <a:picLocks noChangeAspect="1" noChangeArrowheads="1"/>
          </p:cNvPicPr>
          <p:nvPr/>
        </p:nvPicPr>
        <p:blipFill>
          <a:blip r:embed="rId5" cstate="print"/>
          <a:srcRect/>
          <a:stretch>
            <a:fillRect/>
          </a:stretch>
        </p:blipFill>
        <p:spPr bwMode="auto">
          <a:xfrm>
            <a:off x="6496049" y="3855959"/>
            <a:ext cx="1791607" cy="2247298"/>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2162627" y="3750276"/>
            <a:ext cx="3833013" cy="3107724"/>
          </a:xfrm>
          <a:prstGeom prst="rect">
            <a:avLst/>
          </a:prstGeom>
          <a:noFill/>
          <a:ln w="9525">
            <a:noFill/>
            <a:miter lim="800000"/>
            <a:headEnd/>
            <a:tailEnd/>
          </a:ln>
        </p:spPr>
      </p:pic>
      <p:sp>
        <p:nvSpPr>
          <p:cNvPr id="10" name="Rectangle 9"/>
          <p:cNvSpPr/>
          <p:nvPr/>
        </p:nvSpPr>
        <p:spPr bwMode="auto">
          <a:xfrm>
            <a:off x="2206171" y="5058228"/>
            <a:ext cx="2750458" cy="42817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11" name="Rectangle 10"/>
          <p:cNvSpPr/>
          <p:nvPr/>
        </p:nvSpPr>
        <p:spPr bwMode="auto">
          <a:xfrm>
            <a:off x="2191654" y="5638800"/>
            <a:ext cx="3505201" cy="42817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Bottom Track Issue</a:t>
            </a:r>
            <a:endParaRPr lang="en-US" dirty="0"/>
          </a:p>
        </p:txBody>
      </p:sp>
      <p:sp>
        <p:nvSpPr>
          <p:cNvPr id="3" name="Content Placeholder 2"/>
          <p:cNvSpPr>
            <a:spLocks noGrp="1"/>
          </p:cNvSpPr>
          <p:nvPr>
            <p:ph idx="1"/>
          </p:nvPr>
        </p:nvSpPr>
        <p:spPr>
          <a:xfrm>
            <a:off x="457200" y="1295400"/>
            <a:ext cx="4288971" cy="1629229"/>
          </a:xfrm>
        </p:spPr>
        <p:txBody>
          <a:bodyPr>
            <a:normAutofit fontScale="92500" lnSpcReduction="10000"/>
          </a:bodyPr>
          <a:lstStyle/>
          <a:p>
            <a:r>
              <a:rPr lang="en-US" dirty="0" smtClean="0"/>
              <a:t>Time series plots show spikes</a:t>
            </a:r>
          </a:p>
          <a:p>
            <a:pPr lvl="1"/>
            <a:r>
              <a:rPr lang="en-US" dirty="0" smtClean="0"/>
              <a:t>3-beam solution</a:t>
            </a:r>
          </a:p>
          <a:p>
            <a:pPr lvl="1"/>
            <a:r>
              <a:rPr lang="en-US" dirty="0" smtClean="0"/>
              <a:t>High vertical velocity</a:t>
            </a:r>
          </a:p>
          <a:p>
            <a:pPr lvl="1"/>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4735967" y="1116919"/>
            <a:ext cx="3929063" cy="1709738"/>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4719185" y="2841626"/>
            <a:ext cx="3938588" cy="1704975"/>
          </a:xfrm>
          <a:prstGeom prst="rect">
            <a:avLst/>
          </a:prstGeom>
          <a:noFill/>
          <a:ln w="9525">
            <a:noFill/>
            <a:miter lim="800000"/>
            <a:headEnd/>
            <a:tailEnd/>
          </a:ln>
        </p:spPr>
      </p:pic>
      <p:grpSp>
        <p:nvGrpSpPr>
          <p:cNvPr id="13" name="Group 12"/>
          <p:cNvGrpSpPr/>
          <p:nvPr/>
        </p:nvGrpSpPr>
        <p:grpSpPr>
          <a:xfrm>
            <a:off x="955674" y="2837542"/>
            <a:ext cx="2946595" cy="2216831"/>
            <a:chOff x="5426075" y="4528457"/>
            <a:chExt cx="2946595" cy="2216831"/>
          </a:xfrm>
        </p:grpSpPr>
        <p:pic>
          <p:nvPicPr>
            <p:cNvPr id="4104" name="Picture 8"/>
            <p:cNvPicPr>
              <a:picLocks noChangeAspect="1" noChangeArrowheads="1"/>
            </p:cNvPicPr>
            <p:nvPr/>
          </p:nvPicPr>
          <p:blipFill>
            <a:blip r:embed="rId5" cstate="print"/>
            <a:srcRect/>
            <a:stretch>
              <a:fillRect/>
            </a:stretch>
          </p:blipFill>
          <p:spPr bwMode="auto">
            <a:xfrm>
              <a:off x="5426075" y="4528457"/>
              <a:ext cx="2946595" cy="2216831"/>
            </a:xfrm>
            <a:prstGeom prst="rect">
              <a:avLst/>
            </a:prstGeom>
            <a:noFill/>
            <a:ln w="9525">
              <a:noFill/>
              <a:miter lim="800000"/>
              <a:headEnd/>
              <a:tailEnd/>
            </a:ln>
          </p:spPr>
        </p:pic>
        <p:sp>
          <p:nvSpPr>
            <p:cNvPr id="10" name="Right Arrow 9"/>
            <p:cNvSpPr/>
            <p:nvPr/>
          </p:nvSpPr>
          <p:spPr bwMode="auto">
            <a:xfrm>
              <a:off x="6959600" y="5326743"/>
              <a:ext cx="261257" cy="13788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11" name="Right Arrow 10"/>
            <p:cNvSpPr/>
            <p:nvPr/>
          </p:nvSpPr>
          <p:spPr bwMode="auto">
            <a:xfrm>
              <a:off x="6981372" y="6095999"/>
              <a:ext cx="261257" cy="13788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grpSp>
      <p:pic>
        <p:nvPicPr>
          <p:cNvPr id="4105" name="Picture 9"/>
          <p:cNvPicPr>
            <a:picLocks noChangeAspect="1" noChangeArrowheads="1"/>
          </p:cNvPicPr>
          <p:nvPr/>
        </p:nvPicPr>
        <p:blipFill>
          <a:blip r:embed="rId6" cstate="print"/>
          <a:srcRect/>
          <a:stretch>
            <a:fillRect/>
          </a:stretch>
        </p:blipFill>
        <p:spPr bwMode="auto">
          <a:xfrm>
            <a:off x="4726441" y="4580844"/>
            <a:ext cx="3938588" cy="1700213"/>
          </a:xfrm>
          <a:prstGeom prst="rect">
            <a:avLst/>
          </a:prstGeom>
          <a:noFill/>
          <a:ln w="9525">
            <a:noFill/>
            <a:miter lim="800000"/>
            <a:headEnd/>
            <a:tailEnd/>
          </a:ln>
        </p:spPr>
      </p:pic>
      <p:pic>
        <p:nvPicPr>
          <p:cNvPr id="4106" name="Picture 10"/>
          <p:cNvPicPr>
            <a:picLocks noChangeAspect="1" noChangeArrowheads="1"/>
          </p:cNvPicPr>
          <p:nvPr/>
        </p:nvPicPr>
        <p:blipFill>
          <a:blip r:embed="rId7" cstate="print"/>
          <a:srcRect/>
          <a:stretch>
            <a:fillRect/>
          </a:stretch>
        </p:blipFill>
        <p:spPr bwMode="auto">
          <a:xfrm>
            <a:off x="599396" y="5050292"/>
            <a:ext cx="3929063" cy="170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Composite Tabular</a:t>
            </a:r>
            <a:endParaRPr lang="en-US" dirty="0"/>
          </a:p>
        </p:txBody>
      </p:sp>
      <p:sp>
        <p:nvSpPr>
          <p:cNvPr id="9" name="Content Placeholder 8"/>
          <p:cNvSpPr>
            <a:spLocks noGrp="1"/>
          </p:cNvSpPr>
          <p:nvPr>
            <p:ph idx="1"/>
          </p:nvPr>
        </p:nvSpPr>
        <p:spPr>
          <a:xfrm>
            <a:off x="457200" y="1295400"/>
            <a:ext cx="4245429" cy="2572657"/>
          </a:xfrm>
        </p:spPr>
        <p:txBody>
          <a:bodyPr/>
          <a:lstStyle/>
          <a:p>
            <a:r>
              <a:rPr lang="en-US" dirty="0" smtClean="0"/>
              <a:t>Too few ensembles</a:t>
            </a:r>
          </a:p>
          <a:p>
            <a:r>
              <a:rPr lang="en-US" dirty="0" smtClean="0"/>
              <a:t>Short duration &lt; 500 seconds</a:t>
            </a:r>
          </a:p>
          <a:p>
            <a:r>
              <a:rPr lang="en-US" dirty="0" smtClean="0"/>
              <a:t>Bad bins</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6913336" y="1074057"/>
            <a:ext cx="1962150" cy="5186363"/>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881336" y="1080181"/>
            <a:ext cx="1962150" cy="5186363"/>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r="76543"/>
          <a:stretch>
            <a:fillRect/>
          </a:stretch>
        </p:blipFill>
        <p:spPr bwMode="auto">
          <a:xfrm>
            <a:off x="406400" y="3934838"/>
            <a:ext cx="1930400" cy="2672458"/>
          </a:xfrm>
          <a:prstGeom prst="rect">
            <a:avLst/>
          </a:prstGeom>
          <a:noFill/>
          <a:ln w="9525">
            <a:noFill/>
            <a:miter lim="800000"/>
            <a:headEnd/>
            <a:tailEnd/>
          </a:ln>
          <a:effectLst/>
        </p:spPr>
      </p:pic>
      <p:pic>
        <p:nvPicPr>
          <p:cNvPr id="13" name="Picture 5"/>
          <p:cNvPicPr>
            <a:picLocks noChangeAspect="1" noChangeArrowheads="1"/>
          </p:cNvPicPr>
          <p:nvPr/>
        </p:nvPicPr>
        <p:blipFill>
          <a:blip r:embed="rId6" cstate="print"/>
          <a:srcRect l="60574" r="31077"/>
          <a:stretch>
            <a:fillRect/>
          </a:stretch>
        </p:blipFill>
        <p:spPr bwMode="auto">
          <a:xfrm>
            <a:off x="2425877" y="3918857"/>
            <a:ext cx="695917" cy="2706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Ship Track / Contour</a:t>
            </a:r>
            <a:endParaRPr lang="en-US" dirty="0"/>
          </a:p>
        </p:txBody>
      </p:sp>
      <p:sp>
        <p:nvSpPr>
          <p:cNvPr id="3" name="Content Placeholder 2"/>
          <p:cNvSpPr>
            <a:spLocks noGrp="1"/>
          </p:cNvSpPr>
          <p:nvPr>
            <p:ph idx="1"/>
          </p:nvPr>
        </p:nvSpPr>
        <p:spPr>
          <a:xfrm>
            <a:off x="457200" y="1295400"/>
            <a:ext cx="4746171" cy="5135563"/>
          </a:xfrm>
        </p:spPr>
        <p:txBody>
          <a:bodyPr/>
          <a:lstStyle/>
          <a:p>
            <a:r>
              <a:rPr lang="en-US" dirty="0" smtClean="0"/>
              <a:t>Irregular ship track </a:t>
            </a:r>
          </a:p>
          <a:p>
            <a:pPr lvl="1"/>
            <a:r>
              <a:rPr lang="en-US" dirty="0" smtClean="0"/>
              <a:t>RG 1200</a:t>
            </a:r>
          </a:p>
          <a:p>
            <a:pPr lvl="1"/>
            <a:r>
              <a:rPr lang="en-US" dirty="0" smtClean="0"/>
              <a:t>Thresholds didn’t help</a:t>
            </a:r>
          </a:p>
          <a:p>
            <a:r>
              <a:rPr lang="en-US" dirty="0" smtClean="0"/>
              <a:t>No bottom spikes</a:t>
            </a:r>
          </a:p>
          <a:p>
            <a:r>
              <a:rPr lang="en-US" dirty="0" smtClean="0"/>
              <a:t>Invalid data</a:t>
            </a:r>
          </a:p>
          <a:p>
            <a:pPr lvl="1"/>
            <a:r>
              <a:rPr lang="en-US" dirty="0" smtClean="0"/>
              <a:t>Not many </a:t>
            </a:r>
          </a:p>
          <a:p>
            <a:pPr lvl="1"/>
            <a:r>
              <a:rPr lang="en-US" dirty="0" smtClean="0"/>
              <a:t>High percentage because of so few ensembles</a:t>
            </a:r>
          </a:p>
          <a:p>
            <a:pPr lvl="1"/>
            <a:r>
              <a:rPr lang="en-US" dirty="0" smtClean="0"/>
              <a:t>Estimates probable reasonable</a:t>
            </a:r>
          </a:p>
          <a:p>
            <a:r>
              <a:rPr lang="en-US" dirty="0" smtClean="0"/>
              <a:t>Large unmeasured areas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114844" y="999417"/>
            <a:ext cx="1913311" cy="239995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266249" y="5137311"/>
            <a:ext cx="3634403" cy="1580579"/>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5275943" y="3437882"/>
            <a:ext cx="3646714" cy="1585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Extrapolation</a:t>
            </a:r>
            <a:endParaRPr lang="en-US" dirty="0"/>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669"/>
          <a:stretch/>
        </p:blipFill>
        <p:spPr bwMode="auto">
          <a:xfrm>
            <a:off x="5324966" y="1464179"/>
            <a:ext cx="3057525" cy="129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descr="C:\Users\dmueller\AppData\Local\Temp\1\SNAGHTML45ba0f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43" y="1464179"/>
            <a:ext cx="388620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67656" y="3093578"/>
            <a:ext cx="3469593" cy="1815882"/>
          </a:xfrm>
          <a:prstGeom prst="rect">
            <a:avLst/>
          </a:prstGeom>
          <a:noFill/>
        </p:spPr>
        <p:txBody>
          <a:bodyPr wrap="square" rtlCol="0">
            <a:spAutoFit/>
          </a:bodyPr>
          <a:lstStyle/>
          <a:p>
            <a:pPr marL="342900" indent="-342900" algn="l">
              <a:buFont typeface="Arial" pitchFamily="34" charset="0"/>
              <a:buChar char="•"/>
            </a:pPr>
            <a:r>
              <a:rPr lang="en-US" dirty="0" smtClean="0"/>
              <a:t>Large unmeasured top</a:t>
            </a:r>
          </a:p>
          <a:p>
            <a:pPr marL="342900" indent="-342900" algn="l">
              <a:buFont typeface="Arial" pitchFamily="34" charset="0"/>
              <a:buChar char="•"/>
            </a:pPr>
            <a:r>
              <a:rPr lang="en-US" dirty="0" smtClean="0"/>
              <a:t>Field notes</a:t>
            </a:r>
          </a:p>
          <a:p>
            <a:pPr marL="800100" lvl="1" indent="-342900" algn="l">
              <a:buFont typeface="Arial" pitchFamily="34" charset="0"/>
              <a:buChar char="•"/>
            </a:pPr>
            <a:r>
              <a:rPr lang="en-US" sz="1600" dirty="0" smtClean="0"/>
              <a:t>Wind (u/s, d/s)</a:t>
            </a:r>
          </a:p>
          <a:p>
            <a:pPr marL="800100" lvl="1" indent="-342900" algn="l">
              <a:buFont typeface="Arial" pitchFamily="34" charset="0"/>
              <a:buChar char="•"/>
            </a:pPr>
            <a:r>
              <a:rPr lang="en-US" sz="1600" dirty="0" smtClean="0"/>
              <a:t>Surface observation</a:t>
            </a:r>
          </a:p>
          <a:p>
            <a:pPr marL="342900" indent="-342900" algn="l">
              <a:buFont typeface="Arial" pitchFamily="34" charset="0"/>
              <a:buChar char="•"/>
            </a:pPr>
            <a:r>
              <a:rPr lang="en-US" dirty="0" smtClean="0"/>
              <a:t>Uncertainty</a:t>
            </a:r>
          </a:p>
          <a:p>
            <a:pPr marL="800100" lvl="1" indent="-342900" algn="l">
              <a:buFont typeface="Arial" pitchFamily="34" charset="0"/>
              <a:buChar char="•"/>
            </a:pPr>
            <a:r>
              <a:rPr lang="en-US" sz="1600" dirty="0" smtClean="0"/>
              <a:t>5% ???</a:t>
            </a:r>
            <a:endParaRPr lang="en-US" sz="1600" dirty="0"/>
          </a:p>
        </p:txBody>
      </p:sp>
      <p:cxnSp>
        <p:nvCxnSpPr>
          <p:cNvPr id="7" name="Straight Arrow Connector 6"/>
          <p:cNvCxnSpPr/>
          <p:nvPr/>
        </p:nvCxnSpPr>
        <p:spPr bwMode="auto">
          <a:xfrm flipH="1">
            <a:off x="4187439" y="1734796"/>
            <a:ext cx="1213503" cy="5042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a:stCxn id="5125" idx="1"/>
          </p:cNvCxnSpPr>
          <p:nvPr/>
        </p:nvCxnSpPr>
        <p:spPr bwMode="auto">
          <a:xfrm flipH="1">
            <a:off x="3871245" y="2113415"/>
            <a:ext cx="1453721" cy="5015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Discharge Summary</a:t>
            </a:r>
            <a:endParaRPr lang="en-US" dirty="0"/>
          </a:p>
        </p:txBody>
      </p:sp>
      <p:sp>
        <p:nvSpPr>
          <p:cNvPr id="3" name="Content Placeholder 2"/>
          <p:cNvSpPr>
            <a:spLocks noGrp="1"/>
          </p:cNvSpPr>
          <p:nvPr>
            <p:ph idx="1"/>
          </p:nvPr>
        </p:nvSpPr>
        <p:spPr/>
        <p:txBody>
          <a:bodyPr/>
          <a:lstStyle/>
          <a:p>
            <a:r>
              <a:rPr lang="en-US" dirty="0" smtClean="0"/>
              <a:t>Duration &lt; 500 seconds</a:t>
            </a:r>
          </a:p>
          <a:p>
            <a:r>
              <a:rPr lang="en-US" dirty="0" smtClean="0"/>
              <a:t>Consistent edges</a:t>
            </a:r>
          </a:p>
          <a:p>
            <a:r>
              <a:rPr lang="en-US" dirty="0" smtClean="0"/>
              <a:t>Inconsistent width and area</a:t>
            </a:r>
          </a:p>
          <a:p>
            <a:pPr lvl="1"/>
            <a:r>
              <a:rPr lang="en-US" dirty="0" smtClean="0"/>
              <a:t>Bottom track problems</a:t>
            </a:r>
          </a:p>
          <a:p>
            <a:r>
              <a:rPr lang="en-US" dirty="0" smtClean="0"/>
              <a:t>High Q COV</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0" y="4327978"/>
            <a:ext cx="9144000" cy="2021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Rating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Random uncertainty</a:t>
            </a:r>
          </a:p>
          <a:p>
            <a:pPr lvl="1"/>
            <a:r>
              <a:rPr lang="en-US" dirty="0" smtClean="0"/>
              <a:t>14* 0.8 = 10%</a:t>
            </a:r>
          </a:p>
          <a:p>
            <a:r>
              <a:rPr lang="en-US" dirty="0" smtClean="0"/>
              <a:t>Systematic bias</a:t>
            </a:r>
          </a:p>
          <a:p>
            <a:pPr lvl="1"/>
            <a:r>
              <a:rPr lang="en-US" dirty="0" smtClean="0"/>
              <a:t>10 + 0.5 = 10.5%</a:t>
            </a:r>
          </a:p>
          <a:p>
            <a:r>
              <a:rPr lang="en-US" dirty="0" smtClean="0"/>
              <a:t>Invalid data</a:t>
            </a:r>
          </a:p>
          <a:p>
            <a:pPr lvl="1"/>
            <a:r>
              <a:rPr lang="en-US" dirty="0" smtClean="0"/>
              <a:t>Some but not significant</a:t>
            </a:r>
          </a:p>
          <a:p>
            <a:pPr lvl="1"/>
            <a:r>
              <a:rPr lang="en-US" dirty="0" smtClean="0"/>
              <a:t>TOO FEW ENSEMBLES</a:t>
            </a:r>
          </a:p>
          <a:p>
            <a:pPr lvl="1"/>
            <a:r>
              <a:rPr lang="en-US" dirty="0" smtClean="0"/>
              <a:t>Bottom track problems</a:t>
            </a:r>
          </a:p>
          <a:p>
            <a:pPr lvl="1"/>
            <a:r>
              <a:rPr lang="en-US" dirty="0" smtClean="0"/>
              <a:t>Large unmeasured areas</a:t>
            </a:r>
          </a:p>
          <a:p>
            <a:r>
              <a:rPr lang="en-US" dirty="0" smtClean="0"/>
              <a:t>Extrapolation</a:t>
            </a:r>
          </a:p>
          <a:p>
            <a:pPr lvl="1"/>
            <a:r>
              <a:rPr lang="en-US" dirty="0" smtClean="0"/>
              <a:t>Large </a:t>
            </a:r>
            <a:r>
              <a:rPr lang="en-US" dirty="0" err="1" smtClean="0"/>
              <a:t>unmeasrued</a:t>
            </a:r>
            <a:r>
              <a:rPr lang="en-US" dirty="0" smtClean="0"/>
              <a:t> top ~ 5% uncertainty</a:t>
            </a:r>
          </a:p>
          <a:p>
            <a:r>
              <a:rPr lang="en-US" dirty="0" smtClean="0"/>
              <a:t>Edges</a:t>
            </a:r>
          </a:p>
          <a:p>
            <a:pPr lvl="1"/>
            <a:r>
              <a:rPr lang="en-US" dirty="0" smtClean="0"/>
              <a:t>Reasonable</a:t>
            </a:r>
          </a:p>
          <a:p>
            <a:r>
              <a:rPr lang="en-US" dirty="0" smtClean="0"/>
              <a:t>Final Assessment</a:t>
            </a:r>
          </a:p>
          <a:p>
            <a:pPr lvl="1"/>
            <a:r>
              <a:rPr lang="en-US" dirty="0" smtClean="0"/>
              <a:t>10.5 + ? + 5 = 15.5+ %</a:t>
            </a:r>
          </a:p>
          <a:p>
            <a:pPr lvl="1"/>
            <a:r>
              <a:rPr lang="en-US" dirty="0" smtClean="0"/>
              <a:t>Rate this measurement “POOR”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in Transect Discharges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coefficient of variation (COV) is computed by the software (Std./|Avg.|)</a:t>
            </a:r>
          </a:p>
          <a:p>
            <a:r>
              <a:rPr lang="en-US" dirty="0"/>
              <a:t>The COV represents the sampled random error in the discharge measurement.</a:t>
            </a:r>
          </a:p>
          <a:p>
            <a:r>
              <a:rPr lang="en-US" dirty="0"/>
              <a:t>Using COV to estimate a 95% uncertainty associated with random errors as measured</a:t>
            </a:r>
          </a:p>
          <a:p>
            <a:pPr lvl="1"/>
            <a:r>
              <a:rPr lang="en-US" dirty="0"/>
              <a:t>4 passes: COV * </a:t>
            </a:r>
            <a:r>
              <a:rPr lang="en-US" dirty="0" smtClean="0"/>
              <a:t>1.6</a:t>
            </a:r>
          </a:p>
          <a:p>
            <a:pPr lvl="1"/>
            <a:r>
              <a:rPr lang="en-US" dirty="0" smtClean="0"/>
              <a:t>6 passes: COV * 1.0</a:t>
            </a:r>
            <a:endParaRPr lang="en-US" dirty="0"/>
          </a:p>
          <a:p>
            <a:pPr lvl="1"/>
            <a:r>
              <a:rPr lang="en-US" dirty="0"/>
              <a:t>8 passes: COV * 0.8</a:t>
            </a:r>
          </a:p>
          <a:p>
            <a:pPr lvl="1"/>
            <a:r>
              <a:rPr lang="en-US" dirty="0"/>
              <a:t>10 passes: COV * 0.7</a:t>
            </a:r>
          </a:p>
          <a:p>
            <a:pPr lvl="1"/>
            <a:r>
              <a:rPr lang="en-US" dirty="0"/>
              <a:t>12 or more passes: COV * 0.6</a:t>
            </a:r>
          </a:p>
          <a:p>
            <a:pPr lvl="1"/>
            <a:r>
              <a:rPr lang="en-US" dirty="0"/>
              <a:t>Add 0.5% for systematic errors</a:t>
            </a:r>
          </a:p>
          <a:p>
            <a:pPr lvl="1"/>
            <a:r>
              <a:rPr lang="en-US" dirty="0" smtClean="0"/>
              <a:t>This </a:t>
            </a:r>
            <a:r>
              <a:rPr lang="en-US" dirty="0"/>
              <a:t>is probably an optimistic estimate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QA/QC</a:t>
            </a:r>
            <a:endParaRPr lang="en-US" dirty="0"/>
          </a:p>
        </p:txBody>
      </p:sp>
      <p:sp>
        <p:nvSpPr>
          <p:cNvPr id="3" name="Content Placeholder 2"/>
          <p:cNvSpPr>
            <a:spLocks noGrp="1"/>
          </p:cNvSpPr>
          <p:nvPr>
            <p:ph idx="1"/>
          </p:nvPr>
        </p:nvSpPr>
        <p:spPr>
          <a:xfrm>
            <a:off x="457200" y="1295400"/>
            <a:ext cx="4630057" cy="5135563"/>
          </a:xfrm>
        </p:spPr>
        <p:txBody>
          <a:bodyPr/>
          <a:lstStyle/>
          <a:p>
            <a:r>
              <a:rPr lang="en-US" dirty="0" smtClean="0"/>
              <a:t>No errors in ADCP test</a:t>
            </a:r>
          </a:p>
          <a:p>
            <a:r>
              <a:rPr lang="en-US" dirty="0" smtClean="0"/>
              <a:t>Good compass calibration</a:t>
            </a:r>
          </a:p>
          <a:p>
            <a:r>
              <a:rPr lang="en-US" dirty="0" smtClean="0"/>
              <a:t>Two loop tests</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6953250" y="1022124"/>
            <a:ext cx="2190750" cy="2747963"/>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4804229" y="1018493"/>
            <a:ext cx="2190750" cy="2747963"/>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276223" y="3418115"/>
            <a:ext cx="4121615" cy="3319916"/>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4550229" y="3400497"/>
            <a:ext cx="4147302" cy="3349553"/>
          </a:xfrm>
          <a:prstGeom prst="rect">
            <a:avLst/>
          </a:prstGeom>
          <a:noFill/>
          <a:ln w="9525">
            <a:noFill/>
            <a:miter lim="800000"/>
            <a:headEnd/>
            <a:tailEnd/>
          </a:ln>
        </p:spPr>
      </p:pic>
      <p:sp>
        <p:nvSpPr>
          <p:cNvPr id="8" name="Rectangle 7"/>
          <p:cNvSpPr/>
          <p:nvPr/>
        </p:nvSpPr>
        <p:spPr bwMode="auto">
          <a:xfrm>
            <a:off x="283029" y="4796971"/>
            <a:ext cx="1712685" cy="2249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
        <p:nvSpPr>
          <p:cNvPr id="9" name="Rectangle 8"/>
          <p:cNvSpPr/>
          <p:nvPr/>
        </p:nvSpPr>
        <p:spPr bwMode="auto">
          <a:xfrm>
            <a:off x="4557486" y="4789713"/>
            <a:ext cx="1712685" cy="2249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Composite Tabular</a:t>
            </a:r>
            <a:endParaRPr lang="en-US" dirty="0"/>
          </a:p>
        </p:txBody>
      </p:sp>
      <p:sp>
        <p:nvSpPr>
          <p:cNvPr id="3" name="Content Placeholder 2"/>
          <p:cNvSpPr>
            <a:spLocks noGrp="1"/>
          </p:cNvSpPr>
          <p:nvPr>
            <p:ph idx="1"/>
          </p:nvPr>
        </p:nvSpPr>
        <p:spPr>
          <a:xfrm>
            <a:off x="428171" y="1273630"/>
            <a:ext cx="8382000" cy="830942"/>
          </a:xfrm>
        </p:spPr>
        <p:txBody>
          <a:bodyPr/>
          <a:lstStyle/>
          <a:p>
            <a:r>
              <a:rPr lang="en-US" dirty="0" smtClean="0"/>
              <a:t>High percentage of bad ensembles</a:t>
            </a:r>
            <a:endParaRPr lang="en-US" dirty="0"/>
          </a:p>
        </p:txBody>
      </p:sp>
      <p:pic>
        <p:nvPicPr>
          <p:cNvPr id="10242" name="Picture 2"/>
          <p:cNvPicPr>
            <a:picLocks noChangeAspect="1" noChangeArrowheads="1"/>
          </p:cNvPicPr>
          <p:nvPr/>
        </p:nvPicPr>
        <p:blipFill>
          <a:blip r:embed="rId3" cstate="print"/>
          <a:srcRect b="43609"/>
          <a:stretch>
            <a:fillRect/>
          </a:stretch>
        </p:blipFill>
        <p:spPr bwMode="auto">
          <a:xfrm>
            <a:off x="6717393" y="2256971"/>
            <a:ext cx="1962150" cy="2924629"/>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b="43447"/>
          <a:stretch>
            <a:fillRect/>
          </a:stretch>
        </p:blipFill>
        <p:spPr bwMode="auto">
          <a:xfrm>
            <a:off x="4699908" y="2255838"/>
            <a:ext cx="1962150" cy="2933019"/>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b="42748"/>
          <a:stretch>
            <a:fillRect/>
          </a:stretch>
        </p:blipFill>
        <p:spPr bwMode="auto">
          <a:xfrm>
            <a:off x="585108" y="2248581"/>
            <a:ext cx="1962150" cy="2969305"/>
          </a:xfrm>
          <a:prstGeom prst="rect">
            <a:avLst/>
          </a:prstGeom>
          <a:noFill/>
          <a:ln w="9525">
            <a:noFill/>
            <a:miter lim="800000"/>
            <a:headEnd/>
            <a:tailEnd/>
          </a:ln>
        </p:spPr>
      </p:pic>
      <p:pic>
        <p:nvPicPr>
          <p:cNvPr id="10245" name="Picture 5"/>
          <p:cNvPicPr>
            <a:picLocks noChangeAspect="1" noChangeArrowheads="1"/>
          </p:cNvPicPr>
          <p:nvPr/>
        </p:nvPicPr>
        <p:blipFill>
          <a:blip r:embed="rId6" cstate="print"/>
          <a:srcRect b="42608"/>
          <a:stretch>
            <a:fillRect/>
          </a:stretch>
        </p:blipFill>
        <p:spPr bwMode="auto">
          <a:xfrm>
            <a:off x="2667907" y="2255837"/>
            <a:ext cx="1962150" cy="2976562"/>
          </a:xfrm>
          <a:prstGeom prst="rect">
            <a:avLst/>
          </a:prstGeom>
          <a:noFill/>
          <a:ln w="9525">
            <a:noFill/>
            <a:miter lim="800000"/>
            <a:headEnd/>
            <a:tailEnd/>
          </a:ln>
        </p:spPr>
      </p:pic>
      <p:sp>
        <p:nvSpPr>
          <p:cNvPr id="8" name="Rectangle 7"/>
          <p:cNvSpPr/>
          <p:nvPr/>
        </p:nvSpPr>
        <p:spPr bwMode="auto">
          <a:xfrm>
            <a:off x="391886" y="4949371"/>
            <a:ext cx="8382000" cy="29028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Composite Tabular</a:t>
            </a:r>
            <a:endParaRPr lang="en-US" dirty="0"/>
          </a:p>
        </p:txBody>
      </p:sp>
      <p:sp>
        <p:nvSpPr>
          <p:cNvPr id="3" name="Content Placeholder 2"/>
          <p:cNvSpPr>
            <a:spLocks noGrp="1"/>
          </p:cNvSpPr>
          <p:nvPr>
            <p:ph idx="1"/>
          </p:nvPr>
        </p:nvSpPr>
        <p:spPr/>
        <p:txBody>
          <a:bodyPr/>
          <a:lstStyle/>
          <a:p>
            <a:r>
              <a:rPr lang="en-US" dirty="0" smtClean="0"/>
              <a:t>Very few bad ensembles with reference set to GGA!!</a:t>
            </a:r>
            <a:endParaRPr lang="en-US" dirty="0"/>
          </a:p>
        </p:txBody>
      </p:sp>
      <p:pic>
        <p:nvPicPr>
          <p:cNvPr id="11266" name="Picture 2"/>
          <p:cNvPicPr>
            <a:picLocks noChangeAspect="1" noChangeArrowheads="1"/>
          </p:cNvPicPr>
          <p:nvPr/>
        </p:nvPicPr>
        <p:blipFill>
          <a:blip r:embed="rId3" cstate="print"/>
          <a:srcRect b="41230"/>
          <a:stretch>
            <a:fillRect/>
          </a:stretch>
        </p:blipFill>
        <p:spPr bwMode="auto">
          <a:xfrm>
            <a:off x="570592" y="3222171"/>
            <a:ext cx="1962150" cy="30480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b="41209"/>
          <a:stretch>
            <a:fillRect/>
          </a:stretch>
        </p:blipFill>
        <p:spPr bwMode="auto">
          <a:xfrm>
            <a:off x="2609849" y="3206524"/>
            <a:ext cx="1962150" cy="3049133"/>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b="41908"/>
          <a:stretch>
            <a:fillRect/>
          </a:stretch>
        </p:blipFill>
        <p:spPr bwMode="auto">
          <a:xfrm>
            <a:off x="4663621" y="3228294"/>
            <a:ext cx="1962150" cy="3012848"/>
          </a:xfrm>
          <a:prstGeom prst="rect">
            <a:avLst/>
          </a:prstGeom>
          <a:noFill/>
          <a:ln w="9525">
            <a:noFill/>
            <a:miter lim="800000"/>
            <a:headEnd/>
            <a:tailEnd/>
          </a:ln>
        </p:spPr>
      </p:pic>
      <p:pic>
        <p:nvPicPr>
          <p:cNvPr id="11270" name="Picture 6"/>
          <p:cNvPicPr>
            <a:picLocks noChangeAspect="1" noChangeArrowheads="1"/>
          </p:cNvPicPr>
          <p:nvPr/>
        </p:nvPicPr>
        <p:blipFill>
          <a:blip r:embed="rId6" cstate="print"/>
          <a:srcRect b="42188"/>
          <a:stretch>
            <a:fillRect/>
          </a:stretch>
        </p:blipFill>
        <p:spPr bwMode="auto">
          <a:xfrm>
            <a:off x="6695622" y="3221038"/>
            <a:ext cx="1962150" cy="2998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Ship Track / Contour</a:t>
            </a:r>
            <a:endParaRPr lang="en-US" dirty="0"/>
          </a:p>
        </p:txBody>
      </p:sp>
      <p:sp>
        <p:nvSpPr>
          <p:cNvPr id="3" name="Content Placeholder 2"/>
          <p:cNvSpPr>
            <a:spLocks noGrp="1"/>
          </p:cNvSpPr>
          <p:nvPr>
            <p:ph idx="1"/>
          </p:nvPr>
        </p:nvSpPr>
        <p:spPr/>
        <p:txBody>
          <a:bodyPr/>
          <a:lstStyle/>
          <a:p>
            <a:r>
              <a:rPr lang="en-US" dirty="0" smtClean="0"/>
              <a:t>Everything looks good with reference set to GGA</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6437993" y="2792867"/>
            <a:ext cx="2190750" cy="2747963"/>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472555" y="3117023"/>
            <a:ext cx="5595938" cy="243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Ship Track / Contour</a:t>
            </a:r>
            <a:endParaRPr lang="en-US" dirty="0"/>
          </a:p>
        </p:txBody>
      </p:sp>
      <p:sp>
        <p:nvSpPr>
          <p:cNvPr id="3" name="Content Placeholder 2"/>
          <p:cNvSpPr>
            <a:spLocks noGrp="1"/>
          </p:cNvSpPr>
          <p:nvPr>
            <p:ph idx="1"/>
          </p:nvPr>
        </p:nvSpPr>
        <p:spPr/>
        <p:txBody>
          <a:bodyPr/>
          <a:lstStyle/>
          <a:p>
            <a:r>
              <a:rPr lang="en-US" dirty="0" smtClean="0"/>
              <a:t>With bottom track we need to qualitatively assess the effect of the invalid data on uncertainty</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2148114" y="2620963"/>
            <a:ext cx="4476750" cy="194691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2160777" y="4700133"/>
            <a:ext cx="4476750" cy="1946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Extrapolation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23" y="1214437"/>
            <a:ext cx="38290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Users\dmueller\AppData\Local\Temp\1\SNAGHTML46ad49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89" y="1181099"/>
            <a:ext cx="386715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26" y="5387767"/>
            <a:ext cx="29813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5742774" y="5676899"/>
            <a:ext cx="7178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742773" y="5864550"/>
            <a:ext cx="12733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p:nvPr/>
        </p:nvCxnSpPr>
        <p:spPr bwMode="auto">
          <a:xfrm flipV="1">
            <a:off x="6460621" y="5093293"/>
            <a:ext cx="0" cy="5836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7016097" y="5093293"/>
            <a:ext cx="0" cy="77125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Connector 19"/>
          <p:cNvCxnSpPr>
            <a:stCxn id="6149" idx="1"/>
          </p:cNvCxnSpPr>
          <p:nvPr/>
        </p:nvCxnSpPr>
        <p:spPr bwMode="auto">
          <a:xfrm flipH="1">
            <a:off x="2820112" y="6035467"/>
            <a:ext cx="835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2657742" y="6221338"/>
            <a:ext cx="2458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flipV="1">
            <a:off x="2820112" y="4990744"/>
            <a:ext cx="0" cy="10447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V="1">
            <a:off x="2657742" y="5221480"/>
            <a:ext cx="0" cy="9998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5452271" y="5890188"/>
            <a:ext cx="933268" cy="276999"/>
          </a:xfrm>
          <a:prstGeom prst="rect">
            <a:avLst/>
          </a:prstGeom>
          <a:noFill/>
        </p:spPr>
        <p:txBody>
          <a:bodyPr wrap="none" rtlCol="0">
            <a:spAutoFit/>
          </a:bodyPr>
          <a:lstStyle/>
          <a:p>
            <a:r>
              <a:rPr lang="en-US" sz="1200" b="0" dirty="0" smtClean="0">
                <a:effectLst/>
              </a:rPr>
              <a:t>Rough bed</a:t>
            </a:r>
            <a:endParaRPr lang="en-US" sz="1200" b="0" dirty="0">
              <a:effectLst/>
            </a:endParaRPr>
          </a:p>
        </p:txBody>
      </p:sp>
      <p:sp>
        <p:nvSpPr>
          <p:cNvPr id="34" name="TextBox 33"/>
          <p:cNvSpPr txBox="1"/>
          <p:nvPr/>
        </p:nvSpPr>
        <p:spPr>
          <a:xfrm>
            <a:off x="5447411" y="6053398"/>
            <a:ext cx="1011815" cy="276999"/>
          </a:xfrm>
          <a:prstGeom prst="rect">
            <a:avLst/>
          </a:prstGeom>
          <a:noFill/>
        </p:spPr>
        <p:txBody>
          <a:bodyPr wrap="none" rtlCol="0">
            <a:spAutoFit/>
          </a:bodyPr>
          <a:lstStyle/>
          <a:p>
            <a:r>
              <a:rPr lang="en-US" sz="1200" b="0" dirty="0" smtClean="0">
                <a:effectLst/>
              </a:rPr>
              <a:t>Smooth bed</a:t>
            </a:r>
            <a:endParaRPr lang="en-US" sz="1200" b="0" dirty="0">
              <a:effectLst/>
            </a:endParaRPr>
          </a:p>
        </p:txBody>
      </p:sp>
      <p:cxnSp>
        <p:nvCxnSpPr>
          <p:cNvPr id="29" name="Straight Connector 28"/>
          <p:cNvCxnSpPr/>
          <p:nvPr/>
        </p:nvCxnSpPr>
        <p:spPr bwMode="auto">
          <a:xfrm>
            <a:off x="2965391" y="5721409"/>
            <a:ext cx="2700471"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2965391" y="5890188"/>
            <a:ext cx="2700471"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0" name="TextBox 29"/>
          <p:cNvSpPr txBox="1"/>
          <p:nvPr/>
        </p:nvSpPr>
        <p:spPr>
          <a:xfrm>
            <a:off x="626519" y="6091383"/>
            <a:ext cx="1632177" cy="307777"/>
          </a:xfrm>
          <a:prstGeom prst="rect">
            <a:avLst/>
          </a:prstGeom>
          <a:noFill/>
        </p:spPr>
        <p:txBody>
          <a:bodyPr wrap="none" rtlCol="0">
            <a:spAutoFit/>
          </a:bodyPr>
          <a:lstStyle/>
          <a:p>
            <a:r>
              <a:rPr lang="en-US" sz="1400" dirty="0" smtClean="0">
                <a:effectLst/>
              </a:rPr>
              <a:t>Uncertainty = 1%</a:t>
            </a:r>
            <a:endParaRPr lang="en-US" sz="14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Discharge Summary</a:t>
            </a:r>
            <a:endParaRPr lang="en-US" dirty="0"/>
          </a:p>
        </p:txBody>
      </p:sp>
      <p:sp>
        <p:nvSpPr>
          <p:cNvPr id="3" name="Content Placeholder 2"/>
          <p:cNvSpPr>
            <a:spLocks noGrp="1"/>
          </p:cNvSpPr>
          <p:nvPr>
            <p:ph idx="1"/>
          </p:nvPr>
        </p:nvSpPr>
        <p:spPr/>
        <p:txBody>
          <a:bodyPr/>
          <a:lstStyle/>
          <a:p>
            <a:r>
              <a:rPr lang="en-US" dirty="0" smtClean="0"/>
              <a:t>Small directional bias</a:t>
            </a:r>
          </a:p>
          <a:p>
            <a:pPr lvl="1"/>
            <a:r>
              <a:rPr lang="en-US" dirty="0" smtClean="0"/>
              <a:t>Typical of </a:t>
            </a:r>
            <a:r>
              <a:rPr lang="en-US" dirty="0" err="1" smtClean="0"/>
              <a:t>magvar</a:t>
            </a:r>
            <a:r>
              <a:rPr lang="en-US" dirty="0" smtClean="0"/>
              <a:t> or compass error with GPS</a:t>
            </a:r>
          </a:p>
          <a:p>
            <a:pPr lvl="1"/>
            <a:r>
              <a:rPr lang="en-US" dirty="0" smtClean="0"/>
              <a:t>Correcting </a:t>
            </a:r>
            <a:r>
              <a:rPr lang="en-US" dirty="0" err="1" smtClean="0"/>
              <a:t>magvar</a:t>
            </a:r>
            <a:r>
              <a:rPr lang="en-US" dirty="0" smtClean="0"/>
              <a:t> 2.5 degrees removed directional bias and changed Q by 1.3 </a:t>
            </a:r>
            <a:r>
              <a:rPr lang="en-US" dirty="0" err="1" smtClean="0"/>
              <a:t>cfs</a:t>
            </a:r>
            <a:r>
              <a:rPr lang="en-US" dirty="0" smtClean="0"/>
              <a:t>.</a:t>
            </a:r>
          </a:p>
          <a:p>
            <a:r>
              <a:rPr lang="en-US" dirty="0" smtClean="0"/>
              <a:t>Edge discharge are inconsistent but small relative to total Q</a:t>
            </a:r>
          </a:p>
          <a:p>
            <a:r>
              <a:rPr lang="en-US" dirty="0" smtClean="0"/>
              <a:t>Duration = 526 sec</a:t>
            </a:r>
            <a:endParaRPr lang="en-US" dirty="0"/>
          </a:p>
        </p:txBody>
      </p:sp>
      <p:pic>
        <p:nvPicPr>
          <p:cNvPr id="15362" name="Picture 2"/>
          <p:cNvPicPr>
            <a:picLocks noChangeAspect="1" noChangeArrowheads="1"/>
          </p:cNvPicPr>
          <p:nvPr/>
        </p:nvPicPr>
        <p:blipFill rotWithShape="1">
          <a:blip r:embed="rId3" cstate="print"/>
          <a:srcRect b="32645"/>
          <a:stretch/>
        </p:blipFill>
        <p:spPr bwMode="auto">
          <a:xfrm>
            <a:off x="399146" y="4864396"/>
            <a:ext cx="8424463" cy="1254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Discharge Summary</a:t>
            </a:r>
            <a:endParaRPr lang="en-US" dirty="0"/>
          </a:p>
        </p:txBody>
      </p:sp>
      <p:sp>
        <p:nvSpPr>
          <p:cNvPr id="3" name="Content Placeholder 2"/>
          <p:cNvSpPr>
            <a:spLocks noGrp="1"/>
          </p:cNvSpPr>
          <p:nvPr>
            <p:ph idx="1"/>
          </p:nvPr>
        </p:nvSpPr>
        <p:spPr/>
        <p:txBody>
          <a:bodyPr/>
          <a:lstStyle/>
          <a:p>
            <a:r>
              <a:rPr lang="en-US" dirty="0" smtClean="0"/>
              <a:t>Bottom track referenced discharge are lower indicating a moving bed was present.</a:t>
            </a:r>
          </a:p>
          <a:p>
            <a:r>
              <a:rPr lang="en-US" dirty="0" smtClean="0"/>
              <a:t>Edge discharges are inconsistent but small</a:t>
            </a:r>
          </a:p>
          <a:p>
            <a:r>
              <a:rPr lang="en-US" dirty="0" smtClean="0"/>
              <a:t>Would require correction with LC</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246744" y="4110263"/>
            <a:ext cx="8785567" cy="1942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Rating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GPS (GGA or VTG) should be used as the reference.</a:t>
            </a:r>
          </a:p>
          <a:p>
            <a:r>
              <a:rPr lang="en-US" dirty="0" smtClean="0"/>
              <a:t>Random uncertainty + bias</a:t>
            </a:r>
          </a:p>
          <a:p>
            <a:pPr lvl="1"/>
            <a:r>
              <a:rPr lang="en-US" dirty="0" smtClean="0"/>
              <a:t>3 * 1.6 + 0.5= 5.3% </a:t>
            </a:r>
          </a:p>
          <a:p>
            <a:pPr lvl="1"/>
            <a:r>
              <a:rPr lang="en-US" dirty="0" smtClean="0"/>
              <a:t>Value may be inflated due to directional bias</a:t>
            </a:r>
          </a:p>
          <a:p>
            <a:r>
              <a:rPr lang="en-US" dirty="0" smtClean="0"/>
              <a:t>No significant invalid data</a:t>
            </a:r>
          </a:p>
          <a:p>
            <a:r>
              <a:rPr lang="en-US" dirty="0" smtClean="0"/>
              <a:t>Extrapolation error 1 % worst case</a:t>
            </a:r>
          </a:p>
          <a:p>
            <a:r>
              <a:rPr lang="en-US" dirty="0" smtClean="0"/>
              <a:t>Edges would make little difference</a:t>
            </a:r>
          </a:p>
          <a:p>
            <a:r>
              <a:rPr lang="en-US" dirty="0" smtClean="0"/>
              <a:t>Final assessment</a:t>
            </a:r>
          </a:p>
          <a:p>
            <a:pPr lvl="1"/>
            <a:r>
              <a:rPr lang="en-US" dirty="0" smtClean="0"/>
              <a:t>Numbers work out to about 6% but could be inflated (5.4% </a:t>
            </a:r>
            <a:r>
              <a:rPr lang="en-US" dirty="0"/>
              <a:t>using </a:t>
            </a:r>
            <a:r>
              <a:rPr lang="en-US" dirty="0" err="1"/>
              <a:t>sqrt</a:t>
            </a:r>
            <a:r>
              <a:rPr lang="en-US" dirty="0"/>
              <a:t> sum </a:t>
            </a:r>
            <a:r>
              <a:rPr lang="en-US" dirty="0" err="1"/>
              <a:t>sqrs</a:t>
            </a:r>
            <a:r>
              <a:rPr lang="en-US" dirty="0"/>
              <a:t>) . </a:t>
            </a:r>
            <a:r>
              <a:rPr lang="en-US" dirty="0" smtClean="0"/>
              <a:t>Rate this measurement “Good” but wouldn’t argue if rated “Fair”</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Rating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If GPS were not available and BT had to be used the rating would change.</a:t>
            </a:r>
          </a:p>
          <a:p>
            <a:r>
              <a:rPr lang="en-US" dirty="0" smtClean="0"/>
              <a:t>Base uncertainty</a:t>
            </a:r>
          </a:p>
          <a:p>
            <a:pPr lvl="1"/>
            <a:r>
              <a:rPr lang="en-US" dirty="0" smtClean="0"/>
              <a:t>2 * 1.4 + 0.5= 3.3%</a:t>
            </a:r>
          </a:p>
          <a:p>
            <a:r>
              <a:rPr lang="en-US" dirty="0" smtClean="0"/>
              <a:t>Invalid data </a:t>
            </a:r>
          </a:p>
          <a:p>
            <a:pPr lvl="1"/>
            <a:r>
              <a:rPr lang="en-US" dirty="0" smtClean="0"/>
              <a:t>Represent a significant percentage of the flow</a:t>
            </a:r>
          </a:p>
          <a:p>
            <a:pPr lvl="1"/>
            <a:r>
              <a:rPr lang="en-US" dirty="0" smtClean="0"/>
              <a:t>Likely estimated well from neighboring data</a:t>
            </a:r>
          </a:p>
          <a:p>
            <a:pPr lvl="1"/>
            <a:r>
              <a:rPr lang="en-US" dirty="0" smtClean="0"/>
              <a:t>Add 1% uncertainty</a:t>
            </a:r>
          </a:p>
          <a:p>
            <a:r>
              <a:rPr lang="en-US" dirty="0" smtClean="0"/>
              <a:t>Edges	</a:t>
            </a:r>
          </a:p>
          <a:p>
            <a:pPr lvl="1"/>
            <a:r>
              <a:rPr lang="en-US" dirty="0" smtClean="0"/>
              <a:t>Inconsistent</a:t>
            </a:r>
          </a:p>
          <a:p>
            <a:pPr lvl="1"/>
            <a:r>
              <a:rPr lang="en-US" dirty="0" smtClean="0"/>
              <a:t>Small percentage</a:t>
            </a:r>
          </a:p>
          <a:p>
            <a:r>
              <a:rPr lang="en-US" dirty="0" smtClean="0"/>
              <a:t>Extrapolation </a:t>
            </a:r>
          </a:p>
          <a:p>
            <a:pPr lvl="1"/>
            <a:r>
              <a:rPr lang="en-US" dirty="0"/>
              <a:t>1</a:t>
            </a:r>
            <a:r>
              <a:rPr lang="en-US" dirty="0" smtClean="0"/>
              <a:t>%</a:t>
            </a:r>
          </a:p>
          <a:p>
            <a:r>
              <a:rPr lang="en-US" dirty="0" smtClean="0"/>
              <a:t>Loops </a:t>
            </a:r>
            <a:endParaRPr lang="en-US" dirty="0"/>
          </a:p>
          <a:p>
            <a:pPr lvl="1"/>
            <a:r>
              <a:rPr lang="en-US" dirty="0"/>
              <a:t>High percentage of invalid bottom track</a:t>
            </a:r>
          </a:p>
          <a:p>
            <a:pPr lvl="1"/>
            <a:r>
              <a:rPr lang="en-US" dirty="0"/>
              <a:t>5-8% moving-bed bias</a:t>
            </a:r>
          </a:p>
          <a:p>
            <a:pPr lvl="1"/>
            <a:r>
              <a:rPr lang="en-US" dirty="0"/>
              <a:t>Uncertainty estimated at 4</a:t>
            </a:r>
            <a:r>
              <a:rPr lang="en-US" dirty="0" smtClean="0"/>
              <a:t>% (rounded down)</a:t>
            </a:r>
          </a:p>
          <a:p>
            <a:r>
              <a:rPr lang="en-US" dirty="0" smtClean="0"/>
              <a:t>Final assessment</a:t>
            </a:r>
          </a:p>
          <a:p>
            <a:pPr lvl="1"/>
            <a:r>
              <a:rPr lang="en-US" dirty="0" smtClean="0"/>
              <a:t>3.3 + 1 + 4 + 1 = 9.3% (</a:t>
            </a:r>
            <a:r>
              <a:rPr lang="en-US" dirty="0" err="1" smtClean="0"/>
              <a:t>sqrt</a:t>
            </a:r>
            <a:r>
              <a:rPr lang="en-US" dirty="0" smtClean="0"/>
              <a:t>(3.3^2+1^2+8^2+1^2)=8.8%)</a:t>
            </a:r>
          </a:p>
          <a:p>
            <a:pPr lvl="1"/>
            <a:r>
              <a:rPr lang="en-US" dirty="0" smtClean="0"/>
              <a:t>I would probably rate this measurement “Poor” due to loop test.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Random Error</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33400" y="1524000"/>
            <a:ext cx="8153400" cy="2619348"/>
          </a:xfrm>
          <a:prstGeom prst="rect">
            <a:avLst/>
          </a:prstGeom>
          <a:noFill/>
          <a:ln w="9525">
            <a:noFill/>
            <a:miter lim="800000"/>
            <a:headEnd/>
            <a:tailEnd/>
          </a:ln>
          <a:effectLst/>
        </p:spPr>
      </p:pic>
      <p:sp>
        <p:nvSpPr>
          <p:cNvPr id="8" name="TextBox 7"/>
          <p:cNvSpPr txBox="1"/>
          <p:nvPr/>
        </p:nvSpPr>
        <p:spPr>
          <a:xfrm>
            <a:off x="1121183" y="4984044"/>
            <a:ext cx="6551794" cy="400110"/>
          </a:xfrm>
          <a:prstGeom prst="rect">
            <a:avLst/>
          </a:prstGeom>
          <a:noFill/>
        </p:spPr>
        <p:txBody>
          <a:bodyPr wrap="none" rtlCol="0">
            <a:spAutoFit/>
          </a:bodyPr>
          <a:lstStyle/>
          <a:p>
            <a:r>
              <a:rPr lang="en-US" dirty="0" smtClean="0">
                <a:effectLst/>
              </a:rPr>
              <a:t>95% Uncertainty (Random Error) = 5 *0.8 + 0.5= 4.5%</a:t>
            </a:r>
            <a:endParaRPr lang="en-US" dirty="0">
              <a:effectLst/>
            </a:endParaRPr>
          </a:p>
        </p:txBody>
      </p:sp>
      <p:grpSp>
        <p:nvGrpSpPr>
          <p:cNvPr id="18" name="Group 17"/>
          <p:cNvGrpSpPr/>
          <p:nvPr/>
        </p:nvGrpSpPr>
        <p:grpSpPr>
          <a:xfrm>
            <a:off x="4521008" y="5384154"/>
            <a:ext cx="1595565" cy="708544"/>
            <a:chOff x="4521008" y="5384154"/>
            <a:chExt cx="1595565" cy="708544"/>
          </a:xfrm>
        </p:grpSpPr>
        <p:sp>
          <p:nvSpPr>
            <p:cNvPr id="6" name="TextBox 5"/>
            <p:cNvSpPr txBox="1"/>
            <p:nvPr/>
          </p:nvSpPr>
          <p:spPr>
            <a:xfrm>
              <a:off x="4521008" y="5692588"/>
              <a:ext cx="1595565" cy="400110"/>
            </a:xfrm>
            <a:prstGeom prst="rect">
              <a:avLst/>
            </a:prstGeom>
            <a:noFill/>
          </p:spPr>
          <p:txBody>
            <a:bodyPr wrap="none" rtlCol="0">
              <a:spAutoFit/>
            </a:bodyPr>
            <a:lstStyle/>
            <a:p>
              <a:r>
                <a:rPr lang="en-US" dirty="0" smtClean="0">
                  <a:effectLst/>
                </a:rPr>
                <a:t>8 Transects</a:t>
              </a:r>
              <a:endParaRPr lang="en-US" dirty="0">
                <a:effectLst/>
              </a:endParaRPr>
            </a:p>
          </p:txBody>
        </p:sp>
        <p:cxnSp>
          <p:nvCxnSpPr>
            <p:cNvPr id="9" name="Straight Arrow Connector 8"/>
            <p:cNvCxnSpPr/>
            <p:nvPr/>
          </p:nvCxnSpPr>
          <p:spPr bwMode="auto">
            <a:xfrm flipV="1">
              <a:off x="5746376" y="5384154"/>
              <a:ext cx="277906" cy="3084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9" name="Group 18"/>
          <p:cNvGrpSpPr/>
          <p:nvPr/>
        </p:nvGrpSpPr>
        <p:grpSpPr>
          <a:xfrm>
            <a:off x="6755097" y="4287960"/>
            <a:ext cx="2121093" cy="696084"/>
            <a:chOff x="6755097" y="4287960"/>
            <a:chExt cx="2121093" cy="696084"/>
          </a:xfrm>
        </p:grpSpPr>
        <p:sp>
          <p:nvSpPr>
            <p:cNvPr id="10" name="TextBox 9"/>
            <p:cNvSpPr txBox="1"/>
            <p:nvPr/>
          </p:nvSpPr>
          <p:spPr>
            <a:xfrm>
              <a:off x="6755097" y="4287960"/>
              <a:ext cx="2121093" cy="400110"/>
            </a:xfrm>
            <a:prstGeom prst="rect">
              <a:avLst/>
            </a:prstGeom>
            <a:noFill/>
          </p:spPr>
          <p:txBody>
            <a:bodyPr wrap="none" rtlCol="0">
              <a:spAutoFit/>
            </a:bodyPr>
            <a:lstStyle/>
            <a:p>
              <a:r>
                <a:rPr lang="en-US" dirty="0" smtClean="0">
                  <a:effectLst/>
                </a:rPr>
                <a:t>Systematic bias</a:t>
              </a:r>
              <a:endParaRPr lang="en-US" dirty="0">
                <a:effectLst/>
              </a:endParaRPr>
            </a:p>
          </p:txBody>
        </p:sp>
        <p:cxnSp>
          <p:nvCxnSpPr>
            <p:cNvPr id="12" name="Straight Arrow Connector 11"/>
            <p:cNvCxnSpPr/>
            <p:nvPr/>
          </p:nvCxnSpPr>
          <p:spPr bwMode="auto">
            <a:xfrm flipH="1">
              <a:off x="6755097" y="4688070"/>
              <a:ext cx="138762" cy="2959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7" name="Group 16"/>
          <p:cNvGrpSpPr/>
          <p:nvPr/>
        </p:nvGrpSpPr>
        <p:grpSpPr>
          <a:xfrm>
            <a:off x="4054106" y="3854824"/>
            <a:ext cx="1970176" cy="1129220"/>
            <a:chOff x="4054106" y="3854824"/>
            <a:chExt cx="1970176" cy="1129220"/>
          </a:xfrm>
        </p:grpSpPr>
        <p:cxnSp>
          <p:nvCxnSpPr>
            <p:cNvPr id="4" name="Straight Arrow Connector 3"/>
            <p:cNvCxnSpPr/>
            <p:nvPr/>
          </p:nvCxnSpPr>
          <p:spPr bwMode="auto">
            <a:xfrm flipH="1">
              <a:off x="5611906" y="3854824"/>
              <a:ext cx="412376" cy="11292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4054106" y="4419434"/>
              <a:ext cx="740908" cy="400110"/>
            </a:xfrm>
            <a:prstGeom prst="rect">
              <a:avLst/>
            </a:prstGeom>
            <a:noFill/>
          </p:spPr>
          <p:txBody>
            <a:bodyPr wrap="none" rtlCol="0">
              <a:spAutoFit/>
            </a:bodyPr>
            <a:lstStyle/>
            <a:p>
              <a:r>
                <a:rPr lang="en-US" dirty="0" smtClean="0">
                  <a:effectLst/>
                </a:rPr>
                <a:t>COV</a:t>
              </a:r>
              <a:endParaRPr lang="en-US" dirty="0">
                <a:effectLst/>
              </a:endParaRPr>
            </a:p>
          </p:txBody>
        </p:sp>
        <p:cxnSp>
          <p:nvCxnSpPr>
            <p:cNvPr id="16" name="Straight Arrow Connector 15"/>
            <p:cNvCxnSpPr/>
            <p:nvPr/>
          </p:nvCxnSpPr>
          <p:spPr bwMode="auto">
            <a:xfrm>
              <a:off x="4858871" y="4688070"/>
              <a:ext cx="546847" cy="2959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25" name="Group 24"/>
          <p:cNvGrpSpPr/>
          <p:nvPr/>
        </p:nvGrpSpPr>
        <p:grpSpPr>
          <a:xfrm>
            <a:off x="6675854" y="5384155"/>
            <a:ext cx="1595309" cy="954465"/>
            <a:chOff x="6675854" y="5384155"/>
            <a:chExt cx="1595309" cy="954465"/>
          </a:xfrm>
        </p:grpSpPr>
        <p:sp>
          <p:nvSpPr>
            <p:cNvPr id="20" name="TextBox 19"/>
            <p:cNvSpPr txBox="1"/>
            <p:nvPr/>
          </p:nvSpPr>
          <p:spPr>
            <a:xfrm>
              <a:off x="6675854" y="5630734"/>
              <a:ext cx="1595309" cy="707886"/>
            </a:xfrm>
            <a:prstGeom prst="rect">
              <a:avLst/>
            </a:prstGeom>
            <a:noFill/>
          </p:spPr>
          <p:txBody>
            <a:bodyPr wrap="none" rtlCol="0">
              <a:spAutoFit/>
            </a:bodyPr>
            <a:lstStyle/>
            <a:p>
              <a:r>
                <a:rPr lang="en-US" dirty="0" smtClean="0">
                  <a:effectLst/>
                </a:rPr>
                <a:t>Base </a:t>
              </a:r>
            </a:p>
            <a:p>
              <a:r>
                <a:rPr lang="en-US" dirty="0" smtClean="0">
                  <a:effectLst/>
                </a:rPr>
                <a:t>Uncertainty</a:t>
              </a:r>
              <a:endParaRPr lang="en-US" dirty="0">
                <a:effectLst/>
              </a:endParaRPr>
            </a:p>
          </p:txBody>
        </p:sp>
        <p:cxnSp>
          <p:nvCxnSpPr>
            <p:cNvPr id="22" name="Straight Arrow Connector 21"/>
            <p:cNvCxnSpPr/>
            <p:nvPr/>
          </p:nvCxnSpPr>
          <p:spPr bwMode="auto">
            <a:xfrm flipV="1">
              <a:off x="7370619" y="5384155"/>
              <a:ext cx="1" cy="2465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potential uncertainty or errors as you review the data</a:t>
            </a:r>
          </a:p>
          <a:p>
            <a:r>
              <a:rPr lang="en-US" dirty="0" smtClean="0"/>
              <a:t>Keep review to a minimum unless errors are identified or suspected</a:t>
            </a:r>
          </a:p>
          <a:p>
            <a:r>
              <a:rPr lang="en-US" dirty="0" smtClean="0"/>
              <a:t>Consider the percent of effect of an error or uncertainty will have on the discharge</a:t>
            </a:r>
          </a:p>
          <a:p>
            <a:r>
              <a:rPr lang="en-US" dirty="0" smtClean="0"/>
              <a:t>Use </a:t>
            </a:r>
            <a:r>
              <a:rPr lang="en-US" dirty="0" err="1" smtClean="0"/>
              <a:t>extrap</a:t>
            </a:r>
            <a:r>
              <a:rPr lang="en-US" dirty="0" smtClean="0"/>
              <a:t> to help determine uncertainty due to top and bottom extrapolations</a:t>
            </a:r>
          </a:p>
          <a:p>
            <a:r>
              <a:rPr lang="en-US" dirty="0" smtClean="0"/>
              <a:t>Use the COV in the discharge summary as the base minimum uncertainty</a:t>
            </a:r>
          </a:p>
          <a:p>
            <a:r>
              <a:rPr lang="en-US" dirty="0" smtClean="0"/>
              <a:t>Assume a 0.5% systematic bias</a:t>
            </a:r>
          </a:p>
          <a:p>
            <a:r>
              <a:rPr lang="en-US" dirty="0" smtClean="0"/>
              <a:t>Contact OSW if you have unusual data or you have questions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COV with Two Transects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Convert COV to % (0.012 = 1.2%)</a:t>
            </a:r>
          </a:p>
          <a:p>
            <a:pPr marL="514350" indent="-514350">
              <a:buFont typeface="+mj-lt"/>
              <a:buAutoNum type="arabicPeriod"/>
            </a:pPr>
            <a:r>
              <a:rPr lang="en-US" dirty="0" smtClean="0"/>
              <a:t>Round to the nearest whole % (1.2% = 1%)</a:t>
            </a:r>
          </a:p>
          <a:p>
            <a:pPr marL="514350" indent="-514350">
              <a:buFont typeface="+mj-lt"/>
              <a:buAutoNum type="arabicPeriod"/>
            </a:pPr>
            <a:r>
              <a:rPr lang="en-US" dirty="0"/>
              <a:t>If rounding </a:t>
            </a:r>
            <a:r>
              <a:rPr lang="en-US" dirty="0" smtClean="0"/>
              <a:t>= 0</a:t>
            </a:r>
            <a:r>
              <a:rPr lang="en-US" dirty="0"/>
              <a:t>% use an </a:t>
            </a:r>
            <a:br>
              <a:rPr lang="en-US" dirty="0"/>
            </a:br>
            <a:r>
              <a:rPr lang="en-US" dirty="0"/>
              <a:t>uncertainty of 3</a:t>
            </a:r>
            <a:r>
              <a:rPr lang="en-US" dirty="0" smtClean="0"/>
              <a:t>%</a:t>
            </a:r>
          </a:p>
          <a:p>
            <a:pPr marL="514350" indent="-514350">
              <a:buFont typeface="+mj-lt"/>
              <a:buAutoNum type="arabicPeriod"/>
            </a:pPr>
            <a:r>
              <a:rPr lang="en-US" dirty="0" smtClean="0"/>
              <a:t>If rounding &gt; 0% - multiply % by 3.3</a:t>
            </a:r>
          </a:p>
          <a:p>
            <a:pPr marL="514350" indent="-514350">
              <a:buFont typeface="+mj-lt"/>
              <a:buAutoNum type="arabicPeriod"/>
            </a:pPr>
            <a:r>
              <a:rPr lang="en-US" dirty="0" smtClean="0"/>
              <a:t>Add 0.5% for systematic errors</a:t>
            </a:r>
          </a:p>
          <a:p>
            <a:r>
              <a:rPr lang="en-US" dirty="0" smtClean="0"/>
              <a:t>Examples:</a:t>
            </a:r>
            <a:r>
              <a:rPr lang="en-US" dirty="0"/>
              <a:t/>
            </a:r>
            <a:br>
              <a:rPr lang="en-US" dirty="0"/>
            </a:br>
            <a:r>
              <a:rPr lang="en-US" dirty="0"/>
              <a:t>COV = 0.00, Uncertainty = 3.5</a:t>
            </a:r>
            <a:r>
              <a:rPr lang="en-US" dirty="0" smtClean="0"/>
              <a:t>%</a:t>
            </a:r>
            <a:br>
              <a:rPr lang="en-US" dirty="0" smtClean="0"/>
            </a:br>
            <a:r>
              <a:rPr lang="en-US" dirty="0" smtClean="0"/>
              <a:t>COV </a:t>
            </a:r>
            <a:r>
              <a:rPr lang="en-US" dirty="0"/>
              <a:t>= 0.01, </a:t>
            </a:r>
            <a:r>
              <a:rPr lang="en-US" dirty="0" smtClean="0"/>
              <a:t>Uncertainty = </a:t>
            </a:r>
            <a:r>
              <a:rPr lang="en-US" dirty="0"/>
              <a:t>3.8%</a:t>
            </a:r>
            <a:br>
              <a:rPr lang="en-US" dirty="0"/>
            </a:br>
            <a:r>
              <a:rPr lang="en-US" dirty="0"/>
              <a:t>COV = 0.02, </a:t>
            </a:r>
            <a:r>
              <a:rPr lang="en-US" dirty="0" smtClean="0"/>
              <a:t>Uncertainty = </a:t>
            </a:r>
            <a:r>
              <a:rPr lang="en-US" dirty="0"/>
              <a:t>7.1%</a:t>
            </a:r>
            <a:br>
              <a:rPr lang="en-US" dirty="0"/>
            </a:br>
            <a:r>
              <a:rPr lang="en-US" dirty="0"/>
              <a:t>COV = 0.03, </a:t>
            </a:r>
            <a:r>
              <a:rPr lang="en-US" dirty="0" smtClean="0"/>
              <a:t>Uncertainty =</a:t>
            </a:r>
            <a:r>
              <a:rPr lang="en-US" dirty="0"/>
              <a:t>10.4%</a:t>
            </a:r>
            <a:br>
              <a:rPr lang="en-US" dirty="0"/>
            </a:br>
            <a:endParaRPr lang="en-US" dirty="0"/>
          </a:p>
        </p:txBody>
      </p:sp>
    </p:spTree>
    <p:extLst>
      <p:ext uri="{BB962C8B-B14F-4D97-AF65-F5344CB8AC3E}">
        <p14:creationId xmlns:p14="http://schemas.microsoft.com/office/powerpoint/2010/main" val="2624676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dmueller\AppData\Local\Temp\1\SNAGHTML3fa79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38" y="1212849"/>
            <a:ext cx="7239000" cy="29527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2 Transects in </a:t>
            </a:r>
            <a:r>
              <a:rPr lang="en-US" dirty="0" err="1" smtClean="0"/>
              <a:t>RiverSurveyor</a:t>
            </a:r>
            <a:r>
              <a:rPr lang="en-US" dirty="0" smtClean="0"/>
              <a:t> Live</a:t>
            </a:r>
            <a:endParaRPr lang="en-US" dirty="0"/>
          </a:p>
        </p:txBody>
      </p:sp>
      <p:sp>
        <p:nvSpPr>
          <p:cNvPr id="10" name="TextBox 9"/>
          <p:cNvSpPr txBox="1"/>
          <p:nvPr/>
        </p:nvSpPr>
        <p:spPr>
          <a:xfrm>
            <a:off x="3115683" y="5362984"/>
            <a:ext cx="3316934" cy="707886"/>
          </a:xfrm>
          <a:prstGeom prst="rect">
            <a:avLst/>
          </a:prstGeom>
          <a:noFill/>
        </p:spPr>
        <p:txBody>
          <a:bodyPr wrap="none" rtlCol="0">
            <a:spAutoFit/>
          </a:bodyPr>
          <a:lstStyle/>
          <a:p>
            <a:r>
              <a:rPr lang="en-US" dirty="0" smtClean="0"/>
              <a:t>Add 0.5% systematic bias</a:t>
            </a:r>
          </a:p>
          <a:p>
            <a:r>
              <a:rPr lang="en-US" dirty="0" smtClean="0"/>
              <a:t>0.5 + 3.3 = 3.8%</a:t>
            </a:r>
            <a:endParaRPr lang="en-US" dirty="0"/>
          </a:p>
        </p:txBody>
      </p:sp>
      <p:sp>
        <p:nvSpPr>
          <p:cNvPr id="12" name="TextBox 11"/>
          <p:cNvSpPr txBox="1"/>
          <p:nvPr/>
        </p:nvSpPr>
        <p:spPr>
          <a:xfrm>
            <a:off x="3812988" y="4861274"/>
            <a:ext cx="1797287" cy="400110"/>
          </a:xfrm>
          <a:prstGeom prst="rect">
            <a:avLst/>
          </a:prstGeom>
          <a:noFill/>
        </p:spPr>
        <p:txBody>
          <a:bodyPr wrap="none" rtlCol="0">
            <a:spAutoFit/>
          </a:bodyPr>
          <a:lstStyle/>
          <a:p>
            <a:r>
              <a:rPr lang="en-US" dirty="0" smtClean="0"/>
              <a:t>1 * 3.3 = 3.3%</a:t>
            </a:r>
          </a:p>
        </p:txBody>
      </p:sp>
      <p:grpSp>
        <p:nvGrpSpPr>
          <p:cNvPr id="9" name="Group 8"/>
          <p:cNvGrpSpPr/>
          <p:nvPr/>
        </p:nvGrpSpPr>
        <p:grpSpPr>
          <a:xfrm>
            <a:off x="2001983" y="3149601"/>
            <a:ext cx="5488708" cy="1605978"/>
            <a:chOff x="1798329" y="3768436"/>
            <a:chExt cx="6274253" cy="1057888"/>
          </a:xfrm>
        </p:grpSpPr>
        <p:sp>
          <p:nvSpPr>
            <p:cNvPr id="5" name="TextBox 4"/>
            <p:cNvSpPr txBox="1"/>
            <p:nvPr/>
          </p:nvSpPr>
          <p:spPr>
            <a:xfrm>
              <a:off x="1798329" y="4562764"/>
              <a:ext cx="5972239" cy="263560"/>
            </a:xfrm>
            <a:prstGeom prst="rect">
              <a:avLst/>
            </a:prstGeom>
            <a:noFill/>
          </p:spPr>
          <p:txBody>
            <a:bodyPr wrap="none" rtlCol="0">
              <a:spAutoFit/>
            </a:bodyPr>
            <a:lstStyle/>
            <a:p>
              <a:r>
                <a:rPr lang="en-US" dirty="0" smtClean="0"/>
                <a:t>0.007 converts to 0.7% and rounds to 1% </a:t>
              </a:r>
            </a:p>
          </p:txBody>
        </p:sp>
        <p:cxnSp>
          <p:nvCxnSpPr>
            <p:cNvPr id="7" name="Straight Arrow Connector 6"/>
            <p:cNvCxnSpPr/>
            <p:nvPr/>
          </p:nvCxnSpPr>
          <p:spPr bwMode="auto">
            <a:xfrm flipH="1">
              <a:off x="4147127" y="3768436"/>
              <a:ext cx="3925455" cy="7943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8276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Transects in </a:t>
            </a:r>
            <a:r>
              <a:rPr lang="en-US" dirty="0" err="1" smtClean="0"/>
              <a:t>WinRiver</a:t>
            </a:r>
            <a:r>
              <a:rPr lang="en-US" dirty="0" smtClean="0"/>
              <a:t> 2</a:t>
            </a:r>
            <a:endParaRPr lang="en-US" dirty="0"/>
          </a:p>
        </p:txBody>
      </p:sp>
      <p:pic>
        <p:nvPicPr>
          <p:cNvPr id="2052" name="Picture 4" descr="C:\Users\dmueller\AppData\Local\Temp\1\SNAGHTML3f818b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57" y="1606982"/>
            <a:ext cx="8467725" cy="24479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15683" y="5362984"/>
            <a:ext cx="3316934" cy="707886"/>
          </a:xfrm>
          <a:prstGeom prst="rect">
            <a:avLst/>
          </a:prstGeom>
          <a:noFill/>
        </p:spPr>
        <p:txBody>
          <a:bodyPr wrap="none" rtlCol="0">
            <a:spAutoFit/>
          </a:bodyPr>
          <a:lstStyle/>
          <a:p>
            <a:r>
              <a:rPr lang="en-US" dirty="0" smtClean="0"/>
              <a:t>Add 0.5% systematic bias</a:t>
            </a:r>
          </a:p>
          <a:p>
            <a:r>
              <a:rPr lang="en-US" dirty="0" smtClean="0"/>
              <a:t>0.5 + 6.6 = 7.1%</a:t>
            </a:r>
            <a:endParaRPr lang="en-US" dirty="0"/>
          </a:p>
        </p:txBody>
      </p:sp>
      <p:sp>
        <p:nvSpPr>
          <p:cNvPr id="7" name="TextBox 6"/>
          <p:cNvSpPr txBox="1"/>
          <p:nvPr/>
        </p:nvSpPr>
        <p:spPr>
          <a:xfrm>
            <a:off x="3812989" y="4962874"/>
            <a:ext cx="1797287" cy="400110"/>
          </a:xfrm>
          <a:prstGeom prst="rect">
            <a:avLst/>
          </a:prstGeom>
          <a:noFill/>
        </p:spPr>
        <p:txBody>
          <a:bodyPr wrap="none" rtlCol="0">
            <a:spAutoFit/>
          </a:bodyPr>
          <a:lstStyle/>
          <a:p>
            <a:r>
              <a:rPr lang="en-US" dirty="0" smtClean="0"/>
              <a:t>2 * 3.3 = 6.6%</a:t>
            </a:r>
          </a:p>
        </p:txBody>
      </p:sp>
      <p:grpSp>
        <p:nvGrpSpPr>
          <p:cNvPr id="4" name="Group 3"/>
          <p:cNvGrpSpPr/>
          <p:nvPr/>
        </p:nvGrpSpPr>
        <p:grpSpPr>
          <a:xfrm>
            <a:off x="3461011" y="3260436"/>
            <a:ext cx="2646878" cy="1702438"/>
            <a:chOff x="3461011" y="3260436"/>
            <a:chExt cx="2646878" cy="1702438"/>
          </a:xfrm>
        </p:grpSpPr>
        <p:sp>
          <p:nvSpPr>
            <p:cNvPr id="5" name="TextBox 4"/>
            <p:cNvSpPr txBox="1"/>
            <p:nvPr/>
          </p:nvSpPr>
          <p:spPr>
            <a:xfrm>
              <a:off x="3461011" y="4562764"/>
              <a:ext cx="2646878" cy="400110"/>
            </a:xfrm>
            <a:prstGeom prst="rect">
              <a:avLst/>
            </a:prstGeom>
            <a:noFill/>
          </p:spPr>
          <p:txBody>
            <a:bodyPr wrap="none" rtlCol="0">
              <a:spAutoFit/>
            </a:bodyPr>
            <a:lstStyle/>
            <a:p>
              <a:r>
                <a:rPr lang="en-US" dirty="0" smtClean="0"/>
                <a:t>0.02  converts to 2%</a:t>
              </a:r>
            </a:p>
          </p:txBody>
        </p:sp>
        <p:cxnSp>
          <p:nvCxnSpPr>
            <p:cNvPr id="8" name="Straight Arrow Connector 7"/>
            <p:cNvCxnSpPr/>
            <p:nvPr/>
          </p:nvCxnSpPr>
          <p:spPr bwMode="auto">
            <a:xfrm flipH="1">
              <a:off x="4147128" y="3260436"/>
              <a:ext cx="1062181" cy="13023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466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is not Error</a:t>
            </a:r>
            <a:endParaRPr lang="en-US" dirty="0"/>
          </a:p>
        </p:txBody>
      </p:sp>
      <p:sp>
        <p:nvSpPr>
          <p:cNvPr id="3" name="TextBox 2"/>
          <p:cNvSpPr txBox="1"/>
          <p:nvPr/>
        </p:nvSpPr>
        <p:spPr>
          <a:xfrm>
            <a:off x="1060464" y="1408330"/>
            <a:ext cx="7411245" cy="1631216"/>
          </a:xfrm>
          <a:prstGeom prst="rect">
            <a:avLst/>
          </a:prstGeom>
          <a:noFill/>
        </p:spPr>
        <p:txBody>
          <a:bodyPr wrap="square" rtlCol="0">
            <a:spAutoFit/>
          </a:bodyPr>
          <a:lstStyle/>
          <a:p>
            <a:pPr algn="l"/>
            <a:r>
              <a:rPr lang="en-US" dirty="0" smtClean="0">
                <a:effectLst/>
              </a:rPr>
              <a:t>A measurement with a large uncertainty may be</a:t>
            </a:r>
          </a:p>
          <a:p>
            <a:pPr algn="l"/>
            <a:r>
              <a:rPr lang="en-US" dirty="0" smtClean="0">
                <a:effectLst/>
              </a:rPr>
              <a:t>accurate, but we don’t know that, so it has a large uncertainty. A large uncertainty doesn’t mean the discharge is in error say 8% only that we believe the measurement is within 8% of the true value, which is unknown.</a:t>
            </a:r>
            <a:endParaRPr lang="en-US" dirty="0">
              <a:effectLst/>
            </a:endParaRPr>
          </a:p>
        </p:txBody>
      </p:sp>
      <p:sp>
        <p:nvSpPr>
          <p:cNvPr id="4" name="TextBox 3"/>
          <p:cNvSpPr txBox="1"/>
          <p:nvPr/>
        </p:nvSpPr>
        <p:spPr>
          <a:xfrm>
            <a:off x="988037" y="3664600"/>
            <a:ext cx="7411245" cy="1323439"/>
          </a:xfrm>
          <a:prstGeom prst="rect">
            <a:avLst/>
          </a:prstGeom>
          <a:noFill/>
        </p:spPr>
        <p:txBody>
          <a:bodyPr wrap="square" rtlCol="0">
            <a:spAutoFit/>
          </a:bodyPr>
          <a:lstStyle/>
          <a:p>
            <a:pPr algn="l"/>
            <a:r>
              <a:rPr lang="en-US" dirty="0" smtClean="0">
                <a:effectLst/>
              </a:rPr>
              <a:t>The proposed approach although using computations is not intended to be quantitative but provide a quantitative basis for making a qualitative rating of the measurement as Excellent, Good, Fair, or Poor.</a:t>
            </a:r>
            <a:endParaRPr lang="en-US" dirty="0">
              <a:effectLst/>
            </a:endParaRPr>
          </a:p>
        </p:txBody>
      </p:sp>
    </p:spTree>
    <p:extLst>
      <p:ext uri="{BB962C8B-B14F-4D97-AF65-F5344CB8AC3E}">
        <p14:creationId xmlns:p14="http://schemas.microsoft.com/office/powerpoint/2010/main" val="16713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view and Rating Discharge Measurements&amp;quot;&quot;/&gt;&lt;property id=&quot;20307&quot; value=&quot;256&quot;/&gt;&lt;/object&gt;&lt;object type=&quot;3&quot; unique_id=&quot;10005&quot;&gt;&lt;property id=&quot;20148&quot; value=&quot;5&quot;/&gt;&lt;property id=&quot;20300&quot; value=&quot;Slide 13 - &amp;quot;Steps of Review&amp;quot;&quot;/&gt;&lt;property id=&quot;20307&quot; value=&quot;257&quot;/&gt;&lt;/object&gt;&lt;object type=&quot;3&quot; unique_id=&quot;10006&quot;&gt;&lt;property id=&quot;20148&quot; value=&quot;5&quot;/&gt;&lt;property id=&quot;20300&quot; value=&quot;Slide 14 - &amp;quot;QA/QC&amp;quot;&quot;/&gt;&lt;property id=&quot;20307&quot; value=&quot;258&quot;/&gt;&lt;/object&gt;&lt;object type=&quot;3&quot; unique_id=&quot;10007&quot;&gt;&lt;property id=&quot;20148&quot; value=&quot;5&quot;/&gt;&lt;property id=&quot;20300&quot; value=&quot;Slide 15 - &amp;quot;Composite Tabular&amp;quot;&quot;/&gt;&lt;property id=&quot;20307&quot; value=&quot;259&quot;/&gt;&lt;/object&gt;&lt;object type=&quot;3&quot; unique_id=&quot;10008&quot;&gt;&lt;property id=&quot;20148&quot; value=&quot;5&quot;/&gt;&lt;property id=&quot;20300&quot; value=&quot;Slide 16 - &amp;quot;Stick Ship Track&amp;quot;&quot;/&gt;&lt;property id=&quot;20307&quot; value=&quot;260&quot;/&gt;&lt;/object&gt;&lt;object type=&quot;3&quot; unique_id=&quot;10009&quot;&gt;&lt;property id=&quot;20148&quot; value=&quot;5&quot;/&gt;&lt;property id=&quot;20300&quot; value=&quot;Slide 17 - &amp;quot;Velocity Contour&amp;quot;&quot;/&gt;&lt;property id=&quot;20307&quot; value=&quot;261&quot;/&gt;&lt;/object&gt;&lt;object type=&quot;3&quot; unique_id=&quot;10106&quot;&gt;&lt;property id=&quot;20148&quot; value=&quot;5&quot;/&gt;&lt;property id=&quot;20300&quot; value=&quot;Slide 19 - &amp;quot;Discharge Summary&amp;quot;&quot;/&gt;&lt;property id=&quot;20307&quot; value=&quot;263&quot;/&gt;&lt;/object&gt;&lt;object type=&quot;3&quot; unique_id=&quot;10107&quot;&gt;&lt;property id=&quot;20148&quot; value=&quot;5&quot;/&gt;&lt;property id=&quot;20300&quot; value=&quot;Slide 18 - &amp;quot;Velocity Extrapolation&amp;quot;&quot;/&gt;&lt;property id=&quot;20307&quot; value=&quot;262&quot;/&gt;&lt;/object&gt;&lt;object type=&quot;3&quot; unique_id=&quot;10108&quot;&gt;&lt;property id=&quot;20148&quot; value=&quot;5&quot;/&gt;&lt;property id=&quot;20300&quot; value=&quot;Slide 20 - &amp;quot;Example 1 – Compass Cal.&amp;quot;&quot;/&gt;&lt;property id=&quot;20307&quot; value=&quot;264&quot;/&gt;&lt;/object&gt;&lt;object type=&quot;3&quot; unique_id=&quot;10109&quot;&gt;&lt;property id=&quot;20148&quot; value=&quot;5&quot;/&gt;&lt;property id=&quot;20300&quot; value=&quot;Slide 21 - &amp;quot;Example 1 – Moving-Bed Test&amp;quot;&quot;/&gt;&lt;property id=&quot;20307&quot; value=&quot;265&quot;/&gt;&lt;/object&gt;&lt;object type=&quot;3&quot; unique_id=&quot;10110&quot;&gt;&lt;property id=&quot;20148&quot; value=&quot;5&quot;/&gt;&lt;property id=&quot;20300&quot; value=&quot;Slide 22 - &amp;quot;Example 1 – Composite Tabular&amp;quot;&quot;/&gt;&lt;property id=&quot;20307&quot; value=&quot;267&quot;/&gt;&lt;/object&gt;&lt;object type=&quot;3&quot; unique_id=&quot;10111&quot;&gt;&lt;property id=&quot;20148&quot; value=&quot;5&quot;/&gt;&lt;property id=&quot;20300&quot; value=&quot;Slide 23 - &amp;quot;Example 1 – Ship Track / Contour&amp;quot;&quot;/&gt;&lt;property id=&quot;20307&quot; value=&quot;266&quot;/&gt;&lt;/object&gt;&lt;object type=&quot;3&quot; unique_id=&quot;10112&quot;&gt;&lt;property id=&quot;20148&quot; value=&quot;5&quot;/&gt;&lt;property id=&quot;20300&quot; value=&quot;Slide 25 - &amp;quot;Example 1 – Discharge Summary&amp;quot;&quot;/&gt;&lt;property id=&quot;20307&quot; value=&quot;268&quot;/&gt;&lt;/object&gt;&lt;object type=&quot;3&quot; unique_id=&quot;10338&quot;&gt;&lt;property id=&quot;20148&quot; value=&quot;5&quot;/&gt;&lt;property id=&quot;20300&quot; value=&quot;Slide 3 - &amp;quot;Rating Process&amp;quot;&quot;/&gt;&lt;property id=&quot;20307&quot; value=&quot;271&quot;/&gt;&lt;/object&gt;&lt;object type=&quot;3&quot; unique_id=&quot;10339&quot;&gt;&lt;property id=&quot;20148&quot; value=&quot;5&quot;/&gt;&lt;property id=&quot;20300&quot; value=&quot;Slide 4 - &amp;quot;Rating Considerations&amp;quot;&quot;/&gt;&lt;property id=&quot;20307&quot; value=&quot;272&quot;/&gt;&lt;/object&gt;&lt;object type=&quot;3&quot; unique_id=&quot;10340&quot;&gt;&lt;property id=&quot;20148&quot; value=&quot;5&quot;/&gt;&lt;property id=&quot;20300&quot; value=&quot;Slide 5 - &amp;quot;Spread in Transect Discharges&amp;quot;&quot;/&gt;&lt;property id=&quot;20307&quot; value=&quot;273&quot;/&gt;&lt;/object&gt;&lt;object type=&quot;3&quot; unique_id=&quot;10341&quot;&gt;&lt;property id=&quot;20148&quot; value=&quot;5&quot;/&gt;&lt;property id=&quot;20300&quot; value=&quot;Slide 6 - &amp;quot;Example of Random Error&amp;quot;&quot;/&gt;&lt;property id=&quot;20307&quot; value=&quot;274&quot;/&gt;&lt;/object&gt;&lt;object type=&quot;3&quot; unique_id=&quot;10342&quot;&gt;&lt;property id=&quot;20148&quot; value=&quot;5&quot;/&gt;&lt;property id=&quot;20300&quot; value=&quot;Slide 7 - &amp;quot;Patterns in Transects&amp;quot;&quot;/&gt;&lt;property id=&quot;20307&quot; value=&quot;275&quot;/&gt;&lt;/object&gt;&lt;object type=&quot;3&quot; unique_id=&quot;10343&quot;&gt;&lt;property id=&quot;20148&quot; value=&quot;5&quot;/&gt;&lt;property id=&quot;20300&quot; value=&quot;Slide 8 - &amp;quot;Top Extrapolation&amp;quot;&quot;/&gt;&lt;property id=&quot;20307&quot; value=&quot;276&quot;/&gt;&lt;/object&gt;&lt;object type=&quot;3&quot; unique_id=&quot;10344&quot;&gt;&lt;property id=&quot;20148&quot; value=&quot;5&quot;/&gt;&lt;property id=&quot;20300&quot; value=&quot;Slide 9 - &amp;quot;Bottom Extrapolation&amp;quot;&quot;/&gt;&lt;property id=&quot;20307&quot; value=&quot;277&quot;/&gt;&lt;/object&gt;&lt;object type=&quot;3&quot; unique_id=&quot;10345&quot;&gt;&lt;property id=&quot;20148&quot; value=&quot;5&quot;/&gt;&lt;property id=&quot;20300&quot; value=&quot;Slide 10 - &amp;quot;Edge Estimates&amp;quot;&quot;/&gt;&lt;property id=&quot;20307&quot; value=&quot;278&quot;/&gt;&lt;/object&gt;&lt;object type=&quot;3&quot; unique_id=&quot;10346&quot;&gt;&lt;property id=&quot;20148&quot; value=&quot;5&quot;/&gt;&lt;property id=&quot;20300&quot; value=&quot;Slide 11 - &amp;quot;Missing Data&amp;quot;&quot;/&gt;&lt;property id=&quot;20307&quot; value=&quot;279&quot;/&gt;&lt;/object&gt;&lt;object type=&quot;3&quot; unique_id=&quot;10347&quot;&gt;&lt;property id=&quot;20148&quot; value=&quot;5&quot;/&gt;&lt;property id=&quot;20300&quot; value=&quot;Slide 24 - &amp;quot;Example 1 - Extrapolation&amp;quot;&quot;/&gt;&lt;property id=&quot;20307&quot; value=&quot;269&quot;/&gt;&lt;/object&gt;&lt;object type=&quot;3&quot; unique_id=&quot;10348&quot;&gt;&lt;property id=&quot;20148&quot; value=&quot;5&quot;/&gt;&lt;property id=&quot;20300&quot; value=&quot;Slide 26 - &amp;quot;Example 1 - Rating&amp;quot;&quot;/&gt;&lt;property id=&quot;20307&quot; value=&quot;270&quot;/&gt;&lt;/object&gt;&lt;object type=&quot;3&quot; unique_id=&quot;10427&quot;&gt;&lt;property id=&quot;20148&quot; value=&quot;5&quot;/&gt;&lt;property id=&quot;20300&quot; value=&quot;Slide 2 - &amp;quot;Overview&amp;quot;&quot;/&gt;&lt;property id=&quot;20307&quot; value=&quot;280&quot;/&gt;&lt;/object&gt;&lt;object type=&quot;3&quot; unique_id=&quot;10671&quot;&gt;&lt;property id=&quot;20148&quot; value=&quot;5&quot;/&gt;&lt;property id=&quot;20300&quot; value=&quot;Slide 27 - &amp;quot;Example 2 – QA/QC&amp;quot;&quot;/&gt;&lt;property id=&quot;20307&quot; value=&quot;282&quot;/&gt;&lt;/object&gt;&lt;object type=&quot;3&quot; unique_id=&quot;10672&quot;&gt;&lt;property id=&quot;20148&quot; value=&quot;5&quot;/&gt;&lt;property id=&quot;20300&quot; value=&quot;Slide 28 - &amp;quot;Example 2 – Bottom Track Issue&amp;quot;&quot;/&gt;&lt;property id=&quot;20307&quot; value=&quot;284&quot;/&gt;&lt;/object&gt;&lt;object type=&quot;3&quot; unique_id=&quot;10673&quot;&gt;&lt;property id=&quot;20148&quot; value=&quot;5&quot;/&gt;&lt;property id=&quot;20300&quot; value=&quot;Slide 29 - &amp;quot;Example 2 – Composite Tabular&amp;quot;&quot;/&gt;&lt;property id=&quot;20307&quot; value=&quot;285&quot;/&gt;&lt;/object&gt;&lt;object type=&quot;3&quot; unique_id=&quot;10674&quot;&gt;&lt;property id=&quot;20148&quot; value=&quot;5&quot;/&gt;&lt;property id=&quot;20300&quot; value=&quot;Slide 30 - &amp;quot;Example 2 – Ship Track / Contour&amp;quot;&quot;/&gt;&lt;property id=&quot;20307&quot; value=&quot;286&quot;/&gt;&lt;/object&gt;&lt;object type=&quot;3&quot; unique_id=&quot;10675&quot;&gt;&lt;property id=&quot;20148&quot; value=&quot;5&quot;/&gt;&lt;property id=&quot;20300&quot; value=&quot;Slide 33 - &amp;quot;Example 2 - Rating&amp;quot;&quot;/&gt;&lt;property id=&quot;20307&quot; value=&quot;283&quot;/&gt;&lt;/object&gt;&lt;object type=&quot;3&quot; unique_id=&quot;10776&quot;&gt;&lt;property id=&quot;20148&quot; value=&quot;5&quot;/&gt;&lt;property id=&quot;20300&quot; value=&quot;Slide 31 - &amp;quot;Example 2 - Extrapolation&amp;quot;&quot;/&gt;&lt;property id=&quot;20307&quot; value=&quot;287&quot;/&gt;&lt;/object&gt;&lt;object type=&quot;3&quot; unique_id=&quot;11321&quot;&gt;&lt;property id=&quot;20148&quot; value=&quot;5&quot;/&gt;&lt;property id=&quot;20300&quot; value=&quot;Slide 12 - &amp;quot;Summary of Rating Approach&amp;quot;&quot;/&gt;&lt;property id=&quot;20307&quot; value=&quot;299&quot;/&gt;&lt;/object&gt;&lt;object type=&quot;3&quot; unique_id=&quot;11322&quot;&gt;&lt;property id=&quot;20148&quot; value=&quot;5&quot;/&gt;&lt;property id=&quot;20300&quot; value=&quot;Slide 32 - &amp;quot;Example 2 – Discharge Summary&amp;quot;&quot;/&gt;&lt;property id=&quot;20307&quot; value=&quot;288&quot;/&gt;&lt;/object&gt;&lt;object type=&quot;3&quot; unique_id=&quot;11323&quot;&gt;&lt;property id=&quot;20148&quot; value=&quot;5&quot;/&gt;&lt;property id=&quot;20300&quot; value=&quot;Slide 34 - &amp;quot;Example 3 – QA/QC&amp;quot;&quot;/&gt;&lt;property id=&quot;20307&quot; value=&quot;289&quot;/&gt;&lt;/object&gt;&lt;object type=&quot;3&quot; unique_id=&quot;11324&quot;&gt;&lt;property id=&quot;20148&quot; value=&quot;5&quot;/&gt;&lt;property id=&quot;20300&quot; value=&quot;Slide 35 - &amp;quot;Example 3 – Composite Tabular&amp;quot;&quot;/&gt;&lt;property id=&quot;20307&quot; value=&quot;290&quot;/&gt;&lt;/object&gt;&lt;object type=&quot;3&quot; unique_id=&quot;11325&quot;&gt;&lt;property id=&quot;20148&quot; value=&quot;5&quot;/&gt;&lt;property id=&quot;20300&quot; value=&quot;Slide 36 - &amp;quot;Example 3 – Composite Tabular&amp;quot;&quot;/&gt;&lt;property id=&quot;20307&quot; value=&quot;291&quot;/&gt;&lt;/object&gt;&lt;object type=&quot;3&quot; unique_id=&quot;11326&quot;&gt;&lt;property id=&quot;20148&quot; value=&quot;5&quot;/&gt;&lt;property id=&quot;20300&quot; value=&quot;Slide 37 - &amp;quot;Example 3 – Ship Track / Contour&amp;quot;&quot;/&gt;&lt;property id=&quot;20307&quot; value=&quot;292&quot;/&gt;&lt;/object&gt;&lt;object type=&quot;3&quot; unique_id=&quot;11327&quot;&gt;&lt;property id=&quot;20148&quot; value=&quot;5&quot;/&gt;&lt;property id=&quot;20300&quot; value=&quot;Slide 38 - &amp;quot;Example 3 – Ship Track / Contour&amp;quot;&quot;/&gt;&lt;property id=&quot;20307&quot; value=&quot;293&quot;/&gt;&lt;/object&gt;&lt;object type=&quot;3&quot; unique_id=&quot;11328&quot;&gt;&lt;property id=&quot;20148&quot; value=&quot;5&quot;/&gt;&lt;property id=&quot;20300&quot; value=&quot;Slide 39 - &amp;quot;Example 3 - Extrapolation&amp;quot;&quot;/&gt;&lt;property id=&quot;20307&quot; value=&quot;294&quot;/&gt;&lt;/object&gt;&lt;object type=&quot;3&quot; unique_id=&quot;11329&quot;&gt;&lt;property id=&quot;20148&quot; value=&quot;5&quot;/&gt;&lt;property id=&quot;20300&quot; value=&quot;Slide 40 - &amp;quot;Example 3 – Discharge Summary&amp;quot;&quot;/&gt;&lt;property id=&quot;20307&quot; value=&quot;295&quot;/&gt;&lt;/object&gt;&lt;object type=&quot;3&quot; unique_id=&quot;11330&quot;&gt;&lt;property id=&quot;20148&quot; value=&quot;5&quot;/&gt;&lt;property id=&quot;20300&quot; value=&quot;Slide 41 - &amp;quot;Example 3 – Discharge Summary&amp;quot;&quot;/&gt;&lt;property id=&quot;20307&quot; value=&quot;296&quot;/&gt;&lt;/object&gt;&lt;object type=&quot;3&quot; unique_id=&quot;11331&quot;&gt;&lt;property id=&quot;20148&quot; value=&quot;5&quot;/&gt;&lt;property id=&quot;20300&quot; value=&quot;Slide 42 - &amp;quot;Example 3 - Rating&amp;quot;&quot;/&gt;&lt;property id=&quot;20307&quot; value=&quot;297&quot;/&gt;&lt;/object&gt;&lt;object type=&quot;3&quot; unique_id=&quot;11332&quot;&gt;&lt;property id=&quot;20148&quot; value=&quot;5&quot;/&gt;&lt;property id=&quot;20300&quot; value=&quot;Slide 43 - &amp;quot;Example 3 - Rating&amp;quot;&quot;/&gt;&lt;property id=&quot;20307&quot; value=&quot;298&quot;/&gt;&lt;/object&gt;&lt;object type=&quot;3&quot; unique_id=&quot;11333&quot;&gt;&lt;property id=&quot;20148&quot; value=&quot;5&quot;/&gt;&lt;property id=&quot;20300&quot; value=&quot;Slide 44 - &amp;quot;Summary&amp;quot;&quot;/&gt;&lt;property id=&quot;20307&quot; value=&quot;300&quot;/&gt;&lt;/object&gt;&lt;/object&gt;&lt;/object&gt;&lt;/database&gt;"/>
  <p:tag name="SECTOMILLISECCONVERTED"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mueller\AppData\Local\Temp\1\articulate\presenter\imgtemp\dGLdp467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b2618dd-9f54-426d-aa76-6a5372a6f38d"/>
  <p:tag name="ARTICULATE_SLIDE_PAUSE" val="1"/>
  <p:tag name="ARTICULATE_NAV_LEVEL" val="1"/>
  <p:tag name="ARTICULATE_PLAYLIST_ID" val="-1"/>
  <p:tag name="ARTICULATE_LOCK_SLIDE" val="0"/>
  <p:tag name="AUDIO_IMPORT" val="C:\Users\dmueller\Documents\ADCP Training\Webinars\Extrap\Extrap_version_3x\Narrations\20-3.wav"/>
  <p:tag name="AUDIO_ID" val="288"/>
  <p:tag name="ELAPSEDTIME" val="126.276"/>
  <p:tag name="TIMELINE" val="25.8/92.7"/>
  <p:tag name="ARTICULATE_SLIDE_NAV" val="2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mueller\AppData\Local\Temp\1\articulate\presenter\imgtemp\dGLdp467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mueller\AppData\Local\Temp\1\articulate\presenter\imgtemp\dGLdp467_files\slide0001_image001.png"/>
</p:tagLst>
</file>

<file path=ppt/theme/theme1.xml><?xml version="1.0" encoding="utf-8"?>
<a:theme xmlns:a="http://schemas.openxmlformats.org/drawingml/2006/main" name="HA-Training">
  <a:themeElements>
    <a:clrScheme name="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fontScheme name="HA-Training">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HA-Traini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HA-Training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HA-Training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HA-Training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HA-Training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HA-Training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HA-Training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HA-Training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HA-Training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HA-Training 10">
        <a:dk1>
          <a:srgbClr val="000000"/>
        </a:dk1>
        <a:lt1>
          <a:srgbClr val="003399"/>
        </a:lt1>
        <a:dk2>
          <a:srgbClr val="E5E5FF"/>
        </a:dk2>
        <a:lt2>
          <a:srgbClr val="000514"/>
        </a:lt2>
        <a:accent1>
          <a:srgbClr val="0099CC"/>
        </a:accent1>
        <a:accent2>
          <a:srgbClr val="A886E0"/>
        </a:accent2>
        <a:accent3>
          <a:srgbClr val="AAADCA"/>
        </a:accent3>
        <a:accent4>
          <a:srgbClr val="000000"/>
        </a:accent4>
        <a:accent5>
          <a:srgbClr val="AACAE2"/>
        </a:accent5>
        <a:accent6>
          <a:srgbClr val="9879CB"/>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HA-Training 11">
        <a:dk1>
          <a:srgbClr val="000000"/>
        </a:dk1>
        <a:lt1>
          <a:srgbClr val="003399"/>
        </a:lt1>
        <a:dk2>
          <a:srgbClr val="FFFFFF"/>
        </a:dk2>
        <a:lt2>
          <a:srgbClr val="000514"/>
        </a:lt2>
        <a:accent1>
          <a:srgbClr val="0099CC"/>
        </a:accent1>
        <a:accent2>
          <a:srgbClr val="A50021"/>
        </a:accent2>
        <a:accent3>
          <a:srgbClr val="AAADCA"/>
        </a:accent3>
        <a:accent4>
          <a:srgbClr val="000000"/>
        </a:accent4>
        <a:accent5>
          <a:srgbClr val="AACAE2"/>
        </a:accent5>
        <a:accent6>
          <a:srgbClr val="95001D"/>
        </a:accent6>
        <a:hlink>
          <a:srgbClr val="000099"/>
        </a:hlink>
        <a:folHlink>
          <a:srgbClr val="777777"/>
        </a:folHlink>
      </a:clrScheme>
      <a:clrMap bg1="lt1" tx1="dk1" bg2="lt2" tx2="dk2" accent1="accent1" accent2="accent2" accent3="accent3" accent4="accent4" accent5="accent5" accent6="accent6" hlink="hlink" folHlink="folHlink"/>
    </a:extraClrScheme>
    <a:extraClrScheme>
      <a:clrScheme name="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HA-Training</Template>
  <TotalTime>1689</TotalTime>
  <Words>6975</Words>
  <Application>Microsoft Office PowerPoint</Application>
  <PresentationFormat>On-screen Show (4:3)</PresentationFormat>
  <Paragraphs>563</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HA-Training</vt:lpstr>
      <vt:lpstr>Equation</vt:lpstr>
      <vt:lpstr>Review and Rating of Moving-Boat ADCP Q Measurements</vt:lpstr>
      <vt:lpstr>Overview</vt:lpstr>
      <vt:lpstr>Rating Considerations</vt:lpstr>
      <vt:lpstr>Variability in Transect Discharges</vt:lpstr>
      <vt:lpstr>Example of Random Error</vt:lpstr>
      <vt:lpstr>Using COV with Two Transects</vt:lpstr>
      <vt:lpstr>2 Transects in RiverSurveyor Live</vt:lpstr>
      <vt:lpstr>2 Transects in WinRiver 2</vt:lpstr>
      <vt:lpstr>Uncertainty is not Error</vt:lpstr>
      <vt:lpstr>Summing Uncertainty</vt:lpstr>
      <vt:lpstr>Patterns in Transects</vt:lpstr>
      <vt:lpstr>Extrapolation</vt:lpstr>
      <vt:lpstr>Using extrap</vt:lpstr>
      <vt:lpstr>Discharge Sensitivity Analysis</vt:lpstr>
      <vt:lpstr>Other Bottom Considerations</vt:lpstr>
      <vt:lpstr>Edge Estimates</vt:lpstr>
      <vt:lpstr>Consider Invalid Data</vt:lpstr>
      <vt:lpstr>Summary of Rating Approach</vt:lpstr>
      <vt:lpstr>Steps of Review</vt:lpstr>
      <vt:lpstr>QA/QC</vt:lpstr>
      <vt:lpstr>Composite Tabular</vt:lpstr>
      <vt:lpstr>Stick Ship Track</vt:lpstr>
      <vt:lpstr>Velocity Contour</vt:lpstr>
      <vt:lpstr>Velocity Extrapolation</vt:lpstr>
      <vt:lpstr>Discharge Summary</vt:lpstr>
      <vt:lpstr>Example 1 – Compass Cal.</vt:lpstr>
      <vt:lpstr>Example 1 – Moving-Bed Test</vt:lpstr>
      <vt:lpstr>Example 1 – Composite Tabular</vt:lpstr>
      <vt:lpstr>Example 1 – Ship Track / Contour</vt:lpstr>
      <vt:lpstr>Example 1 - Extrapolation</vt:lpstr>
      <vt:lpstr>Example 1 – Discharge Summary</vt:lpstr>
      <vt:lpstr>Example 1 - Rating</vt:lpstr>
      <vt:lpstr>Example 2 – QA/QC</vt:lpstr>
      <vt:lpstr>Example 2 – Bottom Track Issue</vt:lpstr>
      <vt:lpstr>Example 2 – Composite Tabular</vt:lpstr>
      <vt:lpstr>Example 2 – Ship Track / Contour</vt:lpstr>
      <vt:lpstr>Example 2 - Extrapolation</vt:lpstr>
      <vt:lpstr>Example 2 – Discharge Summary</vt:lpstr>
      <vt:lpstr>Example 2 - Rating</vt:lpstr>
      <vt:lpstr>Example 3 – QA/QC</vt:lpstr>
      <vt:lpstr>Example 3 – Composite Tabular</vt:lpstr>
      <vt:lpstr>Example 3 – Composite Tabular</vt:lpstr>
      <vt:lpstr>Example 3 – Ship Track / Contour</vt:lpstr>
      <vt:lpstr>Example 3 – Ship Track / Contour</vt:lpstr>
      <vt:lpstr>Example 3 - Extrapolation</vt:lpstr>
      <vt:lpstr>Example 3 – Discharge Summary</vt:lpstr>
      <vt:lpstr>Example 3 – Discharge Summary</vt:lpstr>
      <vt:lpstr>Example 3 - Rating</vt:lpstr>
      <vt:lpstr>Example 3 - Rating</vt:lpstr>
      <vt:lpstr>Summary</vt:lpstr>
    </vt:vector>
  </TitlesOfParts>
  <Company>USGS, OSW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dmueller</dc:creator>
  <cp:lastModifiedBy>Mueller, David S.</cp:lastModifiedBy>
  <cp:revision>113</cp:revision>
  <cp:lastPrinted>2012-09-17T14:48:26Z</cp:lastPrinted>
  <dcterms:created xsi:type="dcterms:W3CDTF">2010-03-23T18:22:01Z</dcterms:created>
  <dcterms:modified xsi:type="dcterms:W3CDTF">2012-10-09T19:37:44Z</dcterms:modified>
</cp:coreProperties>
</file>