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7" r:id="rId2"/>
    <p:sldId id="258" r:id="rId3"/>
    <p:sldId id="260" r:id="rId4"/>
    <p:sldId id="261" r:id="rId5"/>
    <p:sldId id="262" r:id="rId6"/>
    <p:sldId id="264" r:id="rId7"/>
    <p:sldId id="268" r:id="rId8"/>
    <p:sldId id="266" r:id="rId9"/>
    <p:sldId id="265" r:id="rId10"/>
    <p:sldId id="269" r:id="rId11"/>
    <p:sldId id="270" r:id="rId12"/>
    <p:sldId id="271" r:id="rId13"/>
    <p:sldId id="278" r:id="rId14"/>
    <p:sldId id="279" r:id="rId15"/>
    <p:sldId id="273" r:id="rId16"/>
    <p:sldId id="276" r:id="rId17"/>
    <p:sldId id="280" r:id="rId18"/>
    <p:sldId id="299" r:id="rId19"/>
    <p:sldId id="281" r:id="rId20"/>
    <p:sldId id="282" r:id="rId21"/>
    <p:sldId id="275" r:id="rId22"/>
    <p:sldId id="263" r:id="rId23"/>
    <p:sldId id="303" r:id="rId24"/>
    <p:sldId id="298" r:id="rId25"/>
    <p:sldId id="283" r:id="rId26"/>
    <p:sldId id="301" r:id="rId27"/>
    <p:sldId id="284" r:id="rId28"/>
    <p:sldId id="288" r:id="rId29"/>
    <p:sldId id="289" r:id="rId30"/>
    <p:sldId id="290" r:id="rId31"/>
    <p:sldId id="285" r:id="rId32"/>
    <p:sldId id="287" r:id="rId33"/>
    <p:sldId id="300" r:id="rId34"/>
    <p:sldId id="286" r:id="rId35"/>
    <p:sldId id="294" r:id="rId36"/>
    <p:sldId id="292" r:id="rId37"/>
    <p:sldId id="296" r:id="rId38"/>
    <p:sldId id="302" r:id="rId39"/>
    <p:sldId id="293" r:id="rId40"/>
    <p:sldId id="304" r:id="rId41"/>
    <p:sldId id="295"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5455" autoAdjust="0"/>
  </p:normalViewPr>
  <p:slideViewPr>
    <p:cSldViewPr>
      <p:cViewPr varScale="1">
        <p:scale>
          <a:sx n="47" d="100"/>
          <a:sy n="47" d="100"/>
        </p:scale>
        <p:origin x="-18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8A7CA4-5E8E-483F-B417-238254E93646}" type="datetimeFigureOut">
              <a:rPr lang="en-US" smtClean="0"/>
              <a:pPr/>
              <a:t>9/22/2011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ED0329-6CFC-489E-9051-4EF0E87CFF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p>
        </p:txBody>
      </p:sp>
      <p:sp>
        <p:nvSpPr>
          <p:cNvPr id="35844" name="Slide Number Placeholder 3"/>
          <p:cNvSpPr>
            <a:spLocks noGrp="1"/>
          </p:cNvSpPr>
          <p:nvPr>
            <p:ph type="sldNum" sz="quarter" idx="5"/>
          </p:nvPr>
        </p:nvSpPr>
        <p:spPr>
          <a:noFill/>
        </p:spPr>
        <p:txBody>
          <a:bodyPr/>
          <a:lstStyle/>
          <a:p>
            <a:fld id="{91AD4C69-8142-4BC2-B76B-FF800EDCAC3E}"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all attempted to make a moving boat ADCP</a:t>
            </a:r>
            <a:r>
              <a:rPr lang="en-US" baseline="0" dirty="0" smtClean="0"/>
              <a:t> measurement and had frequent “busted” transects due to heavy debris flows, river traffic or other disturbances.</a:t>
            </a:r>
            <a:endParaRPr lang="en-US" dirty="0" smtClean="0"/>
          </a:p>
          <a:p>
            <a:endParaRPr lang="en-US" dirty="0" smtClean="0"/>
          </a:p>
          <a:p>
            <a:r>
              <a:rPr lang="en-US" dirty="0" smtClean="0"/>
              <a:t>Moving the boat slightly between stations,</a:t>
            </a:r>
            <a:r>
              <a:rPr lang="en-US" baseline="0" dirty="0" smtClean="0"/>
              <a:t> or aborting a 40 second data collection period at one station, </a:t>
            </a:r>
            <a:r>
              <a:rPr lang="en-US" dirty="0" smtClean="0"/>
              <a:t>could be much</a:t>
            </a:r>
            <a:r>
              <a:rPr lang="en-US" baseline="0" dirty="0" smtClean="0"/>
              <a:t> easier than constantly busting transects trying to avoid ice and debris or traffic in the river</a:t>
            </a:r>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the</a:t>
            </a:r>
            <a:r>
              <a:rPr lang="en-US" baseline="0" dirty="0" smtClean="0"/>
              <a:t> mid-section method with an ADCP is a great option for a check measurement when only one ADCP is available as it uses a different computation method than the moving boat technique. It also eliminates some sources of potential error that exist with the moving boat technique (bottom track biases, like moving bed, for example).</a:t>
            </a:r>
          </a:p>
          <a:p>
            <a:endParaRPr lang="en-US" baseline="0" dirty="0" smtClean="0"/>
          </a:p>
          <a:p>
            <a:r>
              <a:rPr lang="en-US" baseline="0" dirty="0" smtClean="0"/>
              <a:t>The mid-section method is also useful to confirm estimated edge discharges that are large and/or uncertain. Another potential use is to help measure overbank flows in flood conditions.</a:t>
            </a:r>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COVERING INFO ON SLIDE}</a:t>
            </a:r>
            <a:r>
              <a:rPr lang="en-US" baseline="0" dirty="0" smtClean="0"/>
              <a:t> </a:t>
            </a:r>
            <a:r>
              <a:rPr lang="en-US" dirty="0" smtClean="0"/>
              <a:t>Do not be confused. This </a:t>
            </a:r>
            <a:r>
              <a:rPr lang="en-US" dirty="0" err="1" smtClean="0"/>
              <a:t>SxS</a:t>
            </a:r>
            <a:r>
              <a:rPr lang="en-US" dirty="0" smtClean="0"/>
              <a:t> Pro software is NOT</a:t>
            </a:r>
            <a:r>
              <a:rPr lang="en-US" baseline="0" dirty="0" smtClean="0"/>
              <a:t> the same as the </a:t>
            </a:r>
            <a:r>
              <a:rPr lang="en-US" baseline="0" dirty="0" err="1" smtClean="0"/>
              <a:t>WinRiver</a:t>
            </a:r>
            <a:r>
              <a:rPr lang="en-US" baseline="0" dirty="0" smtClean="0"/>
              <a:t> II </a:t>
            </a:r>
            <a:r>
              <a:rPr lang="en-US" baseline="0" dirty="0" err="1" smtClean="0"/>
              <a:t>SxS</a:t>
            </a:r>
            <a:r>
              <a:rPr lang="en-US" baseline="0" dirty="0" smtClean="0"/>
              <a:t> software and is considerably more stable for data collection and processing.</a:t>
            </a:r>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look and feel of the </a:t>
            </a:r>
            <a:r>
              <a:rPr lang="en-US" baseline="0" dirty="0" err="1" smtClean="0"/>
              <a:t>SxS</a:t>
            </a:r>
            <a:r>
              <a:rPr lang="en-US" baseline="0" dirty="0" smtClean="0"/>
              <a:t> Pro software is quite a bit different than </a:t>
            </a:r>
            <a:r>
              <a:rPr lang="en-US" baseline="0" dirty="0" err="1" smtClean="0"/>
              <a:t>WinRiver</a:t>
            </a:r>
            <a:r>
              <a:rPr lang="en-US" baseline="0" dirty="0" smtClean="0"/>
              <a:t> II, though the process of going through the wizard and starting a new measurement is similar. The menu options and terminology are similar as well. The software does have some limitations when it comes to viewing data, especially when trying to view tabular displays.</a:t>
            </a:r>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current PDA</a:t>
            </a:r>
            <a:r>
              <a:rPr lang="en-US" baseline="0" dirty="0" smtClean="0"/>
              <a:t> and </a:t>
            </a:r>
            <a:r>
              <a:rPr lang="en-US" baseline="0" dirty="0" err="1" smtClean="0"/>
              <a:t>WinRiver</a:t>
            </a:r>
            <a:r>
              <a:rPr lang="en-US" baseline="0" dirty="0" smtClean="0"/>
              <a:t> II software </a:t>
            </a:r>
            <a:r>
              <a:rPr lang="en-US" dirty="0" smtClean="0"/>
              <a:t>the </a:t>
            </a:r>
            <a:r>
              <a:rPr lang="en-US" dirty="0" err="1" smtClean="0"/>
              <a:t>SxS</a:t>
            </a:r>
            <a:r>
              <a:rPr lang="en-US" baseline="0" dirty="0" smtClean="0"/>
              <a:t> option is activated in the firmware of the instrument, so anyone with the software installed could connect and collect data. </a:t>
            </a:r>
          </a:p>
          <a:p>
            <a:endParaRPr lang="en-US" baseline="0" dirty="0" smtClean="0"/>
          </a:p>
          <a:p>
            <a:r>
              <a:rPr lang="en-US" baseline="0" dirty="0" err="1" smtClean="0"/>
              <a:t>SxS</a:t>
            </a:r>
            <a:r>
              <a:rPr lang="en-US" baseline="0" dirty="0" smtClean="0"/>
              <a:t> Pro requires that the key is entered into the software for every computer that will be used for data collection. Any computer with the software installed can process data without a key.</a:t>
            </a:r>
          </a:p>
          <a:p>
            <a:endParaRPr lang="en-US" baseline="0" dirty="0" smtClean="0"/>
          </a:p>
          <a:p>
            <a:r>
              <a:rPr lang="en-US" baseline="0" dirty="0" smtClean="0"/>
              <a:t>This screen capture shows that this particular computer has 4 ADCPs activated for </a:t>
            </a:r>
            <a:r>
              <a:rPr lang="en-US" baseline="0" dirty="0" err="1" smtClean="0"/>
              <a:t>SxS</a:t>
            </a:r>
            <a:r>
              <a:rPr lang="en-US" baseline="0" dirty="0" smtClean="0"/>
              <a:t> data collection, with the serial number and specific code entered for each. The key was purchased for each ADCP, individually.</a:t>
            </a:r>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opening a measurement that is missing an ending edge you are prompted to either add that edge, or continue data collection. </a:t>
            </a:r>
            <a:r>
              <a:rPr lang="en-US" dirty="0" smtClean="0"/>
              <a:t>Opening an</a:t>
            </a:r>
            <a:r>
              <a:rPr lang="en-US" baseline="0" dirty="0" smtClean="0"/>
              <a:t> existing measurement could be useful if your laptop battery died and the laptop shut down or if the software had an issue for some reason (though I haven’t experienced any fatal errors)</a:t>
            </a:r>
          </a:p>
          <a:p>
            <a:endParaRPr lang="en-US" baseline="0" dirty="0" smtClean="0"/>
          </a:p>
          <a:p>
            <a:r>
              <a:rPr lang="en-US" baseline="0" dirty="0" smtClean="0"/>
              <a:t>Another great feature is the ability to stop pinging mid-measurement and edit the configuration in the wizard, including changes to depth conditions, which allow you to optimize your bin size, and water mode. </a:t>
            </a:r>
            <a:br>
              <a:rPr lang="en-US" baseline="0" dirty="0" smtClean="0"/>
            </a:br>
            <a:r>
              <a:rPr lang="en-US" baseline="0" dirty="0" smtClean="0"/>
              <a:t/>
            </a:r>
            <a:br>
              <a:rPr lang="en-US" baseline="0" dirty="0" smtClean="0"/>
            </a:br>
            <a:r>
              <a:rPr lang="en-US" baseline="0" dirty="0" smtClean="0"/>
              <a:t>This ability to change your bin size and water mode introduces some questions with screening thresholds and configuration settings, however. This is further complicated by the fact that you can actually switch instruments mid-measurement and screening thresholds for WM12 with the </a:t>
            </a:r>
            <a:r>
              <a:rPr lang="en-US" baseline="0" dirty="0" err="1" smtClean="0"/>
              <a:t>StreamPro</a:t>
            </a:r>
            <a:r>
              <a:rPr lang="en-US" baseline="0" dirty="0" smtClean="0"/>
              <a:t> would be the same as those applied to WM5 with a 600 kHz Rio Grande.</a:t>
            </a:r>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beam</a:t>
            </a:r>
            <a:r>
              <a:rPr lang="en-US" baseline="0" dirty="0" smtClean="0"/>
              <a:t> 3 can be oriented downstream at each station and held steady we have an ability to use the Y-velocity method for discharge computation, which will account for angles. </a:t>
            </a:r>
            <a:r>
              <a:rPr lang="en-US" dirty="0" smtClean="0"/>
              <a:t>This method</a:t>
            </a:r>
            <a:r>
              <a:rPr lang="en-US" baseline="0" dirty="0" smtClean="0"/>
              <a:t> is similar to a </a:t>
            </a:r>
            <a:r>
              <a:rPr lang="en-US" baseline="0" dirty="0" err="1" smtClean="0"/>
              <a:t>FlowTracker</a:t>
            </a:r>
            <a:r>
              <a:rPr lang="en-US" baseline="0" dirty="0" smtClean="0"/>
              <a:t>. We orient the unit in a known way to the tagline and the unit applies corrections for flow angles automatically.</a:t>
            </a:r>
          </a:p>
          <a:p>
            <a:endParaRPr lang="en-US" baseline="0" dirty="0" smtClean="0"/>
          </a:p>
          <a:p>
            <a:r>
              <a:rPr lang="en-US" baseline="0" dirty="0" smtClean="0"/>
              <a:t>This method is likely not appropriate for most </a:t>
            </a:r>
            <a:r>
              <a:rPr lang="en-US" baseline="0" dirty="0" err="1" smtClean="0"/>
              <a:t>trimaran</a:t>
            </a:r>
            <a:r>
              <a:rPr lang="en-US" baseline="0" dirty="0" smtClean="0"/>
              <a:t>/float deployments as the float will cause the ADCP to turn into the flow and not remain perpendicular to the tagline.</a:t>
            </a:r>
          </a:p>
          <a:p>
            <a:endParaRPr lang="en-US" baseline="0" dirty="0" smtClean="0"/>
          </a:p>
          <a:p>
            <a:r>
              <a:rPr lang="en-US" baseline="0" dirty="0" smtClean="0"/>
              <a:t>If beam 3 was held in an orientation other than downstream, a misalignment correction can be applied.</a:t>
            </a:r>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COVERING INFO ON THE SLIDE} </a:t>
            </a:r>
            <a:r>
              <a:rPr lang="en-US" dirty="0" smtClean="0"/>
              <a:t>This activation</a:t>
            </a:r>
            <a:r>
              <a:rPr lang="en-US" baseline="0" dirty="0" smtClean="0"/>
              <a:t> method means that any computer with the software installed can connect to a unit with the firmware switch and collect stationary data.</a:t>
            </a:r>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RSSL</a:t>
            </a:r>
            <a:r>
              <a:rPr lang="en-US" baseline="0" dirty="0" smtClean="0"/>
              <a:t> is v</a:t>
            </a:r>
            <a:r>
              <a:rPr lang="en-US" dirty="0" smtClean="0"/>
              <a:t>ery similar to </a:t>
            </a:r>
            <a:r>
              <a:rPr lang="en-US" dirty="0" err="1" smtClean="0"/>
              <a:t>RSLive</a:t>
            </a:r>
            <a:r>
              <a:rPr lang="en-US" baseline="0" dirty="0" smtClean="0"/>
              <a:t>, including the process of setting up, collecting and viewing data in the software. Though the display options are limited, the graphs, controls, icons, tables, etc will be familiar to those using </a:t>
            </a:r>
            <a:r>
              <a:rPr lang="en-US" baseline="0" dirty="0" err="1" smtClean="0"/>
              <a:t>RSLive</a:t>
            </a:r>
            <a:r>
              <a:rPr lang="en-US" baseline="0" dirty="0" smtClean="0"/>
              <a:t>.</a:t>
            </a:r>
          </a:p>
          <a:p>
            <a:endParaRPr lang="en-US" baseline="0" dirty="0" smtClean="0"/>
          </a:p>
          <a:p>
            <a:r>
              <a:rPr lang="en-US" sz="1200" kern="1200" baseline="0" dirty="0" smtClean="0">
                <a:solidFill>
                  <a:schemeClr val="tx1"/>
                </a:solidFill>
                <a:latin typeface="+mn-lt"/>
                <a:ea typeface="+mn-ea"/>
                <a:cs typeface="+mn-cs"/>
              </a:rPr>
              <a:t>RSSL corrects for flow angles using the compass, so it is critical you get the correct azimuth of your tagline or cross section, something we will discuss later.</a:t>
            </a:r>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RSSL we have the ability to correct for flow angles using the compass in the ADCP. To do this we use the ADCP (with a calibrated compass) to tell the software the azimuth of our tagline/cross-section. This requires the connector on the ADCP to be facing straight back on the float.</a:t>
            </a:r>
          </a:p>
          <a:p>
            <a:endParaRPr lang="en-US" baseline="0" dirty="0" smtClean="0"/>
          </a:p>
          <a:p>
            <a:r>
              <a:rPr lang="en-US" baseline="0" dirty="0" smtClean="0"/>
              <a:t>Once the ADCP is oriented correctly (with the connector facing downstream and perpendicular to the tagline)  we collect 10-20 seconds of data to document this azimuth. {CLICK}</a:t>
            </a:r>
          </a:p>
          <a:p>
            <a:endParaRPr lang="en-US" baseline="0" dirty="0" smtClean="0"/>
          </a:p>
          <a:p>
            <a:r>
              <a:rPr lang="en-US" baseline="0" dirty="0" smtClean="0"/>
              <a:t>The software can then take the actual velocity direction and adjust it to be perpendicular to the cross section. </a:t>
            </a:r>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webinar is not intended to be a step-by-step</a:t>
            </a:r>
            <a:r>
              <a:rPr lang="en-US" baseline="0" dirty="0" smtClean="0"/>
              <a:t> guide on collecting mid-section measurements with ADCPs. </a:t>
            </a:r>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Now, let’s talk about</a:t>
            </a:r>
            <a:r>
              <a:rPr lang="en-US" baseline="0" dirty="0" smtClean="0"/>
              <a:t> a couple features available in both software packages</a:t>
            </a:r>
          </a:p>
          <a:p>
            <a:pPr>
              <a:buFont typeface="Arial" pitchFamily="34" charset="0"/>
              <a:buNone/>
            </a:pPr>
            <a:r>
              <a:rPr lang="en-US" dirty="0" smtClean="0"/>
              <a:t> </a:t>
            </a:r>
          </a:p>
          <a:p>
            <a:pPr>
              <a:buFont typeface="Arial" pitchFamily="34" charset="0"/>
              <a:buChar char="•"/>
            </a:pPr>
            <a:r>
              <a:rPr lang="en-US" dirty="0" smtClean="0"/>
              <a:t> A manual depth can be entered in conditions where the ADCP cannot consistently measure depth, but can measure velocity data. This can be common in sections with brush/aquatic</a:t>
            </a:r>
            <a:r>
              <a:rPr lang="en-US" baseline="0" dirty="0" smtClean="0"/>
              <a:t> growth on the channel bottom and in very high sediment conditions.</a:t>
            </a:r>
            <a:endParaRPr lang="en-US" dirty="0" smtClean="0"/>
          </a:p>
          <a:p>
            <a:pPr>
              <a:buFont typeface="Arial" pitchFamily="34" charset="0"/>
              <a:buChar char="•"/>
            </a:pPr>
            <a:endParaRPr lang="en-US" dirty="0" smtClean="0"/>
          </a:p>
          <a:p>
            <a:pPr>
              <a:buFont typeface="Arial" pitchFamily="34" charset="0"/>
              <a:buChar char="•"/>
            </a:pPr>
            <a:r>
              <a:rPr lang="en-US" dirty="0" smtClean="0"/>
              <a:t> Intermittent data while pinging can provide great estimate of depth. If</a:t>
            </a:r>
            <a:r>
              <a:rPr lang="en-US" baseline="0" dirty="0" smtClean="0"/>
              <a:t> possible, depths could be measured manually with another method.</a:t>
            </a:r>
          </a:p>
          <a:p>
            <a:pPr>
              <a:buFont typeface="Arial" pitchFamily="34" charset="0"/>
              <a:buChar char="•"/>
            </a:pPr>
            <a:endParaRPr lang="en-US" baseline="0" dirty="0" smtClean="0"/>
          </a:p>
          <a:p>
            <a:pPr>
              <a:buFont typeface="Arial" pitchFamily="34" charset="0"/>
              <a:buChar char="•"/>
            </a:pPr>
            <a:r>
              <a:rPr lang="en-US" baseline="0" dirty="0" smtClean="0"/>
              <a:t> When there is considerable brush/aquatic growth on the channel </a:t>
            </a:r>
            <a:r>
              <a:rPr lang="en-US" baseline="0" dirty="0" smtClean="0"/>
              <a:t>bottom or very high sediment, </a:t>
            </a:r>
            <a:r>
              <a:rPr lang="en-US" baseline="0" dirty="0" smtClean="0"/>
              <a:t>be sure to consider the possible influences of these interferences on your velocity </a:t>
            </a:r>
            <a:r>
              <a:rPr lang="en-US" baseline="0" dirty="0" smtClean="0"/>
              <a:t>data and the intermittent depth measured by the ADCP.</a:t>
            </a:r>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also possible to enter a manual depth and do a “manual vertical” or “island edge” to account for water that is too shallow for the ADCP to measure, to account for a hole that is packed with slush (typically called slush to bottom) when making ice measurements, to account for an island or pier in the section, or for vertical banks.</a:t>
            </a:r>
          </a:p>
          <a:p>
            <a:endParaRPr lang="en-US" baseline="0" dirty="0" smtClean="0"/>
          </a:p>
          <a:p>
            <a:r>
              <a:rPr lang="en-US" baseline="0" dirty="0" smtClean="0"/>
              <a:t>For a vertical wall, this is no different than accounting for a vertical wall with a conventional measurement. We enter the depth at the location and a velocity correction based on our last measured velocity. </a:t>
            </a:r>
            <a:r>
              <a:rPr lang="en-US" baseline="0" dirty="0" err="1" smtClean="0"/>
              <a:t>SxS</a:t>
            </a:r>
            <a:r>
              <a:rPr lang="en-US" baseline="0" dirty="0" smtClean="0"/>
              <a:t> Pro shows you the last velocity and asks you to input the actual estimated velocity for that location, rather than ask for the correction factor.</a:t>
            </a:r>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a:t>
            </a:r>
            <a:r>
              <a:rPr lang="en-US" dirty="0" smtClean="0"/>
              <a:t>Now, let’s tal</a:t>
            </a:r>
            <a:r>
              <a:rPr lang="en-US" baseline="0" dirty="0" smtClean="0"/>
              <a:t>k about some best practices for all mid-section measurements, regardless of manufacturer.</a:t>
            </a:r>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Compass</a:t>
            </a:r>
            <a:r>
              <a:rPr lang="en-US" baseline="0" dirty="0" smtClean="0"/>
              <a:t> calibration procedures in both software packages allow us to calibrate for site conditions. Compass data is used to adjust for angles automatically and to account for rotation of the ADCP in RSSL and to  account for rotation of the ADCP in </a:t>
            </a:r>
            <a:r>
              <a:rPr lang="en-US" baseline="0" dirty="0" err="1" smtClean="0"/>
              <a:t>SxS</a:t>
            </a:r>
            <a:r>
              <a:rPr lang="en-US" baseline="0" dirty="0" smtClean="0"/>
              <a:t> Pro. </a:t>
            </a:r>
          </a:p>
          <a:p>
            <a:pPr>
              <a:buFont typeface="Arial" pitchFamily="34" charset="0"/>
              <a:buNone/>
            </a:pPr>
            <a:endParaRPr lang="en-US" baseline="0" dirty="0" smtClean="0"/>
          </a:p>
          <a:p>
            <a:pPr>
              <a:buFont typeface="Arial" pitchFamily="34" charset="0"/>
              <a:buNone/>
            </a:pPr>
            <a:r>
              <a:rPr lang="en-US" baseline="0" dirty="0" smtClean="0"/>
              <a:t>In the event that compass data is completely invalid for some reason, discussions have been recently started with the manufacturers on how to ignore compass data completely. The </a:t>
            </a:r>
            <a:r>
              <a:rPr lang="en-US" baseline="0" dirty="0" err="1" smtClean="0"/>
              <a:t>StreamPro</a:t>
            </a:r>
            <a:r>
              <a:rPr lang="en-US" baseline="0" dirty="0" smtClean="0"/>
              <a:t> does have a feature built into </a:t>
            </a:r>
            <a:r>
              <a:rPr lang="en-US" baseline="0" dirty="0" err="1" smtClean="0"/>
              <a:t>SxS</a:t>
            </a:r>
            <a:r>
              <a:rPr lang="en-US" baseline="0" dirty="0" smtClean="0"/>
              <a:t> Pro currently as the compass is located in the head, not the transducer, and the two are typically not oriented correctly during ice measurements as the transducer and head are not mounted on the boat. </a:t>
            </a:r>
            <a:endParaRPr lang="en-US" baseline="0" dirty="0" smtClean="0"/>
          </a:p>
          <a:p>
            <a:pPr>
              <a:buFont typeface="Arial" pitchFamily="34" charset="0"/>
              <a:buNone/>
            </a:pPr>
            <a:endParaRPr lang="en-US" baseline="0" dirty="0" smtClean="0"/>
          </a:p>
          <a:p>
            <a:pPr>
              <a:buFont typeface="Arial" pitchFamily="34" charset="0"/>
              <a:buNone/>
            </a:pPr>
            <a:r>
              <a:rPr lang="en-US" baseline="0" dirty="0" smtClean="0"/>
              <a:t>RSSL </a:t>
            </a:r>
            <a:r>
              <a:rPr lang="en-US" baseline="0" dirty="0" smtClean="0"/>
              <a:t>provides the ability to switch to an XYZ coordinate system for an individual vertical, which does not use compass data, but would have to be done for each vertical. </a:t>
            </a:r>
          </a:p>
          <a:p>
            <a:pPr>
              <a:buFont typeface="Arial" pitchFamily="34" charset="0"/>
              <a:buNone/>
            </a:pPr>
            <a:endParaRPr lang="en-US" baseline="0" dirty="0" smtClean="0"/>
          </a:p>
          <a:p>
            <a:pPr>
              <a:buFont typeface="Arial" pitchFamily="34" charset="0"/>
              <a:buNone/>
            </a:pPr>
            <a:r>
              <a:rPr lang="en-US" baseline="0" dirty="0" smtClean="0"/>
              <a:t>If the compass is experiencing small, consistent interference it’s likely the relative differences in heading can still be used for determination of boat rotation.</a:t>
            </a:r>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COVERING THE SLIDE} While the entry field is actually an angle in degrees, the box below shows the coefficient corresponding to that angle</a:t>
            </a:r>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Hopefully standardized deployment methods</a:t>
            </a:r>
            <a:r>
              <a:rPr lang="en-US" baseline="0" dirty="0" smtClean="0"/>
              <a:t> and hardware will help improve data collection for ice measurements when attempting to correct for angles. With RSSL, you can still measure the azimuth of the tagline to account for angles in ice conditions, and it is worth using a hand compass to note the azimuth of the tagline to check against the ADCP value. Be aware of compass interference with </a:t>
            </a:r>
            <a:r>
              <a:rPr lang="en-US" baseline="0" dirty="0" err="1" smtClean="0"/>
              <a:t>Sontek</a:t>
            </a:r>
            <a:r>
              <a:rPr lang="en-US" baseline="0" dirty="0" smtClean="0"/>
              <a:t> instruments. Steel toe boots right near the ADCP are a concern.</a:t>
            </a:r>
          </a:p>
          <a:p>
            <a:endParaRPr lang="en-US" baseline="0" dirty="0" smtClean="0"/>
          </a:p>
          <a:p>
            <a:r>
              <a:rPr lang="en-US" baseline="0" dirty="0" smtClean="0"/>
              <a:t>When using </a:t>
            </a:r>
            <a:r>
              <a:rPr lang="en-US" baseline="0" dirty="0" err="1" smtClean="0"/>
              <a:t>SxS</a:t>
            </a:r>
            <a:r>
              <a:rPr lang="en-US" baseline="0" dirty="0" smtClean="0"/>
              <a:t> Pro holding beam 3 downstream throughout the entire period of data collection can be difficult. Any rotation of the ADCP will lead to apparent velocity angles. Be very aware of this movement.</a:t>
            </a:r>
          </a:p>
          <a:p>
            <a:endParaRPr lang="en-US" baseline="0" dirty="0" smtClean="0"/>
          </a:p>
          <a:p>
            <a:r>
              <a:rPr lang="en-US" baseline="0" dirty="0" smtClean="0"/>
              <a:t>Also, incorporation of compass data into </a:t>
            </a:r>
            <a:r>
              <a:rPr lang="en-US" baseline="0" dirty="0" err="1" smtClean="0"/>
              <a:t>SxS</a:t>
            </a:r>
            <a:r>
              <a:rPr lang="en-US" baseline="0" dirty="0" smtClean="0"/>
              <a:t> Pro is highly desirable for Rio and </a:t>
            </a:r>
            <a:r>
              <a:rPr lang="en-US" baseline="0" dirty="0" err="1" smtClean="0"/>
              <a:t>RiverRay</a:t>
            </a:r>
            <a:r>
              <a:rPr lang="en-US" baseline="0" dirty="0" smtClean="0"/>
              <a:t> ice measurements and open water measurements. Deployment of the </a:t>
            </a:r>
            <a:r>
              <a:rPr lang="en-US" baseline="0" dirty="0" err="1" smtClean="0"/>
              <a:t>StreamPro</a:t>
            </a:r>
            <a:r>
              <a:rPr lang="en-US" baseline="0" dirty="0" smtClean="0"/>
              <a:t> for ice measurements when using compass data could be difficult as the compass is not in the transducer. I am told TRDI is considering an ice rod that would eliminate this problem.</a:t>
            </a:r>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looking at</a:t>
            </a:r>
            <a:r>
              <a:rPr lang="en-US" baseline="0" dirty="0" smtClean="0"/>
              <a:t> the </a:t>
            </a:r>
            <a:r>
              <a:rPr lang="en-US" dirty="0" err="1" smtClean="0"/>
              <a:t>SxS</a:t>
            </a:r>
            <a:r>
              <a:rPr lang="en-US" dirty="0" smtClean="0"/>
              <a:t> Pro tabular display we can see the direction of the velocity.</a:t>
            </a:r>
            <a:r>
              <a:rPr lang="en-US" baseline="0" dirty="0" smtClean="0"/>
              <a:t> Check through these directions and look for relative consistency. While these numbers are not used for flow computation, they do provide some indication of variation in flow direction throughout the cross section. When evaluating these directions, it could be helpful to remember how much of an angle it takes to cause a change in velocity. For instance, a difference of 8 degrees equates to a 0.99 correction factor. If you are seeing large variations in velocity direction you would hope to see a manual flow angle entered by the user. {CLICK}</a:t>
            </a:r>
          </a:p>
          <a:p>
            <a:endParaRPr lang="en-US" baseline="0" dirty="0" smtClean="0"/>
          </a:p>
          <a:p>
            <a:r>
              <a:rPr lang="en-US" baseline="0" dirty="0" smtClean="0"/>
              <a:t>RSSL displays the angle of the flow through the cross section through their tabular display. Again, scan this column and look for outliers/consistency from station to station and for the mean, overall flow angle/direction.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using a tagline azimuth with the </a:t>
            </a:r>
            <a:r>
              <a:rPr lang="en-US" baseline="0" dirty="0" err="1" smtClean="0"/>
              <a:t>Sontek</a:t>
            </a:r>
            <a:r>
              <a:rPr lang="en-US" baseline="0" dirty="0" smtClean="0"/>
              <a:t> software, or the Y-velocity option in </a:t>
            </a:r>
            <a:r>
              <a:rPr lang="en-US" baseline="0" dirty="0" err="1" smtClean="0"/>
              <a:t>SxS</a:t>
            </a:r>
            <a:r>
              <a:rPr lang="en-US" baseline="0" dirty="0" smtClean="0"/>
              <a:t> Pro, angle correction is “automated” by the software. Despite this automated </a:t>
            </a:r>
            <a:r>
              <a:rPr lang="en-US" baseline="0" dirty="0" err="1" smtClean="0"/>
              <a:t>procecss</a:t>
            </a:r>
            <a:r>
              <a:rPr lang="en-US" baseline="0" dirty="0" smtClean="0"/>
              <a:t>, it is important to confirm that the angles measured are consistent with river observations. If angles are indicated that are likely not real due to compass errors it may be necessary to manually edit the tagline azimuth to remove the false angles. This brings up the fact that river observations are important. If real angles were observed in open water, you wouldn’t want to change the azimuth and remove them. In ice conditions, look for large, erroneous velocities that are likely incorrect.</a:t>
            </a:r>
          </a:p>
          <a:p>
            <a:endParaRPr lang="en-US" baseline="0" dirty="0" smtClean="0"/>
          </a:p>
          <a:p>
            <a:r>
              <a:rPr lang="en-US" baseline="0" dirty="0" smtClean="0"/>
              <a:t>This screen capture is from an ice measurement where the compass was experiencing interference during collection of the azimuth with an M9 as the ADCP was sitting between the </a:t>
            </a:r>
            <a:r>
              <a:rPr lang="en-US" baseline="0" dirty="0" err="1" smtClean="0"/>
              <a:t>hydrographer’s</a:t>
            </a:r>
            <a:r>
              <a:rPr lang="en-US" baseline="0" dirty="0" smtClean="0"/>
              <a:t> feet, who was wearing steel </a:t>
            </a:r>
            <a:r>
              <a:rPr lang="en-US" baseline="0" dirty="0" err="1" smtClean="0"/>
              <a:t>toe’d</a:t>
            </a:r>
            <a:r>
              <a:rPr lang="en-US" baseline="0" dirty="0" smtClean="0"/>
              <a:t> footwear. {CLICK}</a:t>
            </a:r>
          </a:p>
          <a:p>
            <a:endParaRPr lang="en-US" baseline="0" dirty="0" smtClean="0"/>
          </a:p>
          <a:p>
            <a:r>
              <a:rPr lang="en-US" baseline="0" dirty="0" smtClean="0"/>
              <a:t>After entering the tagline azimuth from a hand compass the data looks much more reasonable. While we couldn’t confirm the flow angles based on river observations, we did observe large differences from our azimuth to that measured by the ADCP, which raised some questions.</a:t>
            </a:r>
          </a:p>
          <a:p>
            <a:endParaRPr lang="en-US" baseline="0" dirty="0" smtClean="0"/>
          </a:p>
          <a:p>
            <a:r>
              <a:rPr lang="en-US" baseline="0" dirty="0" smtClean="0"/>
              <a:t>Selection of a good cross section can eliminate potential angle </a:t>
            </a:r>
            <a:r>
              <a:rPr lang="en-US" baseline="0" dirty="0" err="1" smtClean="0"/>
              <a:t>isssues</a:t>
            </a:r>
            <a:r>
              <a:rPr lang="en-US" baseline="0" dirty="0" smtClean="0"/>
              <a:t>, but in the event angles cannot be avoided, field observations and thorough notes are essential.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p:spPr>
        <p:txBody>
          <a:bodyPr/>
          <a:lstStyle/>
          <a:p>
            <a:fld id="{E7283397-5689-4027-8B65-CF269C1A084E}" type="slidenum">
              <a:rPr lang="en-US" smtClean="0"/>
              <a:pPr/>
              <a:t>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dirty="0" smtClean="0"/>
              <a:t>This slide illustrates the mid section method used to make conventional discharge measurements</a:t>
            </a:r>
            <a:r>
              <a:rPr lang="en-US" baseline="0" dirty="0" smtClean="0"/>
              <a:t> with Price AA, pygmy, </a:t>
            </a:r>
            <a:r>
              <a:rPr lang="en-US" baseline="0" dirty="0" err="1" smtClean="0"/>
              <a:t>FlowTracker</a:t>
            </a:r>
            <a:r>
              <a:rPr lang="en-US" baseline="0" dirty="0" smtClean="0"/>
              <a:t> and </a:t>
            </a:r>
            <a:r>
              <a:rPr lang="en-US" baseline="0" dirty="0" err="1" smtClean="0"/>
              <a:t>Ott</a:t>
            </a:r>
            <a:r>
              <a:rPr lang="en-US" baseline="0" dirty="0" smtClean="0"/>
              <a:t> velocity meters. TRDI commonly calls this method section by section, while </a:t>
            </a:r>
            <a:r>
              <a:rPr lang="en-US" baseline="0" dirty="0" err="1" smtClean="0"/>
              <a:t>Sontek</a:t>
            </a:r>
            <a:r>
              <a:rPr lang="en-US" baseline="0" dirty="0" smtClean="0"/>
              <a:t> refers to mid-section as the stationary method. </a:t>
            </a:r>
            <a:endParaRPr lang="en-US" dirty="0" smtClean="0"/>
          </a:p>
          <a:p>
            <a:r>
              <a:rPr lang="en-US" dirty="0" smtClean="0"/>
              <a:t>With the mid-section method width is computed as half the distance from the current section to the previous section, plus half the distance from the current section to the next section. This width is then multiplied by the depth measured to compute an area.  Then we</a:t>
            </a:r>
            <a:r>
              <a:rPr lang="en-US" baseline="0" dirty="0" smtClean="0"/>
              <a:t> take the resulting area and velocity to compute the discharge at that station.</a:t>
            </a:r>
            <a:endParaRPr lang="en-US" dirty="0" smtClean="0"/>
          </a:p>
          <a:p>
            <a:endParaRPr lang="en-US" dirty="0" smtClean="0"/>
          </a:p>
          <a:p>
            <a:r>
              <a:rPr lang="en-US" dirty="0" smtClean="0"/>
              <a:t>The current software from TRDI and </a:t>
            </a:r>
            <a:r>
              <a:rPr lang="en-US" dirty="0" err="1" smtClean="0"/>
              <a:t>Sontek</a:t>
            </a:r>
            <a:r>
              <a:rPr lang="en-US" baseline="0" dirty="0" smtClean="0"/>
              <a:t>, which we will discuss later, is in a much better state than it was even a year ago and manual computations with ADCPs are no longer necessary and are discouraged.</a:t>
            </a:r>
          </a:p>
          <a:p>
            <a:endParaRPr lang="en-US" baseline="0" dirty="0" smtClean="0"/>
          </a:p>
          <a:p>
            <a:r>
              <a:rPr lang="en-US" baseline="0" dirty="0" smtClean="0"/>
              <a:t>ADCPs give us an advantage over conventional current meters as the depth is measured by the instrument and we are measuring a complete profile, not discrete points at each station</a:t>
            </a:r>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US" dirty="0" smtClean="0"/>
              <a:t>With mid-section measurements we need to be aware of the effects of boat movement on our data. When no compass is available the coordinate</a:t>
            </a:r>
            <a:r>
              <a:rPr lang="en-US" baseline="0" dirty="0" smtClean="0"/>
              <a:t> system is relative to the beams. Rotation of the ADCP will result in velocity data being averaged that appears to the ADCP to be in different directions. This will result in velocities that are biased low.</a:t>
            </a:r>
          </a:p>
          <a:p>
            <a:endParaRPr lang="en-US" baseline="0" dirty="0" smtClean="0"/>
          </a:p>
          <a:p>
            <a:r>
              <a:rPr lang="en-US" baseline="0" dirty="0" smtClean="0"/>
              <a:t>Rotation and lateral movement in the direction of rotation creates a positive velocity that results in the movement of the boat being added into the water velocity.</a:t>
            </a:r>
          </a:p>
          <a:p>
            <a:endParaRPr lang="en-US" baseline="0" dirty="0" smtClean="0"/>
          </a:p>
          <a:p>
            <a:r>
              <a:rPr lang="en-US" baseline="0" dirty="0" smtClean="0"/>
              <a:t>Boat movement can also result in varying water depths.</a:t>
            </a:r>
            <a:endParaRPr lang="en-US" dirty="0" smtClean="0"/>
          </a:p>
          <a:p>
            <a:endParaRPr lang="en-US" dirty="0" smtClean="0"/>
          </a:p>
          <a:p>
            <a:r>
              <a:rPr lang="en-US" dirty="0" smtClean="0"/>
              <a:t>These errors</a:t>
            </a:r>
            <a:r>
              <a:rPr lang="en-US" baseline="0" dirty="0" smtClean="0"/>
              <a:t> make it important to stabilize the ADCP as much as practical and watch data quality indicators.</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dirty="0" smtClean="0"/>
              <a:t>One</a:t>
            </a:r>
            <a:r>
              <a:rPr lang="en-US" baseline="0" dirty="0" smtClean="0"/>
              <a:t> data quality indicator available in the </a:t>
            </a:r>
            <a:r>
              <a:rPr lang="en-US" baseline="0" dirty="0" err="1" smtClean="0"/>
              <a:t>SxS</a:t>
            </a:r>
            <a:r>
              <a:rPr lang="en-US" baseline="0" dirty="0" smtClean="0"/>
              <a:t> Pro software is </a:t>
            </a:r>
            <a:r>
              <a:rPr lang="en-US" dirty="0" smtClean="0"/>
              <a:t>the standard</a:t>
            </a:r>
            <a:r>
              <a:rPr lang="en-US" baseline="0" dirty="0" smtClean="0"/>
              <a:t> deviation of the water direction. If deviation is greater than 20 degrees there is high potential for rotation that is not compensated for and this could result in a low bias.</a:t>
            </a:r>
          </a:p>
          <a:p>
            <a:endParaRPr lang="en-US" baseline="0" dirty="0" smtClean="0"/>
          </a:p>
          <a:p>
            <a:r>
              <a:rPr lang="en-US" baseline="0" dirty="0" smtClean="0"/>
              <a:t>This standard deviation for flow direction is not available in RSSL, but these units include a compass, and should not be susceptible to uncompensated rotation</a:t>
            </a:r>
            <a:endParaRPr lang="en-US" dirty="0" smtClean="0"/>
          </a:p>
        </p:txBody>
      </p:sp>
      <p:sp>
        <p:nvSpPr>
          <p:cNvPr id="60420" name="Slide Number Placeholder 3"/>
          <p:cNvSpPr>
            <a:spLocks noGrp="1"/>
          </p:cNvSpPr>
          <p:nvPr>
            <p:ph type="sldNum" sz="quarter" idx="5"/>
          </p:nvPr>
        </p:nvSpPr>
        <p:spPr>
          <a:noFill/>
        </p:spPr>
        <p:txBody>
          <a:bodyPr/>
          <a:lstStyle/>
          <a:p>
            <a:fld id="{ED256F93-6406-457A-ADEA-B2C187D53E21}" type="slidenum">
              <a:rPr lang="en-US" smtClean="0"/>
              <a:pPr/>
              <a:t>32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baseline="0" dirty="0" smtClean="0"/>
              <a:t>If ADCP movement is unavoidable there are some options to look for the possible effects on your data in addition to the velocity direction standard deviation.</a:t>
            </a:r>
          </a:p>
          <a:p>
            <a:endParaRPr lang="en-US" baseline="0" dirty="0" smtClean="0"/>
          </a:p>
          <a:p>
            <a:r>
              <a:rPr lang="en-US" baseline="0" dirty="0" smtClean="0"/>
              <a:t>Both software packages have an ability to change the reference from the ADCP, or system, to bottom track. This will allow the program to remove the bottom track velocity (from instrument movement) from the water velocity. Ideally, the ADCP will be mostly stationary during data collection, but this ability to change the reference to bottom track can be used as a quality check to identify large potential errors from boat movement. DO NOT use bottom track as a reference if moving bed conditions are possible.</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baseline="0" dirty="0" smtClean="0"/>
              <a:t>With a compass, the coordinate system is relative to earth as we have a compass that allows us orient the velocity data in the same coordinate system. Rotation of the ADCP is accounted for by the compass, so our velocities remain in the same coordinate system. Lateral movement should average out if the ADCP is actually swimming “randomly” at the end of the line. This relies on an accurate heading for each ensemble.</a:t>
            </a:r>
          </a:p>
          <a:p>
            <a:endParaRPr lang="en-US" baseline="0" dirty="0" smtClean="0"/>
          </a:p>
          <a:p>
            <a:r>
              <a:rPr lang="en-US" baseline="0" dirty="0" smtClean="0"/>
              <a:t>There is potential for depth variations, however, even with a compass.</a:t>
            </a:r>
          </a:p>
          <a:p>
            <a:endParaRPr lang="en-US" baseline="0" dirty="0" smtClean="0"/>
          </a:p>
          <a:p>
            <a:r>
              <a:rPr lang="en-US" baseline="0" dirty="0" smtClean="0"/>
              <a:t>When using a compass, acceleration/deceleration of the ADCP on the end of the line can cause compass errors and it is still important to minimize boat movement.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SxS</a:t>
            </a:r>
            <a:r>
              <a:rPr lang="en-US" baseline="0" dirty="0" smtClean="0"/>
              <a:t> Pro provides a coefficient of variation for velocity. This is expressed as a percentage. In this vertical the velocity values from ping to ping varied 10.12% throughout the 35 ensembles. Ideally, the CV should decrease during the data collection and stabilize. </a:t>
            </a:r>
          </a:p>
          <a:p>
            <a:endParaRPr lang="en-US" baseline="0" dirty="0" smtClean="0"/>
          </a:p>
          <a:p>
            <a:r>
              <a:rPr lang="en-US" baseline="0" dirty="0" smtClean="0"/>
              <a:t>Consider the variation in each vertical and the effect that variation will have on that station’s discharge and the significance of that station to your total discharge. Using this COV of 10.12% we can get a rough idea of the range of velocity conditions at this station and the effect this range of velocities could have on that station’s discharge. By adjusting the mean velocity +10% and -10% and using the station’s area to compute a discharge for each velocity we observe a 2.7 </a:t>
            </a:r>
            <a:r>
              <a:rPr lang="en-US" baseline="0" dirty="0" err="1" smtClean="0"/>
              <a:t>cfs</a:t>
            </a:r>
            <a:r>
              <a:rPr lang="en-US" baseline="0" dirty="0" smtClean="0"/>
              <a:t> potential error, which is still &lt;1% of the total Q.</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sure to evaluate</a:t>
            </a:r>
            <a:r>
              <a:rPr lang="en-US" baseline="0" dirty="0" smtClean="0"/>
              <a:t> extrapolation methods and ensure they are being applied appropriately, especially in ice conditions.</a:t>
            </a:r>
          </a:p>
          <a:p>
            <a:endParaRPr lang="en-US" baseline="0" dirty="0" smtClean="0"/>
          </a:p>
          <a:p>
            <a:r>
              <a:rPr lang="en-US" baseline="0" dirty="0" smtClean="0"/>
              <a:t>This example from RSSL shows an extrapolation  selection using one cell on the top and bottom and is clearly not using the upper/bottom most cells. This is not just a display problem, but an issue computationally as well. </a:t>
            </a:r>
            <a:r>
              <a:rPr lang="en-US" baseline="0" dirty="0" err="1" smtClean="0"/>
              <a:t>Sontek</a:t>
            </a:r>
            <a:r>
              <a:rPr lang="en-US" baseline="0" dirty="0" smtClean="0"/>
              <a:t> is aware of the problem and intends to reevaluate the extrapolation computations in the next release.</a:t>
            </a:r>
          </a:p>
          <a:p>
            <a:endParaRPr lang="en-US" baseline="0" dirty="0" smtClean="0"/>
          </a:p>
        </p:txBody>
      </p:sp>
      <p:sp>
        <p:nvSpPr>
          <p:cNvPr id="4" name="Slide Number Placeholder 3"/>
          <p:cNvSpPr>
            <a:spLocks noGrp="1"/>
          </p:cNvSpPr>
          <p:nvPr>
            <p:ph type="sldNum" sz="quarter" idx="10"/>
          </p:nvPr>
        </p:nvSpPr>
        <p:spPr/>
        <p:txBody>
          <a:bodyPr/>
          <a:lstStyle/>
          <a:p>
            <a:fld id="{ADED0329-6CFC-489E-9051-4EF0E87CFFA7}"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SxS</a:t>
            </a:r>
            <a:r>
              <a:rPr lang="en-US" baseline="0" dirty="0" smtClean="0"/>
              <a:t> Pro has potential errors in bi-directional flow on the top/bottom of a profile. Here we can clearly see that the extrapolation is not using the data closest to the bottom, and is actually estimating a positive flow, not negative as our data suggests.</a:t>
            </a:r>
          </a:p>
          <a:p>
            <a:endParaRPr lang="en-US" baseline="0" dirty="0" smtClean="0"/>
          </a:p>
          <a:p>
            <a:r>
              <a:rPr lang="en-US" baseline="0" dirty="0" smtClean="0"/>
              <a:t>This example might have a negative average on the bottom due to noise in the velocity data, but regardless, our measured profile average is showing negative values that are not being used.</a:t>
            </a:r>
          </a:p>
          <a:p>
            <a:endParaRPr lang="en-US" baseline="0" dirty="0" smtClean="0"/>
          </a:p>
        </p:txBody>
      </p:sp>
      <p:sp>
        <p:nvSpPr>
          <p:cNvPr id="4" name="Slide Number Placeholder 3"/>
          <p:cNvSpPr>
            <a:spLocks noGrp="1"/>
          </p:cNvSpPr>
          <p:nvPr>
            <p:ph type="sldNum" sz="quarter" idx="10"/>
          </p:nvPr>
        </p:nvSpPr>
        <p:spPr/>
        <p:txBody>
          <a:bodyPr/>
          <a:lstStyle/>
          <a:p>
            <a:fld id="{ADED0329-6CFC-489E-9051-4EF0E87CFFA7}"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Typically,</a:t>
            </a:r>
            <a:r>
              <a:rPr lang="en-US" baseline="0" dirty="0" smtClean="0"/>
              <a:t> you would like to have collected at least 75% of the intended number of ensembles.</a:t>
            </a:r>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lvl="1"/>
            <a:r>
              <a:rPr lang="en-US" dirty="0" smtClean="0"/>
              <a:t>When using ADCPs for mid-section measurements</a:t>
            </a:r>
            <a:r>
              <a:rPr lang="en-US" baseline="0" dirty="0" smtClean="0"/>
              <a:t> we follow the same methods and guidelines as a measurement with conventional velocity meters. We still select a relatively uniform cross-section free of eddies, slack water and excessive turbulence. Ideally, the section should be free of boulders, debris or aquatic growth and have relatively parallel banks.</a:t>
            </a:r>
          </a:p>
          <a:p>
            <a:pPr lvl="1"/>
            <a:endParaRPr lang="en-US" baseline="0" dirty="0" smtClean="0"/>
          </a:p>
          <a:p>
            <a:pPr lvl="1"/>
            <a:r>
              <a:rPr lang="en-US" baseline="0" dirty="0" smtClean="0"/>
              <a:t>We still shoot for 25-30 stations. Depending on the software you are using a station may be called a vertical or a profile. We also avoid having any more than 5% of the total flow in any one station and collect data for at least 40 seconds at each.</a:t>
            </a:r>
          </a:p>
          <a:p>
            <a:pPr lvl="1"/>
            <a:endParaRPr lang="en-US" baseline="0" dirty="0" smtClean="0"/>
          </a:p>
          <a:p>
            <a:pPr lvl="1"/>
            <a:endParaRPr lang="en-US" dirty="0" smtClean="0"/>
          </a:p>
          <a:p>
            <a:endParaRPr lang="en-US" dirty="0" smtClean="0"/>
          </a:p>
        </p:txBody>
      </p:sp>
      <p:sp>
        <p:nvSpPr>
          <p:cNvPr id="38916" name="Slide Number Placeholder 3"/>
          <p:cNvSpPr>
            <a:spLocks noGrp="1"/>
          </p:cNvSpPr>
          <p:nvPr>
            <p:ph type="sldNum" sz="quarter" idx="5"/>
          </p:nvPr>
        </p:nvSpPr>
        <p:spPr>
          <a:noFill/>
        </p:spPr>
        <p:txBody>
          <a:bodyPr/>
          <a:lstStyle/>
          <a:p>
            <a:fld id="{69AF41DE-054F-42D8-8B02-13B3044760CD}"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we will talk about several</a:t>
            </a:r>
            <a:r>
              <a:rPr lang="en-US" baseline="0" dirty="0" smtClean="0"/>
              <a:t> situations where the mid-section method could be preferable. </a:t>
            </a:r>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a:t>
            </a:r>
            <a:r>
              <a:rPr lang="en-US" baseline="0" dirty="0" smtClean="0"/>
              <a:t> stationary software with ADCPs might have the greatest potential for improvements in data quality and time savings when measuring in ice conditions. Using the mid-section method with ADCPs with the current software allows for automated correction of angles. This ability to correct for angles under ice is not an option with previous techniques.</a:t>
            </a:r>
          </a:p>
          <a:p>
            <a:endParaRPr lang="en-US" baseline="0" dirty="0" smtClean="0"/>
          </a:p>
          <a:p>
            <a:r>
              <a:rPr lang="en-US" baseline="0" dirty="0" smtClean="0"/>
              <a:t>With no need to sound the bottom depth and measure velocity at multiple depths, we are only collecting data at each station for 40 seconds in good conditions.</a:t>
            </a:r>
          </a:p>
          <a:p>
            <a:endParaRPr lang="en-US" baseline="0" dirty="0" smtClean="0"/>
          </a:p>
          <a:p>
            <a:r>
              <a:rPr lang="en-US" baseline="0" dirty="0" smtClean="0"/>
              <a:t>Depending on the instrument you are using, you may be able to use a smaller diameter auger, saving additional time when drilling holes.</a:t>
            </a:r>
          </a:p>
          <a:p>
            <a:endParaRPr lang="en-US" baseline="0" dirty="0" smtClean="0"/>
          </a:p>
          <a:p>
            <a:r>
              <a:rPr lang="en-US" baseline="0" dirty="0" smtClean="0"/>
              <a:t>Also, the deployment setup becomes simplified without the need to sound the river depth at each </a:t>
            </a:r>
            <a:r>
              <a:rPr lang="en-US" baseline="0" dirty="0" smtClean="0"/>
              <a:t>station</a:t>
            </a:r>
            <a:endParaRPr lang="en-US" baseline="0" dirty="0" smtClean="0"/>
          </a:p>
        </p:txBody>
      </p:sp>
      <p:sp>
        <p:nvSpPr>
          <p:cNvPr id="4" name="Slide Number Placeholder 3"/>
          <p:cNvSpPr>
            <a:spLocks noGrp="1"/>
          </p:cNvSpPr>
          <p:nvPr>
            <p:ph type="sldNum" sz="quarter" idx="10"/>
          </p:nvPr>
        </p:nvSpPr>
        <p:spPr/>
        <p:txBody>
          <a:bodyPr/>
          <a:lstStyle/>
          <a:p>
            <a:fld id="{ADED0329-6CFC-489E-9051-4EF0E87CFFA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data set from ice comparison measurements made last winter. Significant effort was made to string the tagline perpendicular to the river banks in a straight reach of the river. After making a </a:t>
            </a:r>
            <a:r>
              <a:rPr lang="en-US" baseline="0" dirty="0" err="1" smtClean="0"/>
              <a:t>StreamPro</a:t>
            </a:r>
            <a:r>
              <a:rPr lang="en-US" baseline="0" dirty="0" smtClean="0"/>
              <a:t> measurement with the </a:t>
            </a:r>
            <a:r>
              <a:rPr lang="en-US" baseline="0" dirty="0" err="1" smtClean="0"/>
              <a:t>SxS</a:t>
            </a:r>
            <a:r>
              <a:rPr lang="en-US" baseline="0" dirty="0" smtClean="0"/>
              <a:t> Pro software and a comparison polymer AA measurement we noticed some large differences in our final discharges. We noticed the </a:t>
            </a:r>
            <a:r>
              <a:rPr lang="en-US" baseline="0" dirty="0" err="1" smtClean="0"/>
              <a:t>StreamPro</a:t>
            </a:r>
            <a:r>
              <a:rPr lang="en-US" baseline="0" dirty="0" smtClean="0"/>
              <a:t> discharge when adjusting for angles was much lower than the unadjusted discharge. A </a:t>
            </a:r>
            <a:r>
              <a:rPr lang="en-US" baseline="0" dirty="0" err="1" smtClean="0"/>
              <a:t>Sontek</a:t>
            </a:r>
            <a:r>
              <a:rPr lang="en-US" baseline="0" dirty="0" smtClean="0"/>
              <a:t> M9 measurement confirmed the adjusted discharge from the </a:t>
            </a:r>
            <a:r>
              <a:rPr lang="en-US" baseline="0" dirty="0" err="1" smtClean="0"/>
              <a:t>StreamPro</a:t>
            </a:r>
            <a:r>
              <a:rPr lang="en-US" baseline="0" dirty="0" smtClean="0"/>
              <a:t> was correct. Both the </a:t>
            </a:r>
            <a:r>
              <a:rPr lang="en-US" baseline="0" dirty="0" err="1" smtClean="0"/>
              <a:t>StreamPro</a:t>
            </a:r>
            <a:r>
              <a:rPr lang="en-US" baseline="0" dirty="0" smtClean="0"/>
              <a:t> and the M9 were adjusting for flow angle, and the conventional meter was not, of course.</a:t>
            </a:r>
          </a:p>
          <a:p>
            <a:endParaRPr lang="en-US" baseline="0" dirty="0" smtClean="0"/>
          </a:p>
          <a:p>
            <a:r>
              <a:rPr lang="en-US" baseline="0" dirty="0" smtClean="0"/>
              <a:t>The angles measured by the </a:t>
            </a:r>
            <a:r>
              <a:rPr lang="en-US" baseline="0" dirty="0" err="1" smtClean="0"/>
              <a:t>StreamPro</a:t>
            </a:r>
            <a:r>
              <a:rPr lang="en-US" baseline="0" dirty="0" smtClean="0"/>
              <a:t> and the M9, each using a different method, were quite similar. </a:t>
            </a:r>
            <a:r>
              <a:rPr lang="en-US" baseline="0" dirty="0" smtClean="0"/>
              <a:t>Packed slush is common in Maine rivers during the winter period and is a possible cause, though it’s more likely we were not as perpendicular to the river banks as we thought.</a:t>
            </a:r>
            <a:endParaRPr lang="en-US" baseline="0" dirty="0" smtClean="0"/>
          </a:p>
          <a:p>
            <a:endParaRPr lang="en-US" baseline="0" dirty="0" smtClean="0"/>
          </a:p>
          <a:p>
            <a:r>
              <a:rPr lang="en-US" baseline="0" dirty="0" smtClean="0"/>
              <a:t>ADCPs allow us to adjust for flow angles and reverse flows under ice, something we haven’t been able to do with conventional meters…</a:t>
            </a:r>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many conditions where ADCPS are known to have issues bottom tracking. These include high sediment, vegetation or brush near the channel bottom, a cross-section with large depth variations and fast/turbulent water. Since the ADCP is assumed to be stationary, the ability to bottom track is not required for mid-section measurements.</a:t>
            </a:r>
            <a:endParaRPr lang="en-US" dirty="0" smtClean="0"/>
          </a:p>
          <a:p>
            <a:endParaRPr lang="en-US" dirty="0" smtClean="0"/>
          </a:p>
          <a:p>
            <a:r>
              <a:rPr lang="en-US" dirty="0" smtClean="0"/>
              <a:t>Though the unit doesn’t have</a:t>
            </a:r>
            <a:r>
              <a:rPr lang="en-US" baseline="0" dirty="0" smtClean="0"/>
              <a:t> to bottom track for mid-section measurements, it still needs to be able to measure depth. In extreme cases where a depth can’t be consistently measured by the ADCP we do have an ability to enter a depth, a feature we will discuss later.</a:t>
            </a:r>
            <a:endParaRPr lang="en-US" dirty="0"/>
          </a:p>
        </p:txBody>
      </p:sp>
      <p:sp>
        <p:nvSpPr>
          <p:cNvPr id="4" name="Slide Number Placeholder 3"/>
          <p:cNvSpPr>
            <a:spLocks noGrp="1"/>
          </p:cNvSpPr>
          <p:nvPr>
            <p:ph type="sldNum" sz="quarter" idx="10"/>
          </p:nvPr>
        </p:nvSpPr>
        <p:spPr/>
        <p:txBody>
          <a:bodyPr/>
          <a:lstStyle/>
          <a:p>
            <a:fld id="{ADED0329-6CFC-489E-9051-4EF0E87CFFA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mid-section</a:t>
            </a:r>
            <a:r>
              <a:rPr lang="en-US" baseline="0" dirty="0" smtClean="0"/>
              <a:t> measurements do not rely on bottom track, there is no potential for a moving bed bias when using this technique. </a:t>
            </a:r>
          </a:p>
          <a:p>
            <a:endParaRPr lang="en-US" baseline="0" dirty="0" smtClean="0"/>
          </a:p>
          <a:p>
            <a:r>
              <a:rPr lang="en-US" baseline="0" dirty="0" smtClean="0"/>
              <a:t>For both the loop moving bed test and GPS data collection, OSW requires a compass calibration. If a valid compass calibration can’t be obtained, or if a site characteristic causes compass errors, both the loop moving bed test and the GPS navigation references may not be available. Another possibility is that the compass calibration is valid, but GPS data is invalid. If both the loop moving bed test and GPS reference are not available in moving bed conditions, our last option for moving bed correction is multiple stationary moving bed tests. If these tests cannot be collected reliably, or if they show highly variable results, we can collect a mid-section measurement and eliminate the potential for that bias.</a:t>
            </a:r>
          </a:p>
        </p:txBody>
      </p:sp>
      <p:sp>
        <p:nvSpPr>
          <p:cNvPr id="4" name="Slide Number Placeholder 3"/>
          <p:cNvSpPr>
            <a:spLocks noGrp="1"/>
          </p:cNvSpPr>
          <p:nvPr>
            <p:ph type="sldNum" sz="quarter" idx="10"/>
          </p:nvPr>
        </p:nvSpPr>
        <p:spPr/>
        <p:txBody>
          <a:bodyPr/>
          <a:lstStyle/>
          <a:p>
            <a:fld id="{ADED0329-6CFC-489E-9051-4EF0E87CFFA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quarter"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93BC6D75-23CC-4C93-91BC-405AEDB383D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quarter"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765CCACF-CEBC-4DB0-A9C8-21690D6F3E9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quarter"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75BC7506-CAD9-45B8-83C9-58929C97BFC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quarter"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2115B368-FBAD-4FC7-B6F5-618FC067F23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quarter"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C3BB96D0-B54A-4C22-818A-CD9E2CA8019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quarter"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AE5C36-39EC-46BB-844E-976599EB694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quarter" idx="10"/>
          </p:nvPr>
        </p:nvSpPr>
        <p:spPr>
          <a:ln/>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40E83FE0-7F1F-4722-B47E-689F227DE15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quarter"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sldNum" sz="quarter" idx="12"/>
          </p:nvPr>
        </p:nvSpPr>
        <p:spPr>
          <a:ln/>
        </p:spPr>
        <p:txBody>
          <a:bodyPr/>
          <a:lstStyle>
            <a:lvl1pPr>
              <a:defRPr/>
            </a:lvl1pPr>
          </a:lstStyle>
          <a:p>
            <a:pPr>
              <a:defRPr/>
            </a:pPr>
            <a:fld id="{6483287C-9A6C-4983-9FE7-A7247002D10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quarter" idx="10"/>
          </p:nvPr>
        </p:nvSpPr>
        <p:spPr>
          <a:ln/>
        </p:spPr>
        <p:txBody>
          <a:bodyPr/>
          <a:lstStyle>
            <a:lvl1pPr>
              <a:defRPr/>
            </a:lvl1pPr>
          </a:lstStyle>
          <a:p>
            <a:pPr>
              <a:defRPr/>
            </a:pPr>
            <a:endParaRPr lang="en-US">
              <a:solidFill>
                <a:srgbClr val="000000"/>
              </a:solidFill>
            </a:endParaRPr>
          </a:p>
        </p:txBody>
      </p:sp>
      <p:sp>
        <p:nvSpPr>
          <p:cNvPr id="3" name="Rectangle 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2"/>
          </p:nvPr>
        </p:nvSpPr>
        <p:spPr>
          <a:ln/>
        </p:spPr>
        <p:txBody>
          <a:bodyPr/>
          <a:lstStyle>
            <a:lvl1pPr>
              <a:defRPr/>
            </a:lvl1pPr>
          </a:lstStyle>
          <a:p>
            <a:pPr>
              <a:defRPr/>
            </a:pPr>
            <a:fld id="{0228A339-A725-4454-85E2-1A4AD6BBDA6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quarter"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2B06CA-3E17-4D4F-ACAA-BD7570CAA7A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quarter"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93BBF0-83DB-430E-9B83-3EAF0729BD1B}" type="slidenum">
              <a:rPr lang="en-US">
                <a:solidFill>
                  <a:srgbClr val="000000"/>
                </a:solidFill>
              </a:rPr>
              <a:pPr>
                <a:def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Freeform 2"/>
          <p:cNvSpPr>
            <a:spLocks/>
          </p:cNvSpPr>
          <p:nvPr/>
        </p:nvSpPr>
        <p:spPr bwMode="hidden">
          <a:xfrm>
            <a:off x="0" y="0"/>
            <a:ext cx="9140825" cy="2819400"/>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rgbClr val="3E4C99"/>
              </a:gs>
              <a:gs pos="100000">
                <a:srgbClr val="FFFFFF"/>
              </a:gs>
            </a:gsLst>
            <a:lin ang="5400000" scaled="1"/>
          </a:gradFill>
          <a:ln w="9525">
            <a:noFill/>
            <a:round/>
            <a:headEnd/>
            <a:tailEnd/>
          </a:ln>
        </p:spPr>
        <p:txBody>
          <a:bodyPr/>
          <a:lstStyle/>
          <a:p>
            <a:pPr algn="ctr" eaLnBrk="0" fontAlgn="base" hangingPunct="0">
              <a:spcBef>
                <a:spcPct val="0"/>
              </a:spcBef>
              <a:spcAft>
                <a:spcPct val="0"/>
              </a:spcAft>
              <a:defRPr/>
            </a:pPr>
            <a:endParaRPr lang="en-US" sz="2000" b="1">
              <a:solidFill>
                <a:srgbClr val="000514"/>
              </a:solidFill>
              <a:effectLst>
                <a:outerShdw blurRad="38100" dist="38100" dir="2700000" algn="tl">
                  <a:srgbClr val="000000">
                    <a:alpha val="43137"/>
                  </a:srgbClr>
                </a:outerShdw>
              </a:effectLst>
              <a:cs typeface="Arial" pitchFamily="34" charset="0"/>
            </a:endParaRPr>
          </a:p>
        </p:txBody>
      </p:sp>
      <p:pic>
        <p:nvPicPr>
          <p:cNvPr id="1027" name="Picture 8"/>
          <p:cNvPicPr>
            <a:picLocks noChangeAspect="1" noChangeArrowheads="1"/>
          </p:cNvPicPr>
          <p:nvPr/>
        </p:nvPicPr>
        <p:blipFill>
          <a:blip r:embed="rId13" cstate="print"/>
          <a:srcRect/>
          <a:stretch>
            <a:fillRect/>
          </a:stretch>
        </p:blipFill>
        <p:spPr bwMode="auto">
          <a:xfrm>
            <a:off x="3276600" y="5943600"/>
            <a:ext cx="2590800" cy="768350"/>
          </a:xfrm>
          <a:prstGeom prst="rect">
            <a:avLst/>
          </a:prstGeom>
          <a:noFill/>
          <a:ln w="12700">
            <a:noFill/>
            <a:miter lim="800000"/>
            <a:headEnd type="none" w="sm" len="sm"/>
            <a:tailEnd type="none" w="sm" len="sm"/>
          </a:ln>
        </p:spPr>
      </p:pic>
      <p:sp>
        <p:nvSpPr>
          <p:cNvPr id="1028" name="Rectangle 3"/>
          <p:cNvSpPr>
            <a:spLocks noGrp="1" noChangeArrowheads="1"/>
          </p:cNvSpPr>
          <p:nvPr>
            <p:ph type="body" idx="1"/>
          </p:nvPr>
        </p:nvSpPr>
        <p:spPr bwMode="auto">
          <a:xfrm>
            <a:off x="457200" y="12954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5684" name="Rectangle 4"/>
          <p:cNvSpPr>
            <a:spLocks noGrp="1" noRot="1" noChangeArrowheads="1"/>
          </p:cNvSpPr>
          <p:nvPr>
            <p:ph type="title"/>
          </p:nvPr>
        </p:nvSpPr>
        <p:spPr bwMode="auto">
          <a:xfrm>
            <a:off x="457200" y="381000"/>
            <a:ext cx="8229600" cy="60960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8" name="Date Placeholder 7"/>
          <p:cNvSpPr>
            <a:spLocks noGrp="1" noChangeArrowheads="1"/>
          </p:cNvSpPr>
          <p:nvPr>
            <p:ph type="dt" sz="quarter" idx="2"/>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sz="1200" b="0">
                <a:solidFill>
                  <a:schemeClr val="tx1"/>
                </a:solidFill>
                <a:effectLst/>
                <a:latin typeface="+mn-lt"/>
                <a:cs typeface="+mj-cs"/>
              </a:defRPr>
            </a:lvl1pPr>
          </a:lstStyle>
          <a:p>
            <a:pPr fontAlgn="base">
              <a:spcBef>
                <a:spcPct val="0"/>
              </a:spcBef>
              <a:spcAft>
                <a:spcPct val="0"/>
              </a:spcAft>
              <a:defRPr/>
            </a:pPr>
            <a:endParaRPr lang="en-US">
              <a:solidFill>
                <a:srgbClr val="000000"/>
              </a:solidFill>
            </a:endParaRPr>
          </a:p>
        </p:txBody>
      </p:sp>
      <p:sp>
        <p:nvSpPr>
          <p:cNvPr id="9" name="Footer Placeholder 8"/>
          <p:cNvSpPr>
            <a:spLocks noGrp="1" noChangeArrowheads="1"/>
          </p:cNvSpPr>
          <p:nvPr>
            <p:ph type="ftr" sz="quarter" idx="3"/>
          </p:nvPr>
        </p:nvSpPr>
        <p:spPr bwMode="auto">
          <a:xfrm>
            <a:off x="3124200" y="625157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b="0">
                <a:solidFill>
                  <a:schemeClr val="tx1"/>
                </a:solidFill>
                <a:effectLst/>
                <a:latin typeface="+mn-lt"/>
                <a:cs typeface="+mj-cs"/>
              </a:defRPr>
            </a:lvl1pPr>
          </a:lstStyle>
          <a:p>
            <a:pPr algn="ctr" fontAlgn="base">
              <a:spcBef>
                <a:spcPct val="0"/>
              </a:spcBef>
              <a:spcAft>
                <a:spcPct val="0"/>
              </a:spcAft>
              <a:defRPr/>
            </a:pPr>
            <a:endParaRPr lang="en-US">
              <a:solidFill>
                <a:srgbClr val="000000"/>
              </a:solidFill>
            </a:endParaRPr>
          </a:p>
        </p:txBody>
      </p:sp>
      <p:sp>
        <p:nvSpPr>
          <p:cNvPr id="10" name="Slide Number Placeholder 9"/>
          <p:cNvSpPr>
            <a:spLocks noGrp="1" noChangeArrowheads="1"/>
          </p:cNvSpPr>
          <p:nvPr>
            <p:ph type="sldNum" sz="quarter" idx="4"/>
          </p:nvPr>
        </p:nvSpPr>
        <p:spPr bwMode="auto">
          <a:xfrm>
            <a:off x="6553200" y="625475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effectLst/>
                <a:latin typeface="+mn-lt"/>
                <a:cs typeface="+mj-cs"/>
              </a:defRPr>
            </a:lvl1pPr>
          </a:lstStyle>
          <a:p>
            <a:pPr fontAlgn="base">
              <a:spcBef>
                <a:spcPct val="0"/>
              </a:spcBef>
              <a:spcAft>
                <a:spcPct val="0"/>
              </a:spcAft>
              <a:defRPr/>
            </a:pPr>
            <a:fld id="{32A36D52-BE3F-490E-ADB1-72914B1AAB55}"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cs typeface="Arial" charset="0"/>
        </a:defRPr>
      </a:lvl2pPr>
      <a:lvl3pPr algn="ctr" rtl="0" eaLnBrk="0" fontAlgn="base" hangingPunct="0">
        <a:spcBef>
          <a:spcPct val="0"/>
        </a:spcBef>
        <a:spcAft>
          <a:spcPct val="0"/>
        </a:spcAft>
        <a:defRPr sz="3600" b="1">
          <a:solidFill>
            <a:schemeClr val="tx2"/>
          </a:solidFill>
          <a:latin typeface="Arial" charset="0"/>
          <a:cs typeface="Arial" charset="0"/>
        </a:defRPr>
      </a:lvl3pPr>
      <a:lvl4pPr algn="ctr" rtl="0" eaLnBrk="0" fontAlgn="base" hangingPunct="0">
        <a:spcBef>
          <a:spcPct val="0"/>
        </a:spcBef>
        <a:spcAft>
          <a:spcPct val="0"/>
        </a:spcAft>
        <a:defRPr sz="3600" b="1">
          <a:solidFill>
            <a:schemeClr val="tx2"/>
          </a:solidFill>
          <a:latin typeface="Arial" charset="0"/>
          <a:cs typeface="Arial" charset="0"/>
        </a:defRPr>
      </a:lvl4pPr>
      <a:lvl5pPr algn="ctr" rtl="0" eaLnBrk="0" fontAlgn="base" hangingPunct="0">
        <a:spcBef>
          <a:spcPct val="0"/>
        </a:spcBef>
        <a:spcAft>
          <a:spcPct val="0"/>
        </a:spcAft>
        <a:defRPr sz="3600" b="1">
          <a:solidFill>
            <a:schemeClr val="tx2"/>
          </a:solidFill>
          <a:latin typeface="Arial" charset="0"/>
          <a:cs typeface="Arial" charset="0"/>
        </a:defRPr>
      </a:lvl5pPr>
      <a:lvl6pPr marL="457200" algn="ctr" rtl="0" eaLnBrk="0" fontAlgn="base" hangingPunct="0">
        <a:spcBef>
          <a:spcPct val="0"/>
        </a:spcBef>
        <a:spcAft>
          <a:spcPct val="0"/>
        </a:spcAft>
        <a:defRPr sz="3600" b="1">
          <a:solidFill>
            <a:schemeClr val="tx2"/>
          </a:solidFill>
          <a:latin typeface="Arial" charset="0"/>
          <a:cs typeface="Arial" charset="0"/>
        </a:defRPr>
      </a:lvl6pPr>
      <a:lvl7pPr marL="914400" algn="ctr" rtl="0" eaLnBrk="0" fontAlgn="base" hangingPunct="0">
        <a:spcBef>
          <a:spcPct val="0"/>
        </a:spcBef>
        <a:spcAft>
          <a:spcPct val="0"/>
        </a:spcAft>
        <a:defRPr sz="3600" b="1">
          <a:solidFill>
            <a:schemeClr val="tx2"/>
          </a:solidFill>
          <a:latin typeface="Arial" charset="0"/>
          <a:cs typeface="Arial" charset="0"/>
        </a:defRPr>
      </a:lvl7pPr>
      <a:lvl8pPr marL="1371600" algn="ctr" rtl="0" eaLnBrk="0" fontAlgn="base" hangingPunct="0">
        <a:spcBef>
          <a:spcPct val="0"/>
        </a:spcBef>
        <a:spcAft>
          <a:spcPct val="0"/>
        </a:spcAft>
        <a:defRPr sz="3600" b="1">
          <a:solidFill>
            <a:schemeClr val="tx2"/>
          </a:solidFill>
          <a:latin typeface="Arial" charset="0"/>
          <a:cs typeface="Arial" charset="0"/>
        </a:defRPr>
      </a:lvl8pPr>
      <a:lvl9pPr marL="1828800" algn="ctr" rtl="0" eaLnBrk="0" fontAlgn="base" hangingPunct="0">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2800" b="1">
          <a:solidFill>
            <a:schemeClr val="bg2"/>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400" b="1">
          <a:solidFill>
            <a:schemeClr val="bg2"/>
          </a:solidFill>
          <a:latin typeface="+mn-lt"/>
        </a:defRPr>
      </a:lvl2pPr>
      <a:lvl3pPr marL="1143000" indent="-228600" algn="l" rtl="0" eaLnBrk="0" fontAlgn="base" hangingPunct="0">
        <a:spcBef>
          <a:spcPct val="20000"/>
        </a:spcBef>
        <a:spcAft>
          <a:spcPct val="0"/>
        </a:spcAft>
        <a:buClr>
          <a:schemeClr val="folHlink"/>
        </a:buClr>
        <a:buSzPct val="70000"/>
        <a:buFont typeface="Wingdings" pitchFamily="2" charset="2"/>
        <a:buChar char="n"/>
        <a:defRPr sz="2000" b="1">
          <a:solidFill>
            <a:schemeClr val="bg2"/>
          </a:solidFill>
          <a:latin typeface="+mn-lt"/>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b="1">
          <a:solidFill>
            <a:schemeClr val="bg2"/>
          </a:solidFill>
          <a:latin typeface="+mn-lt"/>
        </a:defRPr>
      </a:lvl4pPr>
      <a:lvl5pPr marL="2057400" indent="-228600" algn="l" rtl="0" eaLnBrk="0" fontAlgn="base" hangingPunct="0">
        <a:spcBef>
          <a:spcPct val="20000"/>
        </a:spcBef>
        <a:spcAft>
          <a:spcPct val="0"/>
        </a:spcAft>
        <a:buClr>
          <a:srgbClr val="FFFF00"/>
        </a:buClr>
        <a:buSzPct val="70000"/>
        <a:buFont typeface="Wingdings" pitchFamily="2" charset="2"/>
        <a:buChar char="n"/>
        <a:defRPr sz="1600" b="1">
          <a:solidFill>
            <a:schemeClr val="bg2"/>
          </a:solidFill>
          <a:latin typeface="+mn-lt"/>
        </a:defRPr>
      </a:lvl5pPr>
      <a:lvl6pPr marL="2514600" indent="-228600" algn="l" rtl="0" eaLnBrk="0" fontAlgn="base" hangingPunct="0">
        <a:spcBef>
          <a:spcPct val="20000"/>
        </a:spcBef>
        <a:spcAft>
          <a:spcPct val="0"/>
        </a:spcAft>
        <a:buClr>
          <a:srgbClr val="FFFF00"/>
        </a:buClr>
        <a:buSzPct val="70000"/>
        <a:buFont typeface="Wingdings" pitchFamily="2" charset="2"/>
        <a:buChar char="n"/>
        <a:defRPr sz="1600" b="1">
          <a:solidFill>
            <a:schemeClr val="bg2"/>
          </a:solidFill>
          <a:latin typeface="+mn-lt"/>
        </a:defRPr>
      </a:lvl6pPr>
      <a:lvl7pPr marL="2971800" indent="-228600" algn="l" rtl="0" eaLnBrk="0" fontAlgn="base" hangingPunct="0">
        <a:spcBef>
          <a:spcPct val="20000"/>
        </a:spcBef>
        <a:spcAft>
          <a:spcPct val="0"/>
        </a:spcAft>
        <a:buClr>
          <a:srgbClr val="FFFF00"/>
        </a:buClr>
        <a:buSzPct val="70000"/>
        <a:buFont typeface="Wingdings" pitchFamily="2" charset="2"/>
        <a:buChar char="n"/>
        <a:defRPr sz="1600" b="1">
          <a:solidFill>
            <a:schemeClr val="bg2"/>
          </a:solidFill>
          <a:latin typeface="+mn-lt"/>
        </a:defRPr>
      </a:lvl7pPr>
      <a:lvl8pPr marL="3429000" indent="-228600" algn="l" rtl="0" eaLnBrk="0" fontAlgn="base" hangingPunct="0">
        <a:spcBef>
          <a:spcPct val="20000"/>
        </a:spcBef>
        <a:spcAft>
          <a:spcPct val="0"/>
        </a:spcAft>
        <a:buClr>
          <a:srgbClr val="FFFF00"/>
        </a:buClr>
        <a:buSzPct val="70000"/>
        <a:buFont typeface="Wingdings" pitchFamily="2" charset="2"/>
        <a:buChar char="n"/>
        <a:defRPr sz="1600" b="1">
          <a:solidFill>
            <a:schemeClr val="bg2"/>
          </a:solidFill>
          <a:latin typeface="+mn-lt"/>
        </a:defRPr>
      </a:lvl8pPr>
      <a:lvl9pPr marL="3886200" indent="-228600" algn="l" rtl="0" eaLnBrk="0" fontAlgn="base" hangingPunct="0">
        <a:spcBef>
          <a:spcPct val="20000"/>
        </a:spcBef>
        <a:spcAft>
          <a:spcPct val="0"/>
        </a:spcAft>
        <a:buClr>
          <a:srgbClr val="FFFF00"/>
        </a:buClr>
        <a:buSzPct val="70000"/>
        <a:buFont typeface="Wingdings" pitchFamily="2" charset="2"/>
        <a:buChar char="n"/>
        <a:defRPr sz="1600" b="1">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ctrTitle"/>
          </p:nvPr>
        </p:nvSpPr>
        <p:spPr>
          <a:xfrm>
            <a:off x="685800" y="1524000"/>
            <a:ext cx="7772400" cy="1470025"/>
          </a:xfrm>
          <a:effectLst/>
        </p:spPr>
        <p:txBody>
          <a:bodyPr/>
          <a:lstStyle/>
          <a:p>
            <a:pPr>
              <a:defRPr/>
            </a:pPr>
            <a:r>
              <a:rPr lang="en-US" sz="3200" dirty="0" smtClean="0">
                <a:solidFill>
                  <a:schemeClr val="tx1"/>
                </a:solidFill>
                <a:effectLst>
                  <a:outerShdw blurRad="38100" dist="38100" dir="2700000" algn="tl">
                    <a:srgbClr val="000000">
                      <a:alpha val="43137"/>
                    </a:srgbClr>
                  </a:outerShdw>
                </a:effectLst>
              </a:rPr>
              <a:t>Best Practices for Collecting Mid-section Discharge Measurements with ADCPs</a:t>
            </a:r>
          </a:p>
        </p:txBody>
      </p:sp>
      <p:sp>
        <p:nvSpPr>
          <p:cNvPr id="4099" name="Rectangle 3"/>
          <p:cNvSpPr>
            <a:spLocks noGrp="1" noChangeArrowheads="1"/>
          </p:cNvSpPr>
          <p:nvPr>
            <p:ph type="subTitle" idx="1"/>
          </p:nvPr>
        </p:nvSpPr>
        <p:spPr>
          <a:xfrm>
            <a:off x="1371600" y="4114800"/>
            <a:ext cx="6400800" cy="1524000"/>
          </a:xfrm>
        </p:spPr>
        <p:txBody>
          <a:bodyPr/>
          <a:lstStyle/>
          <a:p>
            <a:pPr>
              <a:defRPr/>
            </a:pPr>
            <a:r>
              <a:rPr lang="en-US" sz="1400" dirty="0" smtClean="0">
                <a:solidFill>
                  <a:schemeClr val="hlink"/>
                </a:solidFill>
                <a:effectLst>
                  <a:outerShdw blurRad="38100" dist="38100" dir="2700000" algn="tl">
                    <a:srgbClr val="000000">
                      <a:alpha val="43137"/>
                    </a:srgbClr>
                  </a:outerShdw>
                </a:effectLst>
              </a:rPr>
              <a:t>Nick </a:t>
            </a:r>
            <a:r>
              <a:rPr lang="en-US" sz="1400" dirty="0" err="1" smtClean="0">
                <a:solidFill>
                  <a:schemeClr val="hlink"/>
                </a:solidFill>
                <a:effectLst>
                  <a:outerShdw blurRad="38100" dist="38100" dir="2700000" algn="tl">
                    <a:srgbClr val="000000">
                      <a:alpha val="43137"/>
                    </a:srgbClr>
                  </a:outerShdw>
                </a:effectLst>
              </a:rPr>
              <a:t>Stasulis</a:t>
            </a:r>
            <a:endParaRPr lang="en-US" sz="1400" dirty="0" smtClean="0">
              <a:solidFill>
                <a:schemeClr val="hlink"/>
              </a:solidFill>
              <a:effectLst>
                <a:outerShdw blurRad="38100" dist="38100" dir="2700000" algn="tl">
                  <a:srgbClr val="000000">
                    <a:alpha val="43137"/>
                  </a:srgbClr>
                </a:outerShdw>
              </a:effectLst>
            </a:endParaRPr>
          </a:p>
          <a:p>
            <a:pPr>
              <a:defRPr/>
            </a:pPr>
            <a:r>
              <a:rPr lang="en-US" sz="1400" dirty="0" smtClean="0">
                <a:solidFill>
                  <a:schemeClr val="hlink"/>
                </a:solidFill>
                <a:effectLst>
                  <a:outerShdw blurRad="38100" dist="38100" dir="2700000" algn="tl">
                    <a:srgbClr val="000000">
                      <a:alpha val="43137"/>
                    </a:srgbClr>
                  </a:outerShdw>
                </a:effectLst>
              </a:rPr>
              <a:t>Maine Water Science Center</a:t>
            </a:r>
          </a:p>
          <a:p>
            <a:pPr>
              <a:defRPr/>
            </a:pPr>
            <a:r>
              <a:rPr lang="en-US" sz="1400" dirty="0" smtClean="0">
                <a:solidFill>
                  <a:schemeClr val="hlink"/>
                </a:solidFill>
                <a:effectLst>
                  <a:outerShdw blurRad="38100" dist="38100" dir="2700000" algn="tl">
                    <a:srgbClr val="000000">
                      <a:alpha val="43137"/>
                    </a:srgbClr>
                  </a:outerShdw>
                </a:effectLst>
              </a:rPr>
              <a:t>Webinar Presented:</a:t>
            </a:r>
          </a:p>
          <a:p>
            <a:pPr>
              <a:defRPr/>
            </a:pPr>
            <a:r>
              <a:rPr lang="en-US" sz="1400" dirty="0" smtClean="0">
                <a:solidFill>
                  <a:schemeClr val="hlink"/>
                </a:solidFill>
                <a:effectLst>
                  <a:outerShdw blurRad="38100" dist="38100" dir="2700000" algn="tl">
                    <a:srgbClr val="000000">
                      <a:alpha val="43137"/>
                    </a:srgbClr>
                  </a:outerShdw>
                </a:effectLst>
              </a:rPr>
              <a:t>September 19 and 22,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the mid-section method?</a:t>
            </a:r>
            <a:endParaRPr lang="en-US" dirty="0"/>
          </a:p>
        </p:txBody>
      </p:sp>
      <p:sp>
        <p:nvSpPr>
          <p:cNvPr id="3" name="Content Placeholder 2"/>
          <p:cNvSpPr>
            <a:spLocks noGrp="1"/>
          </p:cNvSpPr>
          <p:nvPr>
            <p:ph idx="1"/>
          </p:nvPr>
        </p:nvSpPr>
        <p:spPr/>
        <p:txBody>
          <a:bodyPr/>
          <a:lstStyle/>
          <a:p>
            <a:r>
              <a:rPr lang="en-US" dirty="0" smtClean="0"/>
              <a:t>Difficulty completing moving boat transects</a:t>
            </a:r>
          </a:p>
          <a:p>
            <a:pPr lvl="1"/>
            <a:endParaRPr lang="en-US" dirty="0" smtClean="0"/>
          </a:p>
          <a:p>
            <a:pPr lvl="1"/>
            <a:endParaRPr lang="en-US" dirty="0" smtClean="0"/>
          </a:p>
          <a:p>
            <a:pPr lvl="1"/>
            <a:endParaRPr lang="en-US" dirty="0" smtClean="0"/>
          </a:p>
          <a:p>
            <a:pPr lvl="1"/>
            <a:r>
              <a:rPr lang="en-US" dirty="0" smtClean="0"/>
              <a:t>Flowing Debris</a:t>
            </a:r>
          </a:p>
          <a:p>
            <a:pPr lvl="1"/>
            <a:endParaRPr lang="en-US" dirty="0" smtClean="0"/>
          </a:p>
          <a:p>
            <a:pPr lvl="1"/>
            <a:r>
              <a:rPr lang="en-US" dirty="0" smtClean="0"/>
              <a:t>River Traffic</a:t>
            </a:r>
          </a:p>
        </p:txBody>
      </p:sp>
      <p:pic>
        <p:nvPicPr>
          <p:cNvPr id="9218" name="Picture 2"/>
          <p:cNvPicPr>
            <a:picLocks noChangeAspect="1" noChangeArrowheads="1"/>
          </p:cNvPicPr>
          <p:nvPr/>
        </p:nvPicPr>
        <p:blipFill>
          <a:blip r:embed="rId3" cstate="print"/>
          <a:srcRect/>
          <a:stretch>
            <a:fillRect/>
          </a:stretch>
        </p:blipFill>
        <p:spPr bwMode="auto">
          <a:xfrm>
            <a:off x="4038600" y="2209800"/>
            <a:ext cx="4740466" cy="33882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Check measurements</a:t>
            </a:r>
          </a:p>
          <a:p>
            <a:pPr lvl="1"/>
            <a:r>
              <a:rPr lang="en-US" dirty="0" smtClean="0"/>
              <a:t>Uses an entirely different method than a moving boat ADCP measurement</a:t>
            </a:r>
          </a:p>
          <a:p>
            <a:pPr lvl="1"/>
            <a:r>
              <a:rPr lang="en-US" dirty="0" smtClean="0"/>
              <a:t>A great option if an ADCP is the only measurement option and/or only one unit is available</a:t>
            </a:r>
          </a:p>
          <a:p>
            <a:pPr lvl="1"/>
            <a:endParaRPr lang="en-US" dirty="0" smtClean="0"/>
          </a:p>
          <a:p>
            <a:r>
              <a:rPr lang="en-US" dirty="0" smtClean="0"/>
              <a:t>Confirming estimated edge discharges/bank overflow</a:t>
            </a:r>
            <a:endParaRPr lang="en-US" dirty="0"/>
          </a:p>
        </p:txBody>
      </p:sp>
      <p:sp>
        <p:nvSpPr>
          <p:cNvPr id="4" name="Title 1"/>
          <p:cNvSpPr>
            <a:spLocks noGrp="1"/>
          </p:cNvSpPr>
          <p:nvPr>
            <p:ph type="title"/>
          </p:nvPr>
        </p:nvSpPr>
        <p:spPr/>
        <p:txBody>
          <a:bodyPr/>
          <a:lstStyle/>
          <a:p>
            <a:r>
              <a:rPr lang="en-US" dirty="0" smtClean="0"/>
              <a:t>Why use the mid-section method?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TRDI’s </a:t>
            </a:r>
            <a:r>
              <a:rPr lang="en-US" dirty="0" err="1" smtClean="0"/>
              <a:t>SxS</a:t>
            </a:r>
            <a:r>
              <a:rPr lang="en-US" dirty="0" smtClean="0"/>
              <a:t> Pro Software</a:t>
            </a:r>
            <a:endParaRPr lang="en-US" dirty="0"/>
          </a:p>
        </p:txBody>
      </p:sp>
      <p:sp>
        <p:nvSpPr>
          <p:cNvPr id="3" name="Content Placeholder 2"/>
          <p:cNvSpPr>
            <a:spLocks noGrp="1"/>
          </p:cNvSpPr>
          <p:nvPr>
            <p:ph idx="1"/>
          </p:nvPr>
        </p:nvSpPr>
        <p:spPr/>
        <p:txBody>
          <a:bodyPr/>
          <a:lstStyle/>
          <a:p>
            <a:r>
              <a:rPr lang="en-US" dirty="0" smtClean="0"/>
              <a:t>Released June 2010</a:t>
            </a:r>
          </a:p>
          <a:p>
            <a:pPr lvl="1"/>
            <a:r>
              <a:rPr lang="en-US" dirty="0" smtClean="0"/>
              <a:t>Software can be downloaded for free and used to playback data collected in the </a:t>
            </a:r>
            <a:r>
              <a:rPr lang="en-US" dirty="0" err="1" smtClean="0"/>
              <a:t>WinRiver</a:t>
            </a:r>
            <a:r>
              <a:rPr lang="en-US" dirty="0" smtClean="0"/>
              <a:t> II </a:t>
            </a:r>
            <a:r>
              <a:rPr lang="en-US" dirty="0" err="1" smtClean="0"/>
              <a:t>SxS</a:t>
            </a:r>
            <a:r>
              <a:rPr lang="en-US" dirty="0" smtClean="0"/>
              <a:t> software or the PDA </a:t>
            </a:r>
            <a:r>
              <a:rPr lang="en-US" dirty="0" err="1" smtClean="0"/>
              <a:t>SxS</a:t>
            </a:r>
            <a:r>
              <a:rPr lang="en-US" dirty="0" smtClean="0"/>
              <a:t> software</a:t>
            </a:r>
          </a:p>
          <a:p>
            <a:pPr lvl="1"/>
            <a:r>
              <a:rPr lang="en-US" dirty="0" smtClean="0"/>
              <a:t>A license is required to collect data with </a:t>
            </a:r>
            <a:r>
              <a:rPr lang="en-US" dirty="0" err="1" smtClean="0"/>
              <a:t>SxS</a:t>
            </a:r>
            <a:r>
              <a:rPr lang="en-US" dirty="0" smtClean="0"/>
              <a:t> Pro</a:t>
            </a:r>
          </a:p>
          <a:p>
            <a:pPr lvl="1"/>
            <a:r>
              <a:rPr lang="en-US" dirty="0" smtClean="0"/>
              <a:t>For units with </a:t>
            </a:r>
            <a:r>
              <a:rPr lang="en-US" dirty="0" err="1" smtClean="0"/>
              <a:t>SxS</a:t>
            </a:r>
            <a:r>
              <a:rPr lang="en-US" dirty="0" smtClean="0"/>
              <a:t> for the PDA or </a:t>
            </a:r>
            <a:r>
              <a:rPr lang="en-US" dirty="0" err="1" smtClean="0"/>
              <a:t>WinRiver</a:t>
            </a:r>
            <a:r>
              <a:rPr lang="en-US" dirty="0" smtClean="0"/>
              <a:t> II the upgrade cost is $500</a:t>
            </a:r>
          </a:p>
          <a:p>
            <a:pPr lvl="1"/>
            <a:r>
              <a:rPr lang="en-US" dirty="0" smtClean="0"/>
              <a:t>For a unit without </a:t>
            </a:r>
            <a:r>
              <a:rPr lang="en-US" dirty="0" err="1" smtClean="0"/>
              <a:t>SxS</a:t>
            </a:r>
            <a:r>
              <a:rPr lang="en-US" dirty="0" smtClean="0"/>
              <a:t> the cost is $1,450</a:t>
            </a:r>
          </a:p>
          <a:p>
            <a:pPr lvl="1"/>
            <a:r>
              <a:rPr lang="en-US" dirty="0" smtClean="0"/>
              <a:t>A key specific to the activated ADCP is entered into the </a:t>
            </a:r>
            <a:r>
              <a:rPr lang="en-US" dirty="0" err="1" smtClean="0"/>
              <a:t>SxS</a:t>
            </a:r>
            <a:r>
              <a:rPr lang="en-US" dirty="0" smtClean="0"/>
              <a:t> Pro software</a:t>
            </a:r>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stasuli\AppData\Local\Temp\1\SNAGHTML1983c4c.PNG"/>
          <p:cNvPicPr>
            <a:picLocks noChangeAspect="1" noChangeArrowheads="1"/>
          </p:cNvPicPr>
          <p:nvPr/>
        </p:nvPicPr>
        <p:blipFill>
          <a:blip r:embed="rId3" cstate="print"/>
          <a:srcRect/>
          <a:stretch>
            <a:fillRect/>
          </a:stretch>
        </p:blipFill>
        <p:spPr bwMode="auto">
          <a:xfrm>
            <a:off x="990600" y="457200"/>
            <a:ext cx="7086600" cy="544782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Activation</a:t>
            </a:r>
            <a:endParaRPr lang="en-US" dirty="0"/>
          </a:p>
        </p:txBody>
      </p:sp>
      <p:sp>
        <p:nvSpPr>
          <p:cNvPr id="3" name="Content Placeholder 2"/>
          <p:cNvSpPr>
            <a:spLocks noGrp="1"/>
          </p:cNvSpPr>
          <p:nvPr>
            <p:ph idx="1"/>
          </p:nvPr>
        </p:nvSpPr>
        <p:spPr>
          <a:xfrm>
            <a:off x="457200" y="1600200"/>
            <a:ext cx="3276600" cy="4525963"/>
          </a:xfrm>
        </p:spPr>
        <p:txBody>
          <a:bodyPr/>
          <a:lstStyle/>
          <a:p>
            <a:r>
              <a:rPr lang="en-US" dirty="0" smtClean="0"/>
              <a:t>PDA software and </a:t>
            </a:r>
            <a:r>
              <a:rPr lang="en-US" dirty="0" err="1" smtClean="0"/>
              <a:t>SxS</a:t>
            </a:r>
            <a:r>
              <a:rPr lang="en-US" dirty="0" smtClean="0"/>
              <a:t> for </a:t>
            </a:r>
            <a:r>
              <a:rPr lang="en-US" dirty="0" err="1" smtClean="0"/>
              <a:t>WinRiver</a:t>
            </a:r>
            <a:r>
              <a:rPr lang="en-US" dirty="0" smtClean="0"/>
              <a:t> II moved key into unit</a:t>
            </a:r>
          </a:p>
          <a:p>
            <a:r>
              <a:rPr lang="en-US" dirty="0" err="1" smtClean="0"/>
              <a:t>SxS</a:t>
            </a:r>
            <a:r>
              <a:rPr lang="en-US" dirty="0" smtClean="0"/>
              <a:t> Pro requires  key entered into software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495800" y="1295400"/>
            <a:ext cx="3733800" cy="4491583"/>
          </a:xfrm>
          <a:prstGeom prst="rect">
            <a:avLst/>
          </a:prstGeom>
          <a:noFill/>
          <a:ln w="9525">
            <a:noFill/>
            <a:miter lim="800000"/>
            <a:headEnd/>
            <a:tailEnd/>
          </a:ln>
        </p:spPr>
      </p:pic>
      <p:sp>
        <p:nvSpPr>
          <p:cNvPr id="5" name="Rectangle 4"/>
          <p:cNvSpPr/>
          <p:nvPr/>
        </p:nvSpPr>
        <p:spPr>
          <a:xfrm>
            <a:off x="6553200" y="2057400"/>
            <a:ext cx="685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SxS</a:t>
            </a:r>
            <a:r>
              <a:rPr lang="en-US" dirty="0" smtClean="0"/>
              <a:t> Pro Highlights</a:t>
            </a:r>
            <a:endParaRPr lang="en-US" dirty="0"/>
          </a:p>
        </p:txBody>
      </p:sp>
      <p:pic>
        <p:nvPicPr>
          <p:cNvPr id="4100" name="Picture 4"/>
          <p:cNvPicPr>
            <a:picLocks noChangeAspect="1" noChangeArrowheads="1"/>
          </p:cNvPicPr>
          <p:nvPr/>
        </p:nvPicPr>
        <p:blipFill>
          <a:blip r:embed="rId3" cstate="print"/>
          <a:srcRect/>
          <a:stretch>
            <a:fillRect/>
          </a:stretch>
        </p:blipFill>
        <p:spPr bwMode="auto">
          <a:xfrm>
            <a:off x="5029200" y="1524000"/>
            <a:ext cx="3429000" cy="3206978"/>
          </a:xfrm>
          <a:prstGeom prst="rect">
            <a:avLst/>
          </a:prstGeom>
          <a:noFill/>
          <a:ln w="9525">
            <a:noFill/>
            <a:miter lim="800000"/>
            <a:headEnd/>
            <a:tailEnd/>
          </a:ln>
        </p:spPr>
      </p:pic>
      <p:sp>
        <p:nvSpPr>
          <p:cNvPr id="9" name="TextBox 8"/>
          <p:cNvSpPr txBox="1"/>
          <p:nvPr/>
        </p:nvSpPr>
        <p:spPr>
          <a:xfrm>
            <a:off x="5105400" y="4800600"/>
            <a:ext cx="3276600" cy="923330"/>
          </a:xfrm>
          <a:prstGeom prst="rect">
            <a:avLst/>
          </a:prstGeom>
          <a:noFill/>
        </p:spPr>
        <p:txBody>
          <a:bodyPr wrap="square" rtlCol="0">
            <a:spAutoFit/>
          </a:bodyPr>
          <a:lstStyle/>
          <a:p>
            <a:r>
              <a:rPr lang="en-US" dirty="0" smtClean="0"/>
              <a:t>Edit configuration and change instruments mid-measurement using wizard</a:t>
            </a:r>
            <a:endParaRPr lang="en-US" dirty="0"/>
          </a:p>
        </p:txBody>
      </p:sp>
      <p:pic>
        <p:nvPicPr>
          <p:cNvPr id="10" name="Picture 3" descr="H:\National HA WS 2011\SxS Pro Presentation\open measurement after software crashed.png"/>
          <p:cNvPicPr>
            <a:picLocks noChangeAspect="1" noChangeArrowheads="1"/>
          </p:cNvPicPr>
          <p:nvPr/>
        </p:nvPicPr>
        <p:blipFill>
          <a:blip r:embed="rId4" cstate="print"/>
          <a:srcRect/>
          <a:stretch>
            <a:fillRect/>
          </a:stretch>
        </p:blipFill>
        <p:spPr bwMode="auto">
          <a:xfrm>
            <a:off x="381000" y="2667000"/>
            <a:ext cx="3886200" cy="1362282"/>
          </a:xfrm>
          <a:prstGeom prst="rect">
            <a:avLst/>
          </a:prstGeom>
          <a:noFill/>
        </p:spPr>
      </p:pic>
      <p:sp>
        <p:nvSpPr>
          <p:cNvPr id="11" name="TextBox 10"/>
          <p:cNvSpPr txBox="1"/>
          <p:nvPr/>
        </p:nvSpPr>
        <p:spPr>
          <a:xfrm>
            <a:off x="685800" y="4191000"/>
            <a:ext cx="3276600" cy="923330"/>
          </a:xfrm>
          <a:prstGeom prst="rect">
            <a:avLst/>
          </a:prstGeom>
          <a:noFill/>
        </p:spPr>
        <p:txBody>
          <a:bodyPr wrap="square" rtlCol="0">
            <a:spAutoFit/>
          </a:bodyPr>
          <a:lstStyle/>
          <a:p>
            <a:r>
              <a:rPr lang="en-US" dirty="0" smtClean="0"/>
              <a:t>Open existing measurement (if not ended) and continue data collection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H:\National HA WS 2011\SxS Pro Presentation\processing dialog.png"/>
          <p:cNvPicPr>
            <a:picLocks noChangeAspect="1" noChangeArrowheads="1"/>
          </p:cNvPicPr>
          <p:nvPr/>
        </p:nvPicPr>
        <p:blipFill>
          <a:blip r:embed="rId3" cstate="print"/>
          <a:srcRect/>
          <a:stretch>
            <a:fillRect/>
          </a:stretch>
        </p:blipFill>
        <p:spPr bwMode="auto">
          <a:xfrm>
            <a:off x="1905000" y="304800"/>
            <a:ext cx="5324475" cy="4448175"/>
          </a:xfrm>
          <a:prstGeom prst="rect">
            <a:avLst/>
          </a:prstGeom>
          <a:noFill/>
        </p:spPr>
      </p:pic>
      <p:sp>
        <p:nvSpPr>
          <p:cNvPr id="8" name="TextBox 7"/>
          <p:cNvSpPr txBox="1"/>
          <p:nvPr/>
        </p:nvSpPr>
        <p:spPr>
          <a:xfrm>
            <a:off x="914400" y="4953000"/>
            <a:ext cx="7620000" cy="923330"/>
          </a:xfrm>
          <a:prstGeom prst="rect">
            <a:avLst/>
          </a:prstGeom>
          <a:noFill/>
        </p:spPr>
        <p:txBody>
          <a:bodyPr wrap="square" rtlCol="0">
            <a:spAutoFit/>
          </a:bodyPr>
          <a:lstStyle/>
          <a:p>
            <a:r>
              <a:rPr lang="en-US" dirty="0" smtClean="0"/>
              <a:t>Ability to correct for angles if beam 3 is oriented DS and transducer can be held stationary (likely not for float deployment)</a:t>
            </a:r>
          </a:p>
          <a:p>
            <a:r>
              <a:rPr lang="en-US" dirty="0" smtClean="0"/>
              <a:t>	</a:t>
            </a:r>
            <a:endParaRPr lang="en-US" dirty="0"/>
          </a:p>
        </p:txBody>
      </p:sp>
      <p:sp>
        <p:nvSpPr>
          <p:cNvPr id="12" name="Rectangle 11"/>
          <p:cNvSpPr/>
          <p:nvPr/>
        </p:nvSpPr>
        <p:spPr>
          <a:xfrm>
            <a:off x="4724400" y="3352800"/>
            <a:ext cx="2362200" cy="6858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Sontek’s</a:t>
            </a:r>
            <a:r>
              <a:rPr lang="en-US" dirty="0" smtClean="0"/>
              <a:t> RS Stationary Live (RSSL)</a:t>
            </a:r>
            <a:endParaRPr lang="en-US" dirty="0"/>
          </a:p>
        </p:txBody>
      </p:sp>
      <p:sp>
        <p:nvSpPr>
          <p:cNvPr id="3" name="Content Placeholder 2"/>
          <p:cNvSpPr>
            <a:spLocks noGrp="1"/>
          </p:cNvSpPr>
          <p:nvPr>
            <p:ph idx="1"/>
          </p:nvPr>
        </p:nvSpPr>
        <p:spPr/>
        <p:txBody>
          <a:bodyPr/>
          <a:lstStyle/>
          <a:p>
            <a:r>
              <a:rPr lang="en-US" dirty="0" smtClean="0"/>
              <a:t>Released October 2010</a:t>
            </a:r>
          </a:p>
          <a:p>
            <a:pPr lvl="1"/>
            <a:r>
              <a:rPr lang="en-US" dirty="0" smtClean="0"/>
              <a:t>Software can be downloaded for free and used to playback data already collected</a:t>
            </a:r>
          </a:p>
          <a:p>
            <a:pPr lvl="1"/>
            <a:r>
              <a:rPr lang="en-US" dirty="0" smtClean="0"/>
              <a:t>A license is required to collect data with RSSL</a:t>
            </a:r>
          </a:p>
          <a:p>
            <a:pPr lvl="1"/>
            <a:r>
              <a:rPr lang="en-US" dirty="0" smtClean="0"/>
              <a:t>A license for one ADCP is $1,950 and is entered into the firmware of that unit using the Utility software.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C:\Users\nstasuli\AppData\Local\Temp\2\SNAGHTML6b11bad.PNG"/>
          <p:cNvPicPr>
            <a:picLocks noChangeAspect="1" noChangeArrowheads="1"/>
          </p:cNvPicPr>
          <p:nvPr/>
        </p:nvPicPr>
        <p:blipFill>
          <a:blip r:embed="rId3" cstate="print"/>
          <a:srcRect/>
          <a:stretch>
            <a:fillRect/>
          </a:stretch>
        </p:blipFill>
        <p:spPr bwMode="auto">
          <a:xfrm>
            <a:off x="381000" y="228600"/>
            <a:ext cx="8382000" cy="644366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RSSL Highlights</a:t>
            </a:r>
            <a:endParaRPr lang="en-US" dirty="0"/>
          </a:p>
        </p:txBody>
      </p:sp>
      <p:pic>
        <p:nvPicPr>
          <p:cNvPr id="46082" name="Picture 2"/>
          <p:cNvPicPr>
            <a:picLocks noChangeAspect="1" noChangeArrowheads="1"/>
          </p:cNvPicPr>
          <p:nvPr/>
        </p:nvPicPr>
        <p:blipFill>
          <a:blip r:embed="rId3" cstate="print"/>
          <a:srcRect/>
          <a:stretch>
            <a:fillRect/>
          </a:stretch>
        </p:blipFill>
        <p:spPr bwMode="auto">
          <a:xfrm>
            <a:off x="4706020" y="3048000"/>
            <a:ext cx="4437980" cy="2895600"/>
          </a:xfrm>
          <a:prstGeom prst="rect">
            <a:avLst/>
          </a:prstGeom>
          <a:noFill/>
          <a:ln w="9525">
            <a:noFill/>
            <a:miter lim="800000"/>
            <a:headEnd/>
            <a:tailEnd/>
          </a:ln>
        </p:spPr>
      </p:pic>
      <p:pic>
        <p:nvPicPr>
          <p:cNvPr id="46083" name="Picture 3"/>
          <p:cNvPicPr>
            <a:picLocks noChangeAspect="1" noChangeArrowheads="1"/>
          </p:cNvPicPr>
          <p:nvPr/>
        </p:nvPicPr>
        <p:blipFill>
          <a:blip r:embed="rId4" cstate="print"/>
          <a:srcRect/>
          <a:stretch>
            <a:fillRect/>
          </a:stretch>
        </p:blipFill>
        <p:spPr bwMode="auto">
          <a:xfrm>
            <a:off x="304800" y="1219200"/>
            <a:ext cx="4038600" cy="2085975"/>
          </a:xfrm>
          <a:prstGeom prst="rect">
            <a:avLst/>
          </a:prstGeom>
          <a:noFill/>
          <a:ln w="9525">
            <a:noFill/>
            <a:miter lim="800000"/>
            <a:headEnd/>
            <a:tailEnd/>
          </a:ln>
        </p:spPr>
      </p:pic>
      <p:pic>
        <p:nvPicPr>
          <p:cNvPr id="46085" name="Picture 5"/>
          <p:cNvPicPr>
            <a:picLocks noChangeAspect="1" noChangeArrowheads="1"/>
          </p:cNvPicPr>
          <p:nvPr/>
        </p:nvPicPr>
        <p:blipFill>
          <a:blip r:embed="rId5" cstate="print"/>
          <a:srcRect/>
          <a:stretch>
            <a:fillRect/>
          </a:stretch>
        </p:blipFill>
        <p:spPr bwMode="auto">
          <a:xfrm>
            <a:off x="1752600" y="1143000"/>
            <a:ext cx="5229225" cy="481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What is the mid-section method?</a:t>
            </a:r>
          </a:p>
          <a:p>
            <a:r>
              <a:rPr lang="en-US" dirty="0" smtClean="0"/>
              <a:t>When is the mid-section method preferable?</a:t>
            </a:r>
          </a:p>
          <a:p>
            <a:r>
              <a:rPr lang="en-US" dirty="0" smtClean="0"/>
              <a:t>Overview of TRDI’s </a:t>
            </a:r>
            <a:r>
              <a:rPr lang="en-US" dirty="0" err="1" smtClean="0"/>
              <a:t>SxS</a:t>
            </a:r>
            <a:r>
              <a:rPr lang="en-US" dirty="0" smtClean="0"/>
              <a:t> Pro</a:t>
            </a:r>
          </a:p>
          <a:p>
            <a:r>
              <a:rPr lang="en-US" dirty="0" smtClean="0"/>
              <a:t>Overview of </a:t>
            </a:r>
            <a:r>
              <a:rPr lang="en-US" dirty="0" err="1" smtClean="0"/>
              <a:t>Sontek’s</a:t>
            </a:r>
            <a:r>
              <a:rPr lang="en-US" dirty="0" smtClean="0"/>
              <a:t> RS Stationary Live</a:t>
            </a:r>
          </a:p>
          <a:p>
            <a:r>
              <a:rPr lang="en-US" dirty="0" smtClean="0"/>
              <a:t>Some best practices for mid-section </a:t>
            </a:r>
            <a:r>
              <a:rPr lang="en-US" dirty="0" err="1" smtClean="0"/>
              <a:t>Qms</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a:stretch>
            <a:fillRect/>
          </a:stretch>
        </p:blipFill>
        <p:spPr bwMode="auto">
          <a:xfrm>
            <a:off x="457200" y="1295400"/>
            <a:ext cx="4343400" cy="4119310"/>
          </a:xfrm>
          <a:prstGeom prst="rect">
            <a:avLst/>
          </a:prstGeom>
          <a:noFill/>
          <a:ln w="9525">
            <a:noFill/>
            <a:miter lim="800000"/>
            <a:headEnd/>
            <a:tailEnd/>
          </a:ln>
        </p:spPr>
      </p:pic>
      <p:sp>
        <p:nvSpPr>
          <p:cNvPr id="5" name="Rectangle 4"/>
          <p:cNvSpPr/>
          <p:nvPr/>
        </p:nvSpPr>
        <p:spPr bwMode="auto">
          <a:xfrm>
            <a:off x="457200" y="1981200"/>
            <a:ext cx="2514600" cy="2286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cs typeface="Arial" charset="0"/>
            </a:endParaRPr>
          </a:p>
        </p:txBody>
      </p:sp>
      <p:sp>
        <p:nvSpPr>
          <p:cNvPr id="6" name="Title 1"/>
          <p:cNvSpPr>
            <a:spLocks noGrp="1"/>
          </p:cNvSpPr>
          <p:nvPr>
            <p:ph type="title"/>
          </p:nvPr>
        </p:nvSpPr>
        <p:spPr>
          <a:xfrm>
            <a:off x="457200" y="381000"/>
            <a:ext cx="8229600" cy="609600"/>
          </a:xfrm>
        </p:spPr>
        <p:txBody>
          <a:bodyPr/>
          <a:lstStyle/>
          <a:p>
            <a:r>
              <a:rPr lang="en-US" dirty="0" smtClean="0"/>
              <a:t>Features in both software packages</a:t>
            </a:r>
            <a:endParaRPr lang="en-US" dirty="0"/>
          </a:p>
        </p:txBody>
      </p:sp>
      <p:pic>
        <p:nvPicPr>
          <p:cNvPr id="47107" name="Picture 3"/>
          <p:cNvPicPr>
            <a:picLocks noChangeAspect="1" noChangeArrowheads="1"/>
          </p:cNvPicPr>
          <p:nvPr/>
        </p:nvPicPr>
        <p:blipFill>
          <a:blip r:embed="rId4" cstate="print"/>
          <a:srcRect/>
          <a:stretch>
            <a:fillRect/>
          </a:stretch>
        </p:blipFill>
        <p:spPr bwMode="auto">
          <a:xfrm>
            <a:off x="5562600" y="1524000"/>
            <a:ext cx="2438400" cy="3857938"/>
          </a:xfrm>
          <a:prstGeom prst="rect">
            <a:avLst/>
          </a:prstGeom>
          <a:noFill/>
          <a:ln w="9525">
            <a:noFill/>
            <a:miter lim="800000"/>
            <a:headEnd/>
            <a:tailEnd/>
          </a:ln>
        </p:spPr>
      </p:pic>
      <p:sp>
        <p:nvSpPr>
          <p:cNvPr id="8" name="TextBox 7"/>
          <p:cNvSpPr txBox="1"/>
          <p:nvPr/>
        </p:nvSpPr>
        <p:spPr>
          <a:xfrm>
            <a:off x="2362200" y="5562600"/>
            <a:ext cx="787395" cy="369332"/>
          </a:xfrm>
          <a:prstGeom prst="rect">
            <a:avLst/>
          </a:prstGeom>
          <a:noFill/>
        </p:spPr>
        <p:txBody>
          <a:bodyPr wrap="none" rtlCol="0">
            <a:spAutoFit/>
          </a:bodyPr>
          <a:lstStyle/>
          <a:p>
            <a:r>
              <a:rPr lang="en-US" dirty="0" smtClean="0"/>
              <a:t>RSSL</a:t>
            </a:r>
            <a:endParaRPr lang="en-US" dirty="0"/>
          </a:p>
        </p:txBody>
      </p:sp>
      <p:sp>
        <p:nvSpPr>
          <p:cNvPr id="9" name="TextBox 8"/>
          <p:cNvSpPr txBox="1"/>
          <p:nvPr/>
        </p:nvSpPr>
        <p:spPr>
          <a:xfrm>
            <a:off x="6248400" y="5486400"/>
            <a:ext cx="1031051" cy="369332"/>
          </a:xfrm>
          <a:prstGeom prst="rect">
            <a:avLst/>
          </a:prstGeom>
          <a:noFill/>
        </p:spPr>
        <p:txBody>
          <a:bodyPr wrap="none" rtlCol="0">
            <a:spAutoFit/>
          </a:bodyPr>
          <a:lstStyle/>
          <a:p>
            <a:r>
              <a:rPr lang="en-US" dirty="0" err="1" smtClean="0"/>
              <a:t>SxS</a:t>
            </a:r>
            <a:r>
              <a:rPr lang="en-US" dirty="0" smtClean="0"/>
              <a:t> Pro</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3581400"/>
            <a:ext cx="3733800" cy="1477328"/>
          </a:xfrm>
          <a:prstGeom prst="rect">
            <a:avLst/>
          </a:prstGeom>
          <a:noFill/>
        </p:spPr>
        <p:txBody>
          <a:bodyPr wrap="square" rtlCol="0">
            <a:spAutoFit/>
          </a:bodyPr>
          <a:lstStyle/>
          <a:p>
            <a:pPr>
              <a:buFont typeface="Arial" pitchFamily="34" charset="0"/>
              <a:buChar char="•"/>
            </a:pPr>
            <a:r>
              <a:rPr lang="en-US" dirty="0" smtClean="0"/>
              <a:t> Manual Vertical or Island Edge  </a:t>
            </a:r>
          </a:p>
          <a:p>
            <a:pPr>
              <a:buFont typeface="Arial" pitchFamily="34" charset="0"/>
              <a:buChar char="•"/>
            </a:pPr>
            <a:endParaRPr lang="en-US" dirty="0" smtClean="0"/>
          </a:p>
          <a:p>
            <a:pPr lvl="1">
              <a:buFont typeface="Arial" pitchFamily="34" charset="0"/>
              <a:buChar char="•"/>
            </a:pPr>
            <a:r>
              <a:rPr lang="en-US" dirty="0" smtClean="0"/>
              <a:t> Slush-to-bottom, too shallow to profile or to account for island/pier</a:t>
            </a:r>
            <a:endParaRPr lang="en-US" dirty="0"/>
          </a:p>
        </p:txBody>
      </p:sp>
      <p:pic>
        <p:nvPicPr>
          <p:cNvPr id="5122" name="Picture 2" descr="H:\National HA WS 2011\SxS Pro Presentation\manual station.png"/>
          <p:cNvPicPr>
            <a:picLocks noChangeAspect="1" noChangeArrowheads="1"/>
          </p:cNvPicPr>
          <p:nvPr/>
        </p:nvPicPr>
        <p:blipFill>
          <a:blip r:embed="rId3" cstate="print"/>
          <a:srcRect/>
          <a:stretch>
            <a:fillRect/>
          </a:stretch>
        </p:blipFill>
        <p:spPr bwMode="auto">
          <a:xfrm>
            <a:off x="228600" y="304800"/>
            <a:ext cx="4267200" cy="2636644"/>
          </a:xfrm>
          <a:prstGeom prst="rect">
            <a:avLst/>
          </a:prstGeom>
          <a:noFill/>
        </p:spPr>
      </p:pic>
      <p:pic>
        <p:nvPicPr>
          <p:cNvPr id="5121" name="Picture 1"/>
          <p:cNvPicPr>
            <a:picLocks noChangeAspect="1" noChangeArrowheads="1"/>
          </p:cNvPicPr>
          <p:nvPr/>
        </p:nvPicPr>
        <p:blipFill>
          <a:blip r:embed="rId4" cstate="print"/>
          <a:srcRect/>
          <a:stretch>
            <a:fillRect/>
          </a:stretch>
        </p:blipFill>
        <p:spPr bwMode="auto">
          <a:xfrm>
            <a:off x="5181600" y="1981200"/>
            <a:ext cx="3700905" cy="3509963"/>
          </a:xfrm>
          <a:prstGeom prst="rect">
            <a:avLst/>
          </a:prstGeom>
          <a:noFill/>
          <a:ln w="9525">
            <a:noFill/>
            <a:miter lim="800000"/>
            <a:headEnd/>
            <a:tailEnd/>
          </a:ln>
        </p:spPr>
      </p:pic>
      <p:sp>
        <p:nvSpPr>
          <p:cNvPr id="8" name="Rectangle 7"/>
          <p:cNvSpPr/>
          <p:nvPr/>
        </p:nvSpPr>
        <p:spPr bwMode="auto">
          <a:xfrm>
            <a:off x="5181600" y="4953000"/>
            <a:ext cx="2362200" cy="3048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a:xfrm>
            <a:off x="457200" y="1295401"/>
            <a:ext cx="8229600" cy="4343400"/>
          </a:xfrm>
        </p:spPr>
        <p:txBody>
          <a:bodyPr/>
          <a:lstStyle/>
          <a:p>
            <a:r>
              <a:rPr lang="en-US" sz="2400" dirty="0" smtClean="0"/>
              <a:t>Like with any new equipment or method, comparisons measurements are essential to ensure this new software measures a discharge similar to accepted equipment and software combinations</a:t>
            </a:r>
          </a:p>
          <a:p>
            <a:r>
              <a:rPr lang="en-US" sz="2400" dirty="0" smtClean="0"/>
              <a:t>Conduct comparisons over the range of conditions you intend to use the stationary software</a:t>
            </a:r>
          </a:p>
          <a:p>
            <a:r>
              <a:rPr lang="en-US" sz="2400" dirty="0" smtClean="0"/>
              <a:t>Comparisons are not required for every measurement</a:t>
            </a:r>
          </a:p>
          <a:p>
            <a:r>
              <a:rPr lang="en-US" sz="2400" dirty="0" smtClean="0"/>
              <a:t>Submit comparisons to the OSW </a:t>
            </a:r>
            <a:r>
              <a:rPr lang="en-US" sz="2400" dirty="0" err="1" smtClean="0"/>
              <a:t>Sharepoint</a:t>
            </a:r>
            <a:r>
              <a:rPr lang="en-US" sz="2400" dirty="0" smtClean="0"/>
              <a:t> Site!</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lstStyle/>
          <a:p>
            <a:r>
              <a:rPr lang="en-US" dirty="0" smtClean="0"/>
              <a:t>With mid-section measurements we still make many of the same key assumptions as moving boat ADCP measurements:</a:t>
            </a:r>
          </a:p>
          <a:p>
            <a:pPr lvl="1"/>
            <a:r>
              <a:rPr lang="en-US" dirty="0" smtClean="0"/>
              <a:t>All beams are “seeing” the same flow</a:t>
            </a:r>
          </a:p>
          <a:p>
            <a:pPr lvl="2"/>
            <a:r>
              <a:rPr lang="en-US" dirty="0" smtClean="0"/>
              <a:t>Use in turbulence, eddies or highly variable depths may result in erroneous velocities</a:t>
            </a:r>
          </a:p>
          <a:p>
            <a:pPr lvl="1"/>
            <a:r>
              <a:rPr lang="en-US" dirty="0" smtClean="0"/>
              <a:t>We should still keep the ADCP a river depth away from vertical walls</a:t>
            </a:r>
          </a:p>
          <a:p>
            <a:pPr lvl="1"/>
            <a:r>
              <a:rPr lang="en-US" dirty="0" smtClean="0"/>
              <a:t>Discharges on the top/bottom are estimated through extrapolation</a:t>
            </a:r>
          </a:p>
          <a:p>
            <a:pPr lvl="1"/>
            <a:endParaRPr lang="en-US" dirty="0" smtClean="0"/>
          </a:p>
          <a:p>
            <a:pPr lvl="2"/>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81000"/>
            <a:ext cx="8229600" cy="609600"/>
          </a:xfrm>
        </p:spPr>
        <p:txBody>
          <a:bodyPr/>
          <a:lstStyle/>
          <a:p>
            <a:r>
              <a:rPr lang="en-US" dirty="0" smtClean="0"/>
              <a:t>Best Practices</a:t>
            </a:r>
            <a:endParaRPr lang="en-US" dirty="0"/>
          </a:p>
        </p:txBody>
      </p:sp>
      <p:sp>
        <p:nvSpPr>
          <p:cNvPr id="8" name="TextBox 7"/>
          <p:cNvSpPr txBox="1"/>
          <p:nvPr/>
        </p:nvSpPr>
        <p:spPr>
          <a:xfrm>
            <a:off x="2133600" y="3048000"/>
            <a:ext cx="787395" cy="369332"/>
          </a:xfrm>
          <a:prstGeom prst="rect">
            <a:avLst/>
          </a:prstGeom>
          <a:noFill/>
        </p:spPr>
        <p:txBody>
          <a:bodyPr wrap="none" rtlCol="0">
            <a:spAutoFit/>
          </a:bodyPr>
          <a:lstStyle/>
          <a:p>
            <a:r>
              <a:rPr lang="en-US" dirty="0" smtClean="0"/>
              <a:t>RSSL</a:t>
            </a:r>
            <a:endParaRPr lang="en-US" dirty="0"/>
          </a:p>
        </p:txBody>
      </p:sp>
      <p:sp>
        <p:nvSpPr>
          <p:cNvPr id="9" name="TextBox 8"/>
          <p:cNvSpPr txBox="1"/>
          <p:nvPr/>
        </p:nvSpPr>
        <p:spPr>
          <a:xfrm>
            <a:off x="6248400" y="5486400"/>
            <a:ext cx="1031051" cy="369332"/>
          </a:xfrm>
          <a:prstGeom prst="rect">
            <a:avLst/>
          </a:prstGeom>
          <a:noFill/>
        </p:spPr>
        <p:txBody>
          <a:bodyPr wrap="none" rtlCol="0">
            <a:spAutoFit/>
          </a:bodyPr>
          <a:lstStyle/>
          <a:p>
            <a:r>
              <a:rPr lang="en-US" dirty="0" err="1" smtClean="0"/>
              <a:t>SxS</a:t>
            </a:r>
            <a:r>
              <a:rPr lang="en-US" dirty="0" smtClean="0"/>
              <a:t> Pro</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4724400" y="3429000"/>
            <a:ext cx="4215452" cy="160020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304800" y="1295400"/>
            <a:ext cx="4543425" cy="143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lstStyle/>
          <a:p>
            <a:r>
              <a:rPr lang="en-US" dirty="0" smtClean="0"/>
              <a:t>Angles in open-water</a:t>
            </a:r>
          </a:p>
          <a:p>
            <a:pPr lvl="1"/>
            <a:r>
              <a:rPr lang="en-US" dirty="0" smtClean="0"/>
              <a:t>Though both software packages provide automated methods for angle correction it is important to observe the angle measured by the unit and confirm through surface observations at each station</a:t>
            </a:r>
          </a:p>
          <a:p>
            <a:pPr lvl="1"/>
            <a:r>
              <a:rPr lang="en-US" dirty="0" smtClean="0"/>
              <a:t>With RSSL a poor calibration of the compass or interference could cause the azimuth  for the tagline or individual station angles to be incorrect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lstStyle/>
          <a:p>
            <a:r>
              <a:rPr lang="en-US" dirty="0" smtClean="0"/>
              <a:t>Angles in open-water</a:t>
            </a:r>
          </a:p>
          <a:p>
            <a:pPr lvl="1"/>
            <a:r>
              <a:rPr lang="en-US" dirty="0" err="1" smtClean="0"/>
              <a:t>SxS</a:t>
            </a:r>
            <a:r>
              <a:rPr lang="en-US" dirty="0" smtClean="0"/>
              <a:t> Pro does not have an automated procedure for open water angle correction, unless the boat can be oriented perpendicular to the tagline (usually on possible during ice measurements)</a:t>
            </a:r>
          </a:p>
          <a:p>
            <a:pPr lvl="2"/>
            <a:r>
              <a:rPr lang="en-US" dirty="0" smtClean="0"/>
              <a:t>You MUST manually enter an angle from perpendicular for each station to account for flow angles</a:t>
            </a:r>
          </a:p>
        </p:txBody>
      </p:sp>
      <p:pic>
        <p:nvPicPr>
          <p:cNvPr id="1026" name="Picture 2"/>
          <p:cNvPicPr>
            <a:picLocks noChangeAspect="1" noChangeArrowheads="1"/>
          </p:cNvPicPr>
          <p:nvPr/>
        </p:nvPicPr>
        <p:blipFill>
          <a:blip r:embed="rId3" cstate="print"/>
          <a:srcRect/>
          <a:stretch>
            <a:fillRect/>
          </a:stretch>
        </p:blipFill>
        <p:spPr bwMode="auto">
          <a:xfrm>
            <a:off x="3048000" y="4038600"/>
            <a:ext cx="3143250" cy="1714500"/>
          </a:xfrm>
          <a:prstGeom prst="rect">
            <a:avLst/>
          </a:prstGeom>
          <a:noFill/>
          <a:ln w="9525">
            <a:noFill/>
            <a:miter lim="800000"/>
            <a:headEnd/>
            <a:tailEnd/>
          </a:ln>
        </p:spPr>
      </p:pic>
      <p:sp>
        <p:nvSpPr>
          <p:cNvPr id="5" name="Rectangle 4"/>
          <p:cNvSpPr/>
          <p:nvPr/>
        </p:nvSpPr>
        <p:spPr bwMode="auto">
          <a:xfrm>
            <a:off x="3048000" y="4953000"/>
            <a:ext cx="3124200" cy="2286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lstStyle/>
          <a:p>
            <a:r>
              <a:rPr lang="en-US" dirty="0" smtClean="0"/>
              <a:t>Angles under ice</a:t>
            </a:r>
          </a:p>
          <a:p>
            <a:pPr lvl="1"/>
            <a:r>
              <a:rPr lang="en-US" dirty="0" smtClean="0"/>
              <a:t>With RSSL, consider using a hand-compass to measure the azimuth of the tagline to check against the ADCP value</a:t>
            </a:r>
          </a:p>
          <a:p>
            <a:pPr lvl="1"/>
            <a:r>
              <a:rPr lang="en-US" dirty="0" smtClean="0"/>
              <a:t>With </a:t>
            </a:r>
            <a:r>
              <a:rPr lang="en-US" dirty="0" err="1" smtClean="0"/>
              <a:t>SxS</a:t>
            </a:r>
            <a:r>
              <a:rPr lang="en-US" dirty="0" smtClean="0"/>
              <a:t> Pro holding beam 3 downstream throughout the entire data collection period is essential. This can be difficult.</a:t>
            </a:r>
            <a:endParaRPr lang="en-US" dirty="0"/>
          </a:p>
        </p:txBody>
      </p:sp>
      <p:pic>
        <p:nvPicPr>
          <p:cNvPr id="4" name="Picture 2" descr="P:\Data Program\Surface Water\ADCP Office\Testing\20110210 Ice QA\Photos\01029500\100_1100.JPG"/>
          <p:cNvPicPr>
            <a:picLocks noChangeAspect="1" noChangeArrowheads="1"/>
          </p:cNvPicPr>
          <p:nvPr/>
        </p:nvPicPr>
        <p:blipFill>
          <a:blip r:embed="rId3" cstate="print"/>
          <a:srcRect/>
          <a:stretch>
            <a:fillRect/>
          </a:stretch>
        </p:blipFill>
        <p:spPr bwMode="auto">
          <a:xfrm>
            <a:off x="5943600" y="4191000"/>
            <a:ext cx="3019194" cy="2262187"/>
          </a:xfrm>
          <a:prstGeom prst="rect">
            <a:avLst/>
          </a:prstGeom>
          <a:noFill/>
        </p:spPr>
      </p:pic>
      <p:pic>
        <p:nvPicPr>
          <p:cNvPr id="6" name="Picture 2" descr="U:\nstasuli\Ice QA\01029500_Sontek_SP\100_1087.JPG"/>
          <p:cNvPicPr>
            <a:picLocks noChangeAspect="1" noChangeArrowheads="1"/>
          </p:cNvPicPr>
          <p:nvPr/>
        </p:nvPicPr>
        <p:blipFill>
          <a:blip r:embed="rId4" cstate="print"/>
          <a:srcRect/>
          <a:stretch>
            <a:fillRect/>
          </a:stretch>
        </p:blipFill>
        <p:spPr bwMode="auto">
          <a:xfrm>
            <a:off x="228600" y="4267200"/>
            <a:ext cx="2920207" cy="218801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lstStyle/>
          <a:p>
            <a:r>
              <a:rPr lang="en-US" dirty="0" smtClean="0"/>
              <a:t>Check the velocity directions in open water and under ice to ensure the directions are similar</a:t>
            </a:r>
          </a:p>
          <a:p>
            <a:pPr lvl="1"/>
            <a:r>
              <a:rPr lang="en-US" dirty="0" smtClean="0"/>
              <a:t>This is important with manual angle corrections and with automated angle corrections</a:t>
            </a:r>
          </a:p>
          <a:p>
            <a:pPr lvl="1"/>
            <a:r>
              <a:rPr lang="en-US" dirty="0" smtClean="0"/>
              <a:t>This can be done in the “contour” views and the tabular summaries</a:t>
            </a:r>
          </a:p>
          <a:p>
            <a:pPr lvl="1"/>
            <a:r>
              <a:rPr lang="en-US" dirty="0" smtClean="0"/>
              <a:t>An 8 degree angle = a 0.99 coefficient</a:t>
            </a:r>
          </a:p>
          <a:p>
            <a:pPr lvl="1"/>
            <a:r>
              <a:rPr lang="en-US" dirty="0" smtClean="0"/>
              <a:t>An 11.5 degree angle = 0.98 coefficient</a:t>
            </a:r>
          </a:p>
          <a:p>
            <a:pPr lvl="1"/>
            <a:r>
              <a:rPr lang="en-US" dirty="0" smtClean="0"/>
              <a:t>A 14 degree angle  = 0.97 coefficient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Direction</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28600" y="1066800"/>
            <a:ext cx="4440379" cy="5381625"/>
          </a:xfrm>
          <a:prstGeom prst="rect">
            <a:avLst/>
          </a:prstGeom>
          <a:noFill/>
          <a:ln w="9525">
            <a:noFill/>
            <a:miter lim="800000"/>
            <a:headEnd/>
            <a:tailEnd/>
          </a:ln>
        </p:spPr>
      </p:pic>
      <p:sp>
        <p:nvSpPr>
          <p:cNvPr id="5" name="Rectangle 4"/>
          <p:cNvSpPr/>
          <p:nvPr/>
        </p:nvSpPr>
        <p:spPr bwMode="auto">
          <a:xfrm>
            <a:off x="2895600" y="1066800"/>
            <a:ext cx="381000" cy="5334000"/>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cs typeface="Arial" charset="0"/>
            </a:endParaRPr>
          </a:p>
        </p:txBody>
      </p:sp>
      <p:pic>
        <p:nvPicPr>
          <p:cNvPr id="2051" name="Picture 3"/>
          <p:cNvPicPr>
            <a:picLocks noChangeAspect="1" noChangeArrowheads="1"/>
          </p:cNvPicPr>
          <p:nvPr/>
        </p:nvPicPr>
        <p:blipFill>
          <a:blip r:embed="rId4" cstate="print"/>
          <a:srcRect/>
          <a:stretch>
            <a:fillRect/>
          </a:stretch>
        </p:blipFill>
        <p:spPr bwMode="auto">
          <a:xfrm>
            <a:off x="1143000" y="1143000"/>
            <a:ext cx="7744968" cy="4610100"/>
          </a:xfrm>
          <a:prstGeom prst="rect">
            <a:avLst/>
          </a:prstGeom>
          <a:noFill/>
          <a:ln w="9525">
            <a:noFill/>
            <a:miter lim="800000"/>
            <a:headEnd/>
            <a:tailEnd/>
          </a:ln>
        </p:spPr>
      </p:pic>
      <p:sp>
        <p:nvSpPr>
          <p:cNvPr id="7" name="Rectangle 6"/>
          <p:cNvSpPr/>
          <p:nvPr/>
        </p:nvSpPr>
        <p:spPr bwMode="auto">
          <a:xfrm>
            <a:off x="6629400" y="1143000"/>
            <a:ext cx="609600" cy="4495800"/>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82"/>
          <p:cNvSpPr>
            <a:spLocks noChangeShapeType="1"/>
          </p:cNvSpPr>
          <p:nvPr/>
        </p:nvSpPr>
        <p:spPr bwMode="auto">
          <a:xfrm>
            <a:off x="6926263" y="2860675"/>
            <a:ext cx="1587" cy="23082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147" name="Line 86"/>
          <p:cNvSpPr>
            <a:spLocks noChangeShapeType="1"/>
          </p:cNvSpPr>
          <p:nvPr/>
        </p:nvSpPr>
        <p:spPr bwMode="auto">
          <a:xfrm>
            <a:off x="6678613" y="2868613"/>
            <a:ext cx="1587" cy="24828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148" name="Line 68"/>
          <p:cNvSpPr>
            <a:spLocks noChangeShapeType="1"/>
          </p:cNvSpPr>
          <p:nvPr/>
        </p:nvSpPr>
        <p:spPr bwMode="auto">
          <a:xfrm>
            <a:off x="2319338" y="2817813"/>
            <a:ext cx="1587" cy="1314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149" name="Line 85"/>
          <p:cNvSpPr>
            <a:spLocks noChangeShapeType="1"/>
          </p:cNvSpPr>
          <p:nvPr/>
        </p:nvSpPr>
        <p:spPr bwMode="auto">
          <a:xfrm>
            <a:off x="1955800" y="2847975"/>
            <a:ext cx="1588" cy="67786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2" name="Rectangle 121"/>
          <p:cNvSpPr/>
          <p:nvPr/>
        </p:nvSpPr>
        <p:spPr bwMode="auto">
          <a:xfrm flipH="1" flipV="1">
            <a:off x="6553200" y="2819400"/>
            <a:ext cx="228600" cy="2514600"/>
          </a:xfrm>
          <a:prstGeom prst="rect">
            <a:avLst/>
          </a:prstGeom>
          <a:solidFill>
            <a:schemeClr val="bg2">
              <a:lumMod val="50000"/>
              <a:lumOff val="50000"/>
              <a:alpha val="31000"/>
            </a:schemeClr>
          </a:solidFill>
          <a:ln w="38100" cap="flat" cmpd="sng" algn="ctr">
            <a:solidFill>
              <a:schemeClr val="bg2">
                <a:lumMod val="75000"/>
                <a:lumOff val="25000"/>
                <a:alpha val="41000"/>
              </a:schemeClr>
            </a:solidFill>
            <a:prstDash val="solid"/>
            <a:round/>
            <a:headEnd type="none" w="med" len="med"/>
            <a:tailEnd type="none" w="med" len="med"/>
          </a:ln>
          <a:effectLst/>
        </p:spPr>
        <p:txBody>
          <a:bodyPr anchor="ctr"/>
          <a:lstStyle/>
          <a:p>
            <a:pPr>
              <a:defRPr/>
            </a:pPr>
            <a:endParaRPr lang="en-US"/>
          </a:p>
        </p:txBody>
      </p:sp>
      <p:sp>
        <p:nvSpPr>
          <p:cNvPr id="123" name="Rectangle 122"/>
          <p:cNvSpPr/>
          <p:nvPr/>
        </p:nvSpPr>
        <p:spPr bwMode="auto">
          <a:xfrm flipH="1" flipV="1">
            <a:off x="6781800" y="2819400"/>
            <a:ext cx="304800" cy="2362200"/>
          </a:xfrm>
          <a:prstGeom prst="rect">
            <a:avLst/>
          </a:prstGeom>
          <a:solidFill>
            <a:schemeClr val="bg2">
              <a:lumMod val="50000"/>
              <a:lumOff val="50000"/>
              <a:alpha val="31000"/>
            </a:schemeClr>
          </a:solidFill>
          <a:ln w="38100" cap="flat" cmpd="sng" algn="ctr">
            <a:solidFill>
              <a:schemeClr val="bg2">
                <a:lumMod val="75000"/>
                <a:lumOff val="25000"/>
                <a:alpha val="41000"/>
              </a:schemeClr>
            </a:solidFill>
            <a:prstDash val="solid"/>
            <a:round/>
            <a:headEnd type="none" w="med" len="med"/>
            <a:tailEnd type="none" w="med" len="med"/>
          </a:ln>
          <a:effectLst/>
        </p:spPr>
        <p:txBody>
          <a:bodyPr anchor="ctr"/>
          <a:lstStyle/>
          <a:p>
            <a:pPr>
              <a:defRPr/>
            </a:pPr>
            <a:endParaRPr lang="en-US"/>
          </a:p>
        </p:txBody>
      </p:sp>
      <p:sp>
        <p:nvSpPr>
          <p:cNvPr id="106" name="Rectangle 105"/>
          <p:cNvSpPr/>
          <p:nvPr/>
        </p:nvSpPr>
        <p:spPr bwMode="auto">
          <a:xfrm flipH="1" flipV="1">
            <a:off x="1752600" y="2819400"/>
            <a:ext cx="381000" cy="762000"/>
          </a:xfrm>
          <a:prstGeom prst="rect">
            <a:avLst/>
          </a:prstGeom>
          <a:solidFill>
            <a:schemeClr val="bg2">
              <a:lumMod val="50000"/>
              <a:lumOff val="50000"/>
              <a:alpha val="31000"/>
            </a:schemeClr>
          </a:solidFill>
          <a:ln w="38100" cap="flat" cmpd="sng" algn="ctr">
            <a:solidFill>
              <a:schemeClr val="bg2">
                <a:lumMod val="75000"/>
                <a:lumOff val="25000"/>
                <a:alpha val="41000"/>
              </a:schemeClr>
            </a:solidFill>
            <a:prstDash val="solid"/>
            <a:round/>
            <a:headEnd type="none" w="med" len="med"/>
            <a:tailEnd type="none" w="med" len="med"/>
          </a:ln>
          <a:effectLst/>
        </p:spPr>
        <p:txBody>
          <a:bodyPr anchor="ctr"/>
          <a:lstStyle/>
          <a:p>
            <a:pPr>
              <a:defRPr/>
            </a:pPr>
            <a:endParaRPr lang="en-US"/>
          </a:p>
        </p:txBody>
      </p:sp>
      <p:sp>
        <p:nvSpPr>
          <p:cNvPr id="107" name="Rectangle 106"/>
          <p:cNvSpPr/>
          <p:nvPr/>
        </p:nvSpPr>
        <p:spPr bwMode="auto">
          <a:xfrm flipH="1" flipV="1">
            <a:off x="2133600" y="2819400"/>
            <a:ext cx="381000" cy="1295400"/>
          </a:xfrm>
          <a:prstGeom prst="rect">
            <a:avLst/>
          </a:prstGeom>
          <a:solidFill>
            <a:schemeClr val="bg2">
              <a:lumMod val="50000"/>
              <a:lumOff val="50000"/>
              <a:alpha val="31000"/>
            </a:schemeClr>
          </a:solidFill>
          <a:ln w="38100" cap="flat" cmpd="sng" algn="ctr">
            <a:solidFill>
              <a:schemeClr val="bg2">
                <a:lumMod val="75000"/>
                <a:lumOff val="25000"/>
                <a:alpha val="41000"/>
              </a:schemeClr>
            </a:solidFill>
            <a:prstDash val="solid"/>
            <a:round/>
            <a:headEnd type="none" w="med" len="med"/>
            <a:tailEnd type="none" w="med" len="med"/>
          </a:ln>
          <a:effectLst/>
        </p:spPr>
        <p:txBody>
          <a:bodyPr anchor="ctr"/>
          <a:lstStyle/>
          <a:p>
            <a:pPr>
              <a:defRPr/>
            </a:pPr>
            <a:endParaRPr lang="en-US"/>
          </a:p>
        </p:txBody>
      </p:sp>
      <p:grpSp>
        <p:nvGrpSpPr>
          <p:cNvPr id="2" name="Group 87"/>
          <p:cNvGrpSpPr>
            <a:grpSpLocks/>
          </p:cNvGrpSpPr>
          <p:nvPr/>
        </p:nvGrpSpPr>
        <p:grpSpPr bwMode="auto">
          <a:xfrm>
            <a:off x="1919288" y="3098800"/>
            <a:ext cx="5049837" cy="1738313"/>
            <a:chOff x="1402" y="2011"/>
            <a:chExt cx="2891" cy="926"/>
          </a:xfrm>
        </p:grpSpPr>
        <p:sp>
          <p:nvSpPr>
            <p:cNvPr id="6264" name="Oval 88"/>
            <p:cNvSpPr>
              <a:spLocks noChangeArrowheads="1"/>
            </p:cNvSpPr>
            <p:nvPr/>
          </p:nvSpPr>
          <p:spPr bwMode="auto">
            <a:xfrm>
              <a:off x="4246" y="2753"/>
              <a:ext cx="47" cy="53"/>
            </a:xfrm>
            <a:prstGeom prst="ellipse">
              <a:avLst/>
            </a:prstGeom>
            <a:solidFill>
              <a:schemeClr val="folHlink"/>
            </a:solidFill>
            <a:ln w="12700">
              <a:solidFill>
                <a:schemeClr val="folHlink"/>
              </a:solidFill>
              <a:round/>
              <a:headEnd type="none" w="sm" len="sm"/>
              <a:tailEnd type="none" w="sm" len="sm"/>
            </a:ln>
          </p:spPr>
          <p:txBody>
            <a:bodyPr wrap="none" anchor="ctr"/>
            <a:lstStyle/>
            <a:p>
              <a:endParaRPr lang="en-US"/>
            </a:p>
          </p:txBody>
        </p:sp>
        <p:sp>
          <p:nvSpPr>
            <p:cNvPr id="6265" name="Oval 89"/>
            <p:cNvSpPr>
              <a:spLocks noChangeArrowheads="1"/>
            </p:cNvSpPr>
            <p:nvPr/>
          </p:nvSpPr>
          <p:spPr bwMode="auto">
            <a:xfrm>
              <a:off x="4242" y="2088"/>
              <a:ext cx="47" cy="53"/>
            </a:xfrm>
            <a:prstGeom prst="ellipse">
              <a:avLst/>
            </a:prstGeom>
            <a:solidFill>
              <a:schemeClr val="folHlink"/>
            </a:solidFill>
            <a:ln w="12700">
              <a:solidFill>
                <a:schemeClr val="folHlink"/>
              </a:solidFill>
              <a:round/>
              <a:headEnd type="none" w="sm" len="sm"/>
              <a:tailEnd type="none" w="sm" len="sm"/>
            </a:ln>
          </p:spPr>
          <p:txBody>
            <a:bodyPr wrap="none" anchor="ctr"/>
            <a:lstStyle/>
            <a:p>
              <a:endParaRPr lang="en-US"/>
            </a:p>
          </p:txBody>
        </p:sp>
        <p:sp>
          <p:nvSpPr>
            <p:cNvPr id="6266" name="Oval 90"/>
            <p:cNvSpPr>
              <a:spLocks noChangeArrowheads="1"/>
            </p:cNvSpPr>
            <p:nvPr/>
          </p:nvSpPr>
          <p:spPr bwMode="auto">
            <a:xfrm>
              <a:off x="4108" y="2884"/>
              <a:ext cx="47" cy="53"/>
            </a:xfrm>
            <a:prstGeom prst="ellipse">
              <a:avLst/>
            </a:prstGeom>
            <a:solidFill>
              <a:schemeClr val="folHlink"/>
            </a:solidFill>
            <a:ln w="12700">
              <a:solidFill>
                <a:schemeClr val="folHlink"/>
              </a:solidFill>
              <a:round/>
              <a:headEnd type="none" w="sm" len="sm"/>
              <a:tailEnd type="none" w="sm" len="sm"/>
            </a:ln>
          </p:spPr>
          <p:txBody>
            <a:bodyPr wrap="none" anchor="ctr"/>
            <a:lstStyle/>
            <a:p>
              <a:endParaRPr lang="en-US"/>
            </a:p>
          </p:txBody>
        </p:sp>
        <p:sp>
          <p:nvSpPr>
            <p:cNvPr id="6267" name="Oval 91"/>
            <p:cNvSpPr>
              <a:spLocks noChangeArrowheads="1"/>
            </p:cNvSpPr>
            <p:nvPr/>
          </p:nvSpPr>
          <p:spPr bwMode="auto">
            <a:xfrm>
              <a:off x="4104" y="2111"/>
              <a:ext cx="47" cy="53"/>
            </a:xfrm>
            <a:prstGeom prst="ellipse">
              <a:avLst/>
            </a:prstGeom>
            <a:solidFill>
              <a:schemeClr val="folHlink"/>
            </a:solidFill>
            <a:ln w="12700">
              <a:solidFill>
                <a:schemeClr val="folHlink"/>
              </a:solidFill>
              <a:round/>
              <a:headEnd type="none" w="sm" len="sm"/>
              <a:tailEnd type="none" w="sm" len="sm"/>
            </a:ln>
          </p:spPr>
          <p:txBody>
            <a:bodyPr wrap="none" anchor="ctr"/>
            <a:lstStyle/>
            <a:p>
              <a:endParaRPr lang="en-US"/>
            </a:p>
          </p:txBody>
        </p:sp>
        <p:sp>
          <p:nvSpPr>
            <p:cNvPr id="6268" name="Oval 92"/>
            <p:cNvSpPr>
              <a:spLocks noChangeArrowheads="1"/>
            </p:cNvSpPr>
            <p:nvPr/>
          </p:nvSpPr>
          <p:spPr bwMode="auto">
            <a:xfrm>
              <a:off x="1615" y="2160"/>
              <a:ext cx="47" cy="53"/>
            </a:xfrm>
            <a:prstGeom prst="ellipse">
              <a:avLst/>
            </a:prstGeom>
            <a:solidFill>
              <a:schemeClr val="folHlink"/>
            </a:solidFill>
            <a:ln w="12700">
              <a:solidFill>
                <a:schemeClr val="folHlink"/>
              </a:solidFill>
              <a:round/>
              <a:headEnd type="none" w="sm" len="sm"/>
              <a:tailEnd type="none" w="sm" len="sm"/>
            </a:ln>
          </p:spPr>
          <p:txBody>
            <a:bodyPr wrap="none" anchor="ctr"/>
            <a:lstStyle/>
            <a:p>
              <a:endParaRPr lang="en-US"/>
            </a:p>
          </p:txBody>
        </p:sp>
        <p:sp>
          <p:nvSpPr>
            <p:cNvPr id="6269" name="Oval 93"/>
            <p:cNvSpPr>
              <a:spLocks noChangeArrowheads="1"/>
            </p:cNvSpPr>
            <p:nvPr/>
          </p:nvSpPr>
          <p:spPr bwMode="auto">
            <a:xfrm>
              <a:off x="1402" y="2011"/>
              <a:ext cx="47" cy="53"/>
            </a:xfrm>
            <a:prstGeom prst="ellipse">
              <a:avLst/>
            </a:prstGeom>
            <a:solidFill>
              <a:schemeClr val="folHlink"/>
            </a:solidFill>
            <a:ln w="12700">
              <a:solidFill>
                <a:schemeClr val="folHlink"/>
              </a:solidFill>
              <a:round/>
              <a:headEnd type="none" w="sm" len="sm"/>
              <a:tailEnd type="none" w="sm" len="sm"/>
            </a:ln>
          </p:spPr>
          <p:txBody>
            <a:bodyPr wrap="none" anchor="ctr"/>
            <a:lstStyle/>
            <a:p>
              <a:endParaRPr lang="en-US"/>
            </a:p>
          </p:txBody>
        </p:sp>
      </p:grpSp>
      <p:sp>
        <p:nvSpPr>
          <p:cNvPr id="600066" name="Rectangle 2"/>
          <p:cNvSpPr>
            <a:spLocks noGrp="1" noRot="1" noChangeArrowheads="1"/>
          </p:cNvSpPr>
          <p:nvPr>
            <p:ph type="title"/>
          </p:nvPr>
        </p:nvSpPr>
        <p:spPr>
          <a:xfrm>
            <a:off x="709613" y="365125"/>
            <a:ext cx="7869237" cy="1350963"/>
          </a:xfrm>
        </p:spPr>
        <p:txBody>
          <a:bodyPr/>
          <a:lstStyle/>
          <a:p>
            <a:pPr>
              <a:defRPr/>
            </a:pPr>
            <a:r>
              <a:rPr lang="en-US" dirty="0" smtClean="0"/>
              <a:t>Mid-Section (</a:t>
            </a:r>
            <a:r>
              <a:rPr lang="en-US" dirty="0" err="1" smtClean="0"/>
              <a:t>SxS</a:t>
            </a:r>
            <a:r>
              <a:rPr lang="en-US" dirty="0" smtClean="0"/>
              <a:t> or Stationary)</a:t>
            </a:r>
            <a:r>
              <a:rPr lang="en-US" dirty="0"/>
              <a:t/>
            </a:r>
            <a:br>
              <a:rPr lang="en-US" dirty="0"/>
            </a:br>
            <a:r>
              <a:rPr lang="en-US" dirty="0"/>
              <a:t>Discharge Measurement</a:t>
            </a:r>
          </a:p>
        </p:txBody>
      </p:sp>
      <p:sp>
        <p:nvSpPr>
          <p:cNvPr id="6156" name="Rectangle 3"/>
          <p:cNvSpPr>
            <a:spLocks noChangeArrowheads="1"/>
          </p:cNvSpPr>
          <p:nvPr/>
        </p:nvSpPr>
        <p:spPr bwMode="auto">
          <a:xfrm>
            <a:off x="7185025" y="5108575"/>
            <a:ext cx="1958975" cy="303213"/>
          </a:xfrm>
          <a:prstGeom prst="rect">
            <a:avLst/>
          </a:prstGeom>
          <a:noFill/>
          <a:ln w="12700">
            <a:noFill/>
            <a:miter lim="800000"/>
            <a:headEnd/>
            <a:tailEnd/>
          </a:ln>
        </p:spPr>
        <p:txBody>
          <a:bodyPr wrap="none" anchor="ctr"/>
          <a:lstStyle/>
          <a:p>
            <a:endParaRPr lang="en-US"/>
          </a:p>
        </p:txBody>
      </p:sp>
      <p:grpSp>
        <p:nvGrpSpPr>
          <p:cNvPr id="3" name="Group 4"/>
          <p:cNvGrpSpPr>
            <a:grpSpLocks/>
          </p:cNvGrpSpPr>
          <p:nvPr/>
        </p:nvGrpSpPr>
        <p:grpSpPr bwMode="auto">
          <a:xfrm>
            <a:off x="304800" y="3962400"/>
            <a:ext cx="1341438" cy="439738"/>
            <a:chOff x="434" y="2705"/>
            <a:chExt cx="876" cy="361"/>
          </a:xfrm>
        </p:grpSpPr>
        <p:sp>
          <p:nvSpPr>
            <p:cNvPr id="6205" name="Freeform 5"/>
            <p:cNvSpPr>
              <a:spLocks/>
            </p:cNvSpPr>
            <p:nvPr/>
          </p:nvSpPr>
          <p:spPr bwMode="auto">
            <a:xfrm flipH="1">
              <a:off x="434" y="2710"/>
              <a:ext cx="447" cy="166"/>
            </a:xfrm>
            <a:custGeom>
              <a:avLst/>
              <a:gdLst>
                <a:gd name="T0" fmla="*/ 1 w 885"/>
                <a:gd name="T1" fmla="*/ 0 h 289"/>
                <a:gd name="T2" fmla="*/ 1 w 885"/>
                <a:gd name="T3" fmla="*/ 0 h 289"/>
                <a:gd name="T4" fmla="*/ 1 w 885"/>
                <a:gd name="T5" fmla="*/ 0 h 289"/>
                <a:gd name="T6" fmla="*/ 1 w 885"/>
                <a:gd name="T7" fmla="*/ 0 h 289"/>
                <a:gd name="T8" fmla="*/ 1 w 885"/>
                <a:gd name="T9" fmla="*/ 0 h 289"/>
                <a:gd name="T10" fmla="*/ 1 w 885"/>
                <a:gd name="T11" fmla="*/ 1 h 289"/>
                <a:gd name="T12" fmla="*/ 1 w 885"/>
                <a:gd name="T13" fmla="*/ 1 h 289"/>
                <a:gd name="T14" fmla="*/ 1 w 885"/>
                <a:gd name="T15" fmla="*/ 1 h 289"/>
                <a:gd name="T16" fmla="*/ 1 w 885"/>
                <a:gd name="T17" fmla="*/ 1 h 289"/>
                <a:gd name="T18" fmla="*/ 1 w 885"/>
                <a:gd name="T19" fmla="*/ 1 h 289"/>
                <a:gd name="T20" fmla="*/ 0 w 885"/>
                <a:gd name="T21" fmla="*/ 1 h 289"/>
                <a:gd name="T22" fmla="*/ 0 w 885"/>
                <a:gd name="T23" fmla="*/ 1 h 289"/>
                <a:gd name="T24" fmla="*/ 0 w 885"/>
                <a:gd name="T25" fmla="*/ 1 h 289"/>
                <a:gd name="T26" fmla="*/ 1 w 885"/>
                <a:gd name="T27" fmla="*/ 1 h 289"/>
                <a:gd name="T28" fmla="*/ 1 w 885"/>
                <a:gd name="T29" fmla="*/ 1 h 289"/>
                <a:gd name="T30" fmla="*/ 1 w 885"/>
                <a:gd name="T31" fmla="*/ 1 h 289"/>
                <a:gd name="T32" fmla="*/ 1 w 885"/>
                <a:gd name="T33" fmla="*/ 1 h 289"/>
                <a:gd name="T34" fmla="*/ 1 w 885"/>
                <a:gd name="T35" fmla="*/ 1 h 289"/>
                <a:gd name="T36" fmla="*/ 1 w 885"/>
                <a:gd name="T37" fmla="*/ 1 h 289"/>
                <a:gd name="T38" fmla="*/ 1 w 885"/>
                <a:gd name="T39" fmla="*/ 1 h 289"/>
                <a:gd name="T40" fmla="*/ 1 w 885"/>
                <a:gd name="T41" fmla="*/ 1 h 289"/>
                <a:gd name="T42" fmla="*/ 1 w 885"/>
                <a:gd name="T43" fmla="*/ 1 h 289"/>
                <a:gd name="T44" fmla="*/ 1 w 885"/>
                <a:gd name="T45" fmla="*/ 1 h 289"/>
                <a:gd name="T46" fmla="*/ 1 w 885"/>
                <a:gd name="T47" fmla="*/ 0 h 2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5"/>
                <a:gd name="T73" fmla="*/ 0 h 289"/>
                <a:gd name="T74" fmla="*/ 885 w 885"/>
                <a:gd name="T75" fmla="*/ 289 h 2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5" h="289">
                  <a:moveTo>
                    <a:pt x="811" y="0"/>
                  </a:moveTo>
                  <a:lnTo>
                    <a:pt x="804" y="0"/>
                  </a:lnTo>
                  <a:lnTo>
                    <a:pt x="770" y="0"/>
                  </a:lnTo>
                  <a:lnTo>
                    <a:pt x="118" y="0"/>
                  </a:lnTo>
                  <a:lnTo>
                    <a:pt x="80" y="0"/>
                  </a:lnTo>
                  <a:lnTo>
                    <a:pt x="53" y="9"/>
                  </a:lnTo>
                  <a:lnTo>
                    <a:pt x="30" y="27"/>
                  </a:lnTo>
                  <a:lnTo>
                    <a:pt x="14" y="45"/>
                  </a:lnTo>
                  <a:lnTo>
                    <a:pt x="6" y="67"/>
                  </a:lnTo>
                  <a:lnTo>
                    <a:pt x="1" y="112"/>
                  </a:lnTo>
                  <a:lnTo>
                    <a:pt x="0" y="121"/>
                  </a:lnTo>
                  <a:lnTo>
                    <a:pt x="0" y="227"/>
                  </a:lnTo>
                  <a:lnTo>
                    <a:pt x="0" y="289"/>
                  </a:lnTo>
                  <a:lnTo>
                    <a:pt x="885" y="289"/>
                  </a:lnTo>
                  <a:lnTo>
                    <a:pt x="885" y="77"/>
                  </a:lnTo>
                  <a:lnTo>
                    <a:pt x="883" y="73"/>
                  </a:lnTo>
                  <a:lnTo>
                    <a:pt x="882" y="66"/>
                  </a:lnTo>
                  <a:lnTo>
                    <a:pt x="876" y="52"/>
                  </a:lnTo>
                  <a:lnTo>
                    <a:pt x="868" y="40"/>
                  </a:lnTo>
                  <a:lnTo>
                    <a:pt x="858" y="28"/>
                  </a:lnTo>
                  <a:lnTo>
                    <a:pt x="847" y="18"/>
                  </a:lnTo>
                  <a:lnTo>
                    <a:pt x="838" y="11"/>
                  </a:lnTo>
                  <a:lnTo>
                    <a:pt x="829" y="6"/>
                  </a:lnTo>
                  <a:lnTo>
                    <a:pt x="811" y="0"/>
                  </a:lnTo>
                  <a:close/>
                </a:path>
              </a:pathLst>
            </a:custGeom>
            <a:solidFill>
              <a:srgbClr val="808080"/>
            </a:solidFill>
            <a:ln w="9525">
              <a:solidFill>
                <a:schemeClr val="tx1"/>
              </a:solidFill>
              <a:round/>
              <a:headEnd/>
              <a:tailEnd/>
            </a:ln>
          </p:spPr>
          <p:txBody>
            <a:bodyPr/>
            <a:lstStyle/>
            <a:p>
              <a:endParaRPr lang="en-US"/>
            </a:p>
          </p:txBody>
        </p:sp>
        <p:sp>
          <p:nvSpPr>
            <p:cNvPr id="6206" name="Freeform 6"/>
            <p:cNvSpPr>
              <a:spLocks/>
            </p:cNvSpPr>
            <p:nvPr/>
          </p:nvSpPr>
          <p:spPr bwMode="auto">
            <a:xfrm flipH="1">
              <a:off x="434" y="2876"/>
              <a:ext cx="447" cy="178"/>
            </a:xfrm>
            <a:custGeom>
              <a:avLst/>
              <a:gdLst>
                <a:gd name="T0" fmla="*/ 1 w 885"/>
                <a:gd name="T1" fmla="*/ 1 h 310"/>
                <a:gd name="T2" fmla="*/ 1 w 885"/>
                <a:gd name="T3" fmla="*/ 1 h 310"/>
                <a:gd name="T4" fmla="*/ 1 w 885"/>
                <a:gd name="T5" fmla="*/ 0 h 310"/>
                <a:gd name="T6" fmla="*/ 0 w 885"/>
                <a:gd name="T7" fmla="*/ 0 h 310"/>
                <a:gd name="T8" fmla="*/ 0 w 885"/>
                <a:gd name="T9" fmla="*/ 1 h 310"/>
                <a:gd name="T10" fmla="*/ 0 w 885"/>
                <a:gd name="T11" fmla="*/ 1 h 310"/>
                <a:gd name="T12" fmla="*/ 0 w 885"/>
                <a:gd name="T13" fmla="*/ 1 h 310"/>
                <a:gd name="T14" fmla="*/ 1 w 885"/>
                <a:gd name="T15" fmla="*/ 1 h 310"/>
                <a:gd name="T16" fmla="*/ 1 w 885"/>
                <a:gd name="T17" fmla="*/ 1 h 310"/>
                <a:gd name="T18" fmla="*/ 1 w 885"/>
                <a:gd name="T19" fmla="*/ 1 h 310"/>
                <a:gd name="T20" fmla="*/ 1 w 885"/>
                <a:gd name="T21" fmla="*/ 1 h 310"/>
                <a:gd name="T22" fmla="*/ 1 w 885"/>
                <a:gd name="T23" fmla="*/ 1 h 310"/>
                <a:gd name="T24" fmla="*/ 1 w 885"/>
                <a:gd name="T25" fmla="*/ 1 h 310"/>
                <a:gd name="T26" fmla="*/ 1 w 885"/>
                <a:gd name="T27" fmla="*/ 1 h 310"/>
                <a:gd name="T28" fmla="*/ 1 w 885"/>
                <a:gd name="T29" fmla="*/ 1 h 310"/>
                <a:gd name="T30" fmla="*/ 1 w 885"/>
                <a:gd name="T31" fmla="*/ 1 h 310"/>
                <a:gd name="T32" fmla="*/ 1 w 885"/>
                <a:gd name="T33" fmla="*/ 1 h 310"/>
                <a:gd name="T34" fmla="*/ 1 w 885"/>
                <a:gd name="T35" fmla="*/ 1 h 310"/>
                <a:gd name="T36" fmla="*/ 1 w 885"/>
                <a:gd name="T37" fmla="*/ 1 h 310"/>
                <a:gd name="T38" fmla="*/ 1 w 885"/>
                <a:gd name="T39" fmla="*/ 1 h 310"/>
                <a:gd name="T40" fmla="*/ 1 w 885"/>
                <a:gd name="T41" fmla="*/ 1 h 310"/>
                <a:gd name="T42" fmla="*/ 1 w 885"/>
                <a:gd name="T43" fmla="*/ 1 h 310"/>
                <a:gd name="T44" fmla="*/ 1 w 885"/>
                <a:gd name="T45" fmla="*/ 1 h 310"/>
                <a:gd name="T46" fmla="*/ 1 w 885"/>
                <a:gd name="T47" fmla="*/ 1 h 310"/>
                <a:gd name="T48" fmla="*/ 1 w 885"/>
                <a:gd name="T49" fmla="*/ 1 h 310"/>
                <a:gd name="T50" fmla="*/ 1 w 885"/>
                <a:gd name="T51" fmla="*/ 1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5"/>
                <a:gd name="T79" fmla="*/ 0 h 310"/>
                <a:gd name="T80" fmla="*/ 885 w 885"/>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5" h="310">
                  <a:moveTo>
                    <a:pt x="885" y="237"/>
                  </a:moveTo>
                  <a:lnTo>
                    <a:pt x="885" y="194"/>
                  </a:lnTo>
                  <a:lnTo>
                    <a:pt x="885" y="0"/>
                  </a:lnTo>
                  <a:lnTo>
                    <a:pt x="0" y="0"/>
                  </a:lnTo>
                  <a:lnTo>
                    <a:pt x="0" y="100"/>
                  </a:lnTo>
                  <a:lnTo>
                    <a:pt x="0" y="238"/>
                  </a:lnTo>
                  <a:lnTo>
                    <a:pt x="0" y="239"/>
                  </a:lnTo>
                  <a:lnTo>
                    <a:pt x="4" y="252"/>
                  </a:lnTo>
                  <a:lnTo>
                    <a:pt x="6" y="258"/>
                  </a:lnTo>
                  <a:lnTo>
                    <a:pt x="11" y="266"/>
                  </a:lnTo>
                  <a:lnTo>
                    <a:pt x="22" y="278"/>
                  </a:lnTo>
                  <a:lnTo>
                    <a:pt x="28" y="284"/>
                  </a:lnTo>
                  <a:lnTo>
                    <a:pt x="36" y="291"/>
                  </a:lnTo>
                  <a:lnTo>
                    <a:pt x="50" y="299"/>
                  </a:lnTo>
                  <a:lnTo>
                    <a:pt x="66" y="306"/>
                  </a:lnTo>
                  <a:lnTo>
                    <a:pt x="82" y="310"/>
                  </a:lnTo>
                  <a:lnTo>
                    <a:pt x="802" y="310"/>
                  </a:lnTo>
                  <a:lnTo>
                    <a:pt x="817" y="305"/>
                  </a:lnTo>
                  <a:lnTo>
                    <a:pt x="824" y="302"/>
                  </a:lnTo>
                  <a:lnTo>
                    <a:pt x="833" y="299"/>
                  </a:lnTo>
                  <a:lnTo>
                    <a:pt x="846" y="292"/>
                  </a:lnTo>
                  <a:lnTo>
                    <a:pt x="858" y="284"/>
                  </a:lnTo>
                  <a:lnTo>
                    <a:pt x="867" y="272"/>
                  </a:lnTo>
                  <a:lnTo>
                    <a:pt x="874" y="261"/>
                  </a:lnTo>
                  <a:lnTo>
                    <a:pt x="880" y="249"/>
                  </a:lnTo>
                  <a:lnTo>
                    <a:pt x="885" y="237"/>
                  </a:lnTo>
                  <a:close/>
                </a:path>
              </a:pathLst>
            </a:custGeom>
            <a:solidFill>
              <a:srgbClr val="808080"/>
            </a:solidFill>
            <a:ln w="9525">
              <a:solidFill>
                <a:schemeClr val="tx1"/>
              </a:solidFill>
              <a:round/>
              <a:headEnd/>
              <a:tailEnd/>
            </a:ln>
          </p:spPr>
          <p:txBody>
            <a:bodyPr/>
            <a:lstStyle/>
            <a:p>
              <a:endParaRPr lang="en-US"/>
            </a:p>
          </p:txBody>
        </p:sp>
        <p:sp>
          <p:nvSpPr>
            <p:cNvPr id="6207" name="Freeform 7"/>
            <p:cNvSpPr>
              <a:spLocks/>
            </p:cNvSpPr>
            <p:nvPr/>
          </p:nvSpPr>
          <p:spPr bwMode="auto">
            <a:xfrm flipH="1">
              <a:off x="881" y="2717"/>
              <a:ext cx="273" cy="349"/>
            </a:xfrm>
            <a:custGeom>
              <a:avLst/>
              <a:gdLst>
                <a:gd name="T0" fmla="*/ 1 w 539"/>
                <a:gd name="T1" fmla="*/ 1 h 606"/>
                <a:gd name="T2" fmla="*/ 1 w 539"/>
                <a:gd name="T3" fmla="*/ 1 h 606"/>
                <a:gd name="T4" fmla="*/ 1 w 539"/>
                <a:gd name="T5" fmla="*/ 1 h 606"/>
                <a:gd name="T6" fmla="*/ 1 w 539"/>
                <a:gd name="T7" fmla="*/ 1 h 606"/>
                <a:gd name="T8" fmla="*/ 1 w 539"/>
                <a:gd name="T9" fmla="*/ 0 h 606"/>
                <a:gd name="T10" fmla="*/ 1 w 539"/>
                <a:gd name="T11" fmla="*/ 1 h 606"/>
                <a:gd name="T12" fmla="*/ 1 w 539"/>
                <a:gd name="T13" fmla="*/ 1 h 606"/>
                <a:gd name="T14" fmla="*/ 1 w 539"/>
                <a:gd name="T15" fmla="*/ 1 h 606"/>
                <a:gd name="T16" fmla="*/ 1 w 539"/>
                <a:gd name="T17" fmla="*/ 1 h 606"/>
                <a:gd name="T18" fmla="*/ 1 w 539"/>
                <a:gd name="T19" fmla="*/ 1 h 606"/>
                <a:gd name="T20" fmla="*/ 1 w 539"/>
                <a:gd name="T21" fmla="*/ 1 h 606"/>
                <a:gd name="T22" fmla="*/ 1 w 539"/>
                <a:gd name="T23" fmla="*/ 1 h 606"/>
                <a:gd name="T24" fmla="*/ 1 w 539"/>
                <a:gd name="T25" fmla="*/ 1 h 606"/>
                <a:gd name="T26" fmla="*/ 1 w 539"/>
                <a:gd name="T27" fmla="*/ 1 h 606"/>
                <a:gd name="T28" fmla="*/ 1 w 539"/>
                <a:gd name="T29" fmla="*/ 1 h 606"/>
                <a:gd name="T30" fmla="*/ 1 w 539"/>
                <a:gd name="T31" fmla="*/ 1 h 606"/>
                <a:gd name="T32" fmla="*/ 1 w 539"/>
                <a:gd name="T33" fmla="*/ 1 h 606"/>
                <a:gd name="T34" fmla="*/ 1 w 539"/>
                <a:gd name="T35" fmla="*/ 1 h 606"/>
                <a:gd name="T36" fmla="*/ 1 w 539"/>
                <a:gd name="T37" fmla="*/ 1 h 606"/>
                <a:gd name="T38" fmla="*/ 1 w 539"/>
                <a:gd name="T39" fmla="*/ 1 h 606"/>
                <a:gd name="T40" fmla="*/ 1 w 539"/>
                <a:gd name="T41" fmla="*/ 1 h 606"/>
                <a:gd name="T42" fmla="*/ 1 w 539"/>
                <a:gd name="T43" fmla="*/ 1 h 606"/>
                <a:gd name="T44" fmla="*/ 1 w 539"/>
                <a:gd name="T45" fmla="*/ 1 h 606"/>
                <a:gd name="T46" fmla="*/ 1 w 539"/>
                <a:gd name="T47" fmla="*/ 1 h 606"/>
                <a:gd name="T48" fmla="*/ 1 w 539"/>
                <a:gd name="T49" fmla="*/ 1 h 606"/>
                <a:gd name="T50" fmla="*/ 1 w 539"/>
                <a:gd name="T51" fmla="*/ 1 h 606"/>
                <a:gd name="T52" fmla="*/ 1 w 539"/>
                <a:gd name="T53" fmla="*/ 1 h 606"/>
                <a:gd name="T54" fmla="*/ 1 w 539"/>
                <a:gd name="T55" fmla="*/ 1 h 606"/>
                <a:gd name="T56" fmla="*/ 1 w 539"/>
                <a:gd name="T57" fmla="*/ 1 h 606"/>
                <a:gd name="T58" fmla="*/ 1 w 539"/>
                <a:gd name="T59" fmla="*/ 1 h 606"/>
                <a:gd name="T60" fmla="*/ 1 w 539"/>
                <a:gd name="T61" fmla="*/ 1 h 606"/>
                <a:gd name="T62" fmla="*/ 1 w 539"/>
                <a:gd name="T63" fmla="*/ 1 h 606"/>
                <a:gd name="T64" fmla="*/ 1 w 539"/>
                <a:gd name="T65" fmla="*/ 1 h 606"/>
                <a:gd name="T66" fmla="*/ 1 w 539"/>
                <a:gd name="T67" fmla="*/ 1 h 606"/>
                <a:gd name="T68" fmla="*/ 1 w 539"/>
                <a:gd name="T69" fmla="*/ 1 h 606"/>
                <a:gd name="T70" fmla="*/ 1 w 539"/>
                <a:gd name="T71" fmla="*/ 1 h 606"/>
                <a:gd name="T72" fmla="*/ 1 w 539"/>
                <a:gd name="T73" fmla="*/ 1 h 606"/>
                <a:gd name="T74" fmla="*/ 1 w 539"/>
                <a:gd name="T75" fmla="*/ 1 h 606"/>
                <a:gd name="T76" fmla="*/ 1 w 539"/>
                <a:gd name="T77" fmla="*/ 1 h 606"/>
                <a:gd name="T78" fmla="*/ 1 w 539"/>
                <a:gd name="T79" fmla="*/ 1 h 606"/>
                <a:gd name="T80" fmla="*/ 1 w 539"/>
                <a:gd name="T81" fmla="*/ 1 h 606"/>
                <a:gd name="T82" fmla="*/ 1 w 539"/>
                <a:gd name="T83" fmla="*/ 1 h 606"/>
                <a:gd name="T84" fmla="*/ 1 w 539"/>
                <a:gd name="T85" fmla="*/ 1 h 606"/>
                <a:gd name="T86" fmla="*/ 1 w 539"/>
                <a:gd name="T87" fmla="*/ 1 h 6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9"/>
                <a:gd name="T133" fmla="*/ 0 h 606"/>
                <a:gd name="T134" fmla="*/ 539 w 539"/>
                <a:gd name="T135" fmla="*/ 606 h 6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9" h="606">
                  <a:moveTo>
                    <a:pt x="539" y="276"/>
                  </a:moveTo>
                  <a:lnTo>
                    <a:pt x="539" y="214"/>
                  </a:lnTo>
                  <a:lnTo>
                    <a:pt x="430" y="214"/>
                  </a:lnTo>
                  <a:lnTo>
                    <a:pt x="419" y="179"/>
                  </a:lnTo>
                  <a:lnTo>
                    <a:pt x="407" y="148"/>
                  </a:lnTo>
                  <a:lnTo>
                    <a:pt x="390" y="117"/>
                  </a:lnTo>
                  <a:lnTo>
                    <a:pt x="371" y="89"/>
                  </a:lnTo>
                  <a:lnTo>
                    <a:pt x="350" y="66"/>
                  </a:lnTo>
                  <a:lnTo>
                    <a:pt x="331" y="47"/>
                  </a:lnTo>
                  <a:lnTo>
                    <a:pt x="310" y="32"/>
                  </a:lnTo>
                  <a:lnTo>
                    <a:pt x="288" y="20"/>
                  </a:lnTo>
                  <a:lnTo>
                    <a:pt x="268" y="11"/>
                  </a:lnTo>
                  <a:lnTo>
                    <a:pt x="248" y="5"/>
                  </a:lnTo>
                  <a:lnTo>
                    <a:pt x="227" y="2"/>
                  </a:lnTo>
                  <a:lnTo>
                    <a:pt x="216" y="0"/>
                  </a:lnTo>
                  <a:lnTo>
                    <a:pt x="206" y="2"/>
                  </a:lnTo>
                  <a:lnTo>
                    <a:pt x="184" y="0"/>
                  </a:lnTo>
                  <a:lnTo>
                    <a:pt x="163" y="4"/>
                  </a:lnTo>
                  <a:lnTo>
                    <a:pt x="143" y="10"/>
                  </a:lnTo>
                  <a:lnTo>
                    <a:pt x="124" y="18"/>
                  </a:lnTo>
                  <a:lnTo>
                    <a:pt x="104" y="27"/>
                  </a:lnTo>
                  <a:lnTo>
                    <a:pt x="86" y="40"/>
                  </a:lnTo>
                  <a:lnTo>
                    <a:pt x="54" y="72"/>
                  </a:lnTo>
                  <a:lnTo>
                    <a:pt x="54" y="137"/>
                  </a:lnTo>
                  <a:lnTo>
                    <a:pt x="68" y="116"/>
                  </a:lnTo>
                  <a:lnTo>
                    <a:pt x="82" y="98"/>
                  </a:lnTo>
                  <a:lnTo>
                    <a:pt x="97" y="82"/>
                  </a:lnTo>
                  <a:lnTo>
                    <a:pt x="113" y="69"/>
                  </a:lnTo>
                  <a:lnTo>
                    <a:pt x="130" y="60"/>
                  </a:lnTo>
                  <a:lnTo>
                    <a:pt x="146" y="52"/>
                  </a:lnTo>
                  <a:lnTo>
                    <a:pt x="164" y="46"/>
                  </a:lnTo>
                  <a:lnTo>
                    <a:pt x="182" y="42"/>
                  </a:lnTo>
                  <a:lnTo>
                    <a:pt x="203" y="42"/>
                  </a:lnTo>
                  <a:lnTo>
                    <a:pt x="224" y="44"/>
                  </a:lnTo>
                  <a:lnTo>
                    <a:pt x="235" y="45"/>
                  </a:lnTo>
                  <a:lnTo>
                    <a:pt x="247" y="48"/>
                  </a:lnTo>
                  <a:lnTo>
                    <a:pt x="268" y="57"/>
                  </a:lnTo>
                  <a:lnTo>
                    <a:pt x="277" y="62"/>
                  </a:lnTo>
                  <a:lnTo>
                    <a:pt x="288" y="69"/>
                  </a:lnTo>
                  <a:lnTo>
                    <a:pt x="300" y="77"/>
                  </a:lnTo>
                  <a:lnTo>
                    <a:pt x="313" y="89"/>
                  </a:lnTo>
                  <a:lnTo>
                    <a:pt x="324" y="101"/>
                  </a:lnTo>
                  <a:lnTo>
                    <a:pt x="336" y="116"/>
                  </a:lnTo>
                  <a:lnTo>
                    <a:pt x="350" y="137"/>
                  </a:lnTo>
                  <a:lnTo>
                    <a:pt x="364" y="161"/>
                  </a:lnTo>
                  <a:lnTo>
                    <a:pt x="374" y="186"/>
                  </a:lnTo>
                  <a:lnTo>
                    <a:pt x="383" y="214"/>
                  </a:lnTo>
                  <a:lnTo>
                    <a:pt x="389" y="251"/>
                  </a:lnTo>
                  <a:lnTo>
                    <a:pt x="391" y="293"/>
                  </a:lnTo>
                  <a:lnTo>
                    <a:pt x="390" y="305"/>
                  </a:lnTo>
                  <a:lnTo>
                    <a:pt x="390" y="318"/>
                  </a:lnTo>
                  <a:lnTo>
                    <a:pt x="388" y="345"/>
                  </a:lnTo>
                  <a:lnTo>
                    <a:pt x="388" y="346"/>
                  </a:lnTo>
                  <a:lnTo>
                    <a:pt x="386" y="352"/>
                  </a:lnTo>
                  <a:lnTo>
                    <a:pt x="382" y="376"/>
                  </a:lnTo>
                  <a:lnTo>
                    <a:pt x="373" y="400"/>
                  </a:lnTo>
                  <a:lnTo>
                    <a:pt x="367" y="412"/>
                  </a:lnTo>
                  <a:lnTo>
                    <a:pt x="362" y="425"/>
                  </a:lnTo>
                  <a:lnTo>
                    <a:pt x="355" y="436"/>
                  </a:lnTo>
                  <a:lnTo>
                    <a:pt x="349" y="448"/>
                  </a:lnTo>
                  <a:lnTo>
                    <a:pt x="342" y="459"/>
                  </a:lnTo>
                  <a:lnTo>
                    <a:pt x="336" y="471"/>
                  </a:lnTo>
                  <a:lnTo>
                    <a:pt x="324" y="484"/>
                  </a:lnTo>
                  <a:lnTo>
                    <a:pt x="313" y="496"/>
                  </a:lnTo>
                  <a:lnTo>
                    <a:pt x="306" y="501"/>
                  </a:lnTo>
                  <a:lnTo>
                    <a:pt x="302" y="503"/>
                  </a:lnTo>
                  <a:lnTo>
                    <a:pt x="300" y="507"/>
                  </a:lnTo>
                  <a:lnTo>
                    <a:pt x="288" y="518"/>
                  </a:lnTo>
                  <a:lnTo>
                    <a:pt x="277" y="522"/>
                  </a:lnTo>
                  <a:lnTo>
                    <a:pt x="268" y="528"/>
                  </a:lnTo>
                  <a:lnTo>
                    <a:pt x="264" y="528"/>
                  </a:lnTo>
                  <a:lnTo>
                    <a:pt x="262" y="530"/>
                  </a:lnTo>
                  <a:lnTo>
                    <a:pt x="257" y="532"/>
                  </a:lnTo>
                  <a:lnTo>
                    <a:pt x="247" y="537"/>
                  </a:lnTo>
                  <a:lnTo>
                    <a:pt x="235" y="539"/>
                  </a:lnTo>
                  <a:lnTo>
                    <a:pt x="224" y="542"/>
                  </a:lnTo>
                  <a:lnTo>
                    <a:pt x="203" y="544"/>
                  </a:lnTo>
                  <a:lnTo>
                    <a:pt x="182" y="543"/>
                  </a:lnTo>
                  <a:lnTo>
                    <a:pt x="164" y="539"/>
                  </a:lnTo>
                  <a:lnTo>
                    <a:pt x="146" y="533"/>
                  </a:lnTo>
                  <a:lnTo>
                    <a:pt x="130" y="525"/>
                  </a:lnTo>
                  <a:lnTo>
                    <a:pt x="113" y="514"/>
                  </a:lnTo>
                  <a:lnTo>
                    <a:pt x="97" y="502"/>
                  </a:lnTo>
                  <a:lnTo>
                    <a:pt x="82" y="486"/>
                  </a:lnTo>
                  <a:lnTo>
                    <a:pt x="68" y="471"/>
                  </a:lnTo>
                  <a:lnTo>
                    <a:pt x="59" y="458"/>
                  </a:lnTo>
                  <a:lnTo>
                    <a:pt x="52" y="446"/>
                  </a:lnTo>
                  <a:lnTo>
                    <a:pt x="38" y="419"/>
                  </a:lnTo>
                  <a:lnTo>
                    <a:pt x="28" y="392"/>
                  </a:lnTo>
                  <a:lnTo>
                    <a:pt x="20" y="363"/>
                  </a:lnTo>
                  <a:lnTo>
                    <a:pt x="20" y="448"/>
                  </a:lnTo>
                  <a:lnTo>
                    <a:pt x="0" y="448"/>
                  </a:lnTo>
                  <a:lnTo>
                    <a:pt x="7" y="465"/>
                  </a:lnTo>
                  <a:lnTo>
                    <a:pt x="17" y="483"/>
                  </a:lnTo>
                  <a:lnTo>
                    <a:pt x="28" y="500"/>
                  </a:lnTo>
                  <a:lnTo>
                    <a:pt x="41" y="518"/>
                  </a:lnTo>
                  <a:lnTo>
                    <a:pt x="58" y="538"/>
                  </a:lnTo>
                  <a:lnTo>
                    <a:pt x="76" y="556"/>
                  </a:lnTo>
                  <a:lnTo>
                    <a:pt x="95" y="570"/>
                  </a:lnTo>
                  <a:lnTo>
                    <a:pt x="115" y="584"/>
                  </a:lnTo>
                  <a:lnTo>
                    <a:pt x="136" y="592"/>
                  </a:lnTo>
                  <a:lnTo>
                    <a:pt x="158" y="600"/>
                  </a:lnTo>
                  <a:lnTo>
                    <a:pt x="181" y="604"/>
                  </a:lnTo>
                  <a:lnTo>
                    <a:pt x="206" y="606"/>
                  </a:lnTo>
                  <a:lnTo>
                    <a:pt x="226" y="605"/>
                  </a:lnTo>
                  <a:lnTo>
                    <a:pt x="235" y="603"/>
                  </a:lnTo>
                  <a:lnTo>
                    <a:pt x="240" y="602"/>
                  </a:lnTo>
                  <a:lnTo>
                    <a:pt x="246" y="602"/>
                  </a:lnTo>
                  <a:lnTo>
                    <a:pt x="265" y="596"/>
                  </a:lnTo>
                  <a:lnTo>
                    <a:pt x="275" y="592"/>
                  </a:lnTo>
                  <a:lnTo>
                    <a:pt x="286" y="590"/>
                  </a:lnTo>
                  <a:lnTo>
                    <a:pt x="288" y="587"/>
                  </a:lnTo>
                  <a:lnTo>
                    <a:pt x="307" y="578"/>
                  </a:lnTo>
                  <a:lnTo>
                    <a:pt x="311" y="574"/>
                  </a:lnTo>
                  <a:lnTo>
                    <a:pt x="325" y="562"/>
                  </a:lnTo>
                  <a:lnTo>
                    <a:pt x="332" y="555"/>
                  </a:lnTo>
                  <a:lnTo>
                    <a:pt x="334" y="552"/>
                  </a:lnTo>
                  <a:lnTo>
                    <a:pt x="336" y="551"/>
                  </a:lnTo>
                  <a:lnTo>
                    <a:pt x="341" y="549"/>
                  </a:lnTo>
                  <a:lnTo>
                    <a:pt x="355" y="533"/>
                  </a:lnTo>
                  <a:lnTo>
                    <a:pt x="362" y="525"/>
                  </a:lnTo>
                  <a:lnTo>
                    <a:pt x="371" y="518"/>
                  </a:lnTo>
                  <a:lnTo>
                    <a:pt x="382" y="501"/>
                  </a:lnTo>
                  <a:lnTo>
                    <a:pt x="386" y="492"/>
                  </a:lnTo>
                  <a:lnTo>
                    <a:pt x="392" y="485"/>
                  </a:lnTo>
                  <a:lnTo>
                    <a:pt x="396" y="476"/>
                  </a:lnTo>
                  <a:lnTo>
                    <a:pt x="401" y="467"/>
                  </a:lnTo>
                  <a:lnTo>
                    <a:pt x="410" y="450"/>
                  </a:lnTo>
                  <a:lnTo>
                    <a:pt x="416" y="431"/>
                  </a:lnTo>
                  <a:lnTo>
                    <a:pt x="424" y="413"/>
                  </a:lnTo>
                  <a:lnTo>
                    <a:pt x="428" y="394"/>
                  </a:lnTo>
                  <a:lnTo>
                    <a:pt x="433" y="376"/>
                  </a:lnTo>
                  <a:lnTo>
                    <a:pt x="539" y="376"/>
                  </a:lnTo>
                  <a:lnTo>
                    <a:pt x="539" y="276"/>
                  </a:lnTo>
                  <a:close/>
                </a:path>
              </a:pathLst>
            </a:custGeom>
            <a:solidFill>
              <a:srgbClr val="DADADA"/>
            </a:solidFill>
            <a:ln w="9525">
              <a:solidFill>
                <a:schemeClr val="tx1"/>
              </a:solidFill>
              <a:round/>
              <a:headEnd/>
              <a:tailEnd/>
            </a:ln>
          </p:spPr>
          <p:txBody>
            <a:bodyPr/>
            <a:lstStyle/>
            <a:p>
              <a:endParaRPr lang="en-US"/>
            </a:p>
          </p:txBody>
        </p:sp>
        <p:sp>
          <p:nvSpPr>
            <p:cNvPr id="6208" name="Freeform 8"/>
            <p:cNvSpPr>
              <a:spLocks noEditPoints="1"/>
            </p:cNvSpPr>
            <p:nvPr/>
          </p:nvSpPr>
          <p:spPr bwMode="auto">
            <a:xfrm flipH="1">
              <a:off x="1127" y="2705"/>
              <a:ext cx="65" cy="112"/>
            </a:xfrm>
            <a:custGeom>
              <a:avLst/>
              <a:gdLst>
                <a:gd name="T0" fmla="*/ 1 w 130"/>
                <a:gd name="T1" fmla="*/ 1 h 193"/>
                <a:gd name="T2" fmla="*/ 1 w 130"/>
                <a:gd name="T3" fmla="*/ 1 h 193"/>
                <a:gd name="T4" fmla="*/ 1 w 130"/>
                <a:gd name="T5" fmla="*/ 1 h 193"/>
                <a:gd name="T6" fmla="*/ 1 w 130"/>
                <a:gd name="T7" fmla="*/ 1 h 193"/>
                <a:gd name="T8" fmla="*/ 1 w 130"/>
                <a:gd name="T9" fmla="*/ 1 h 193"/>
                <a:gd name="T10" fmla="*/ 1 w 130"/>
                <a:gd name="T11" fmla="*/ 1 h 193"/>
                <a:gd name="T12" fmla="*/ 1 w 130"/>
                <a:gd name="T13" fmla="*/ 1 h 193"/>
                <a:gd name="T14" fmla="*/ 1 w 130"/>
                <a:gd name="T15" fmla="*/ 1 h 193"/>
                <a:gd name="T16" fmla="*/ 1 w 130"/>
                <a:gd name="T17" fmla="*/ 1 h 193"/>
                <a:gd name="T18" fmla="*/ 1 w 130"/>
                <a:gd name="T19" fmla="*/ 1 h 193"/>
                <a:gd name="T20" fmla="*/ 1 w 130"/>
                <a:gd name="T21" fmla="*/ 1 h 193"/>
                <a:gd name="T22" fmla="*/ 1 w 130"/>
                <a:gd name="T23" fmla="*/ 1 h 193"/>
                <a:gd name="T24" fmla="*/ 1 w 130"/>
                <a:gd name="T25" fmla="*/ 1 h 193"/>
                <a:gd name="T26" fmla="*/ 1 w 130"/>
                <a:gd name="T27" fmla="*/ 1 h 193"/>
                <a:gd name="T28" fmla="*/ 1 w 130"/>
                <a:gd name="T29" fmla="*/ 1 h 193"/>
                <a:gd name="T30" fmla="*/ 1 w 130"/>
                <a:gd name="T31" fmla="*/ 1 h 193"/>
                <a:gd name="T32" fmla="*/ 1 w 130"/>
                <a:gd name="T33" fmla="*/ 1 h 193"/>
                <a:gd name="T34" fmla="*/ 1 w 130"/>
                <a:gd name="T35" fmla="*/ 1 h 193"/>
                <a:gd name="T36" fmla="*/ 1 w 130"/>
                <a:gd name="T37" fmla="*/ 1 h 193"/>
                <a:gd name="T38" fmla="*/ 1 w 130"/>
                <a:gd name="T39" fmla="*/ 1 h 193"/>
                <a:gd name="T40" fmla="*/ 1 w 130"/>
                <a:gd name="T41" fmla="*/ 1 h 193"/>
                <a:gd name="T42" fmla="*/ 1 w 130"/>
                <a:gd name="T43" fmla="*/ 1 h 193"/>
                <a:gd name="T44" fmla="*/ 1 w 130"/>
                <a:gd name="T45" fmla="*/ 1 h 193"/>
                <a:gd name="T46" fmla="*/ 1 w 130"/>
                <a:gd name="T47" fmla="*/ 1 h 193"/>
                <a:gd name="T48" fmla="*/ 1 w 130"/>
                <a:gd name="T49" fmla="*/ 1 h 193"/>
                <a:gd name="T50" fmla="*/ 1 w 130"/>
                <a:gd name="T51" fmla="*/ 1 h 193"/>
                <a:gd name="T52" fmla="*/ 1 w 130"/>
                <a:gd name="T53" fmla="*/ 1 h 193"/>
                <a:gd name="T54" fmla="*/ 1 w 130"/>
                <a:gd name="T55" fmla="*/ 1 h 193"/>
                <a:gd name="T56" fmla="*/ 1 w 130"/>
                <a:gd name="T57" fmla="*/ 1 h 193"/>
                <a:gd name="T58" fmla="*/ 1 w 130"/>
                <a:gd name="T59" fmla="*/ 1 h 193"/>
                <a:gd name="T60" fmla="*/ 1 w 130"/>
                <a:gd name="T61" fmla="*/ 1 h 193"/>
                <a:gd name="T62" fmla="*/ 0 w 130"/>
                <a:gd name="T63" fmla="*/ 1 h 193"/>
                <a:gd name="T64" fmla="*/ 1 w 130"/>
                <a:gd name="T65" fmla="*/ 1 h 193"/>
                <a:gd name="T66" fmla="*/ 1 w 130"/>
                <a:gd name="T67" fmla="*/ 1 h 193"/>
                <a:gd name="T68" fmla="*/ 1 w 130"/>
                <a:gd name="T69" fmla="*/ 1 h 193"/>
                <a:gd name="T70" fmla="*/ 1 w 130"/>
                <a:gd name="T71" fmla="*/ 1 h 193"/>
                <a:gd name="T72" fmla="*/ 1 w 130"/>
                <a:gd name="T73" fmla="*/ 1 h 193"/>
                <a:gd name="T74" fmla="*/ 1 w 130"/>
                <a:gd name="T75" fmla="*/ 1 h 193"/>
                <a:gd name="T76" fmla="*/ 1 w 130"/>
                <a:gd name="T77" fmla="*/ 1 h 193"/>
                <a:gd name="T78" fmla="*/ 1 w 130"/>
                <a:gd name="T79" fmla="*/ 1 h 193"/>
                <a:gd name="T80" fmla="*/ 1 w 130"/>
                <a:gd name="T81" fmla="*/ 1 h 193"/>
                <a:gd name="T82" fmla="*/ 1 w 130"/>
                <a:gd name="T83" fmla="*/ 1 h 193"/>
                <a:gd name="T84" fmla="*/ 1 w 130"/>
                <a:gd name="T85" fmla="*/ 1 h 193"/>
                <a:gd name="T86" fmla="*/ 1 w 130"/>
                <a:gd name="T87" fmla="*/ 1 h 193"/>
                <a:gd name="T88" fmla="*/ 1 w 130"/>
                <a:gd name="T89" fmla="*/ 1 h 193"/>
                <a:gd name="T90" fmla="*/ 1 w 130"/>
                <a:gd name="T91" fmla="*/ 1 h 193"/>
                <a:gd name="T92" fmla="*/ 1 w 130"/>
                <a:gd name="T93" fmla="*/ 1 h 193"/>
                <a:gd name="T94" fmla="*/ 1 w 130"/>
                <a:gd name="T95" fmla="*/ 1 h 193"/>
                <a:gd name="T96" fmla="*/ 1 w 130"/>
                <a:gd name="T97" fmla="*/ 1 h 193"/>
                <a:gd name="T98" fmla="*/ 1 w 130"/>
                <a:gd name="T99" fmla="*/ 1 h 193"/>
                <a:gd name="T100" fmla="*/ 1 w 130"/>
                <a:gd name="T101" fmla="*/ 1 h 193"/>
                <a:gd name="T102" fmla="*/ 1 w 130"/>
                <a:gd name="T103" fmla="*/ 1 h 193"/>
                <a:gd name="T104" fmla="*/ 1 w 130"/>
                <a:gd name="T105" fmla="*/ 1 h 193"/>
                <a:gd name="T106" fmla="*/ 1 w 130"/>
                <a:gd name="T107" fmla="*/ 1 h 193"/>
                <a:gd name="T108" fmla="*/ 1 w 130"/>
                <a:gd name="T109" fmla="*/ 1 h 193"/>
                <a:gd name="T110" fmla="*/ 1 w 130"/>
                <a:gd name="T111" fmla="*/ 1 h 193"/>
                <a:gd name="T112" fmla="*/ 1 w 130"/>
                <a:gd name="T113" fmla="*/ 1 h 193"/>
                <a:gd name="T114" fmla="*/ 1 w 130"/>
                <a:gd name="T115" fmla="*/ 1 h 193"/>
                <a:gd name="T116" fmla="*/ 1 w 130"/>
                <a:gd name="T117" fmla="*/ 1 h 193"/>
                <a:gd name="T118" fmla="*/ 1 w 130"/>
                <a:gd name="T119" fmla="*/ 1 h 1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0"/>
                <a:gd name="T181" fmla="*/ 0 h 193"/>
                <a:gd name="T182" fmla="*/ 130 w 130"/>
                <a:gd name="T183" fmla="*/ 193 h 1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0" h="193">
                  <a:moveTo>
                    <a:pt x="80" y="12"/>
                  </a:moveTo>
                  <a:lnTo>
                    <a:pt x="80" y="14"/>
                  </a:lnTo>
                  <a:lnTo>
                    <a:pt x="83" y="16"/>
                  </a:lnTo>
                  <a:lnTo>
                    <a:pt x="88" y="19"/>
                  </a:lnTo>
                  <a:lnTo>
                    <a:pt x="88" y="20"/>
                  </a:lnTo>
                  <a:lnTo>
                    <a:pt x="89" y="22"/>
                  </a:lnTo>
                  <a:lnTo>
                    <a:pt x="87" y="26"/>
                  </a:lnTo>
                  <a:lnTo>
                    <a:pt x="84" y="26"/>
                  </a:lnTo>
                  <a:lnTo>
                    <a:pt x="83" y="28"/>
                  </a:lnTo>
                  <a:lnTo>
                    <a:pt x="83" y="29"/>
                  </a:lnTo>
                  <a:lnTo>
                    <a:pt x="83" y="30"/>
                  </a:lnTo>
                  <a:lnTo>
                    <a:pt x="82" y="30"/>
                  </a:lnTo>
                  <a:lnTo>
                    <a:pt x="82" y="31"/>
                  </a:lnTo>
                  <a:lnTo>
                    <a:pt x="82" y="34"/>
                  </a:lnTo>
                  <a:lnTo>
                    <a:pt x="81" y="35"/>
                  </a:lnTo>
                  <a:lnTo>
                    <a:pt x="78" y="36"/>
                  </a:lnTo>
                  <a:lnTo>
                    <a:pt x="78" y="38"/>
                  </a:lnTo>
                  <a:lnTo>
                    <a:pt x="78" y="41"/>
                  </a:lnTo>
                  <a:lnTo>
                    <a:pt x="77" y="44"/>
                  </a:lnTo>
                  <a:lnTo>
                    <a:pt x="77" y="46"/>
                  </a:lnTo>
                  <a:lnTo>
                    <a:pt x="76" y="48"/>
                  </a:lnTo>
                  <a:lnTo>
                    <a:pt x="77" y="58"/>
                  </a:lnTo>
                  <a:lnTo>
                    <a:pt x="76" y="60"/>
                  </a:lnTo>
                  <a:lnTo>
                    <a:pt x="75" y="65"/>
                  </a:lnTo>
                  <a:lnTo>
                    <a:pt x="75" y="68"/>
                  </a:lnTo>
                  <a:lnTo>
                    <a:pt x="90" y="70"/>
                  </a:lnTo>
                  <a:lnTo>
                    <a:pt x="90" y="71"/>
                  </a:lnTo>
                  <a:lnTo>
                    <a:pt x="92" y="72"/>
                  </a:lnTo>
                  <a:lnTo>
                    <a:pt x="89" y="73"/>
                  </a:lnTo>
                  <a:lnTo>
                    <a:pt x="88" y="76"/>
                  </a:lnTo>
                  <a:lnTo>
                    <a:pt x="86" y="76"/>
                  </a:lnTo>
                  <a:lnTo>
                    <a:pt x="84" y="76"/>
                  </a:lnTo>
                  <a:lnTo>
                    <a:pt x="84" y="77"/>
                  </a:lnTo>
                  <a:lnTo>
                    <a:pt x="82" y="79"/>
                  </a:lnTo>
                  <a:lnTo>
                    <a:pt x="81" y="80"/>
                  </a:lnTo>
                  <a:lnTo>
                    <a:pt x="78" y="80"/>
                  </a:lnTo>
                  <a:lnTo>
                    <a:pt x="84" y="84"/>
                  </a:lnTo>
                  <a:lnTo>
                    <a:pt x="89" y="90"/>
                  </a:lnTo>
                  <a:lnTo>
                    <a:pt x="87" y="91"/>
                  </a:lnTo>
                  <a:lnTo>
                    <a:pt x="86" y="94"/>
                  </a:lnTo>
                  <a:lnTo>
                    <a:pt x="83" y="95"/>
                  </a:lnTo>
                  <a:lnTo>
                    <a:pt x="82" y="97"/>
                  </a:lnTo>
                  <a:lnTo>
                    <a:pt x="81" y="97"/>
                  </a:lnTo>
                  <a:lnTo>
                    <a:pt x="80" y="98"/>
                  </a:lnTo>
                  <a:lnTo>
                    <a:pt x="80" y="100"/>
                  </a:lnTo>
                  <a:lnTo>
                    <a:pt x="81" y="101"/>
                  </a:lnTo>
                  <a:lnTo>
                    <a:pt x="83" y="103"/>
                  </a:lnTo>
                  <a:lnTo>
                    <a:pt x="83" y="109"/>
                  </a:lnTo>
                  <a:lnTo>
                    <a:pt x="84" y="109"/>
                  </a:lnTo>
                  <a:lnTo>
                    <a:pt x="83" y="110"/>
                  </a:lnTo>
                  <a:lnTo>
                    <a:pt x="83" y="112"/>
                  </a:lnTo>
                  <a:lnTo>
                    <a:pt x="82" y="112"/>
                  </a:lnTo>
                  <a:lnTo>
                    <a:pt x="82" y="113"/>
                  </a:lnTo>
                  <a:lnTo>
                    <a:pt x="82" y="115"/>
                  </a:lnTo>
                  <a:lnTo>
                    <a:pt x="82" y="116"/>
                  </a:lnTo>
                  <a:lnTo>
                    <a:pt x="82" y="120"/>
                  </a:lnTo>
                  <a:lnTo>
                    <a:pt x="88" y="121"/>
                  </a:lnTo>
                  <a:lnTo>
                    <a:pt x="92" y="121"/>
                  </a:lnTo>
                  <a:lnTo>
                    <a:pt x="93" y="122"/>
                  </a:lnTo>
                  <a:lnTo>
                    <a:pt x="94" y="124"/>
                  </a:lnTo>
                  <a:lnTo>
                    <a:pt x="93" y="126"/>
                  </a:lnTo>
                  <a:lnTo>
                    <a:pt x="89" y="128"/>
                  </a:lnTo>
                  <a:lnTo>
                    <a:pt x="88" y="128"/>
                  </a:lnTo>
                  <a:lnTo>
                    <a:pt x="88" y="132"/>
                  </a:lnTo>
                  <a:lnTo>
                    <a:pt x="88" y="139"/>
                  </a:lnTo>
                  <a:lnTo>
                    <a:pt x="108" y="140"/>
                  </a:lnTo>
                  <a:lnTo>
                    <a:pt x="110" y="143"/>
                  </a:lnTo>
                  <a:lnTo>
                    <a:pt x="111" y="144"/>
                  </a:lnTo>
                  <a:lnTo>
                    <a:pt x="111" y="145"/>
                  </a:lnTo>
                  <a:lnTo>
                    <a:pt x="110" y="148"/>
                  </a:lnTo>
                  <a:lnTo>
                    <a:pt x="105" y="149"/>
                  </a:lnTo>
                  <a:lnTo>
                    <a:pt x="100" y="150"/>
                  </a:lnTo>
                  <a:lnTo>
                    <a:pt x="99" y="151"/>
                  </a:lnTo>
                  <a:lnTo>
                    <a:pt x="99" y="152"/>
                  </a:lnTo>
                  <a:lnTo>
                    <a:pt x="98" y="154"/>
                  </a:lnTo>
                  <a:lnTo>
                    <a:pt x="95" y="154"/>
                  </a:lnTo>
                  <a:lnTo>
                    <a:pt x="95" y="155"/>
                  </a:lnTo>
                  <a:lnTo>
                    <a:pt x="98" y="156"/>
                  </a:lnTo>
                  <a:lnTo>
                    <a:pt x="98" y="157"/>
                  </a:lnTo>
                  <a:lnTo>
                    <a:pt x="96" y="158"/>
                  </a:lnTo>
                  <a:lnTo>
                    <a:pt x="95" y="160"/>
                  </a:lnTo>
                  <a:lnTo>
                    <a:pt x="95" y="161"/>
                  </a:lnTo>
                  <a:lnTo>
                    <a:pt x="94" y="172"/>
                  </a:lnTo>
                  <a:lnTo>
                    <a:pt x="92" y="180"/>
                  </a:lnTo>
                  <a:lnTo>
                    <a:pt x="86" y="179"/>
                  </a:lnTo>
                  <a:lnTo>
                    <a:pt x="84" y="180"/>
                  </a:lnTo>
                  <a:lnTo>
                    <a:pt x="83" y="181"/>
                  </a:lnTo>
                  <a:lnTo>
                    <a:pt x="84" y="187"/>
                  </a:lnTo>
                  <a:lnTo>
                    <a:pt x="84" y="193"/>
                  </a:lnTo>
                  <a:lnTo>
                    <a:pt x="89" y="193"/>
                  </a:lnTo>
                  <a:lnTo>
                    <a:pt x="130" y="193"/>
                  </a:lnTo>
                  <a:lnTo>
                    <a:pt x="130" y="157"/>
                  </a:lnTo>
                  <a:lnTo>
                    <a:pt x="130" y="92"/>
                  </a:lnTo>
                  <a:lnTo>
                    <a:pt x="130" y="0"/>
                  </a:lnTo>
                  <a:lnTo>
                    <a:pt x="0" y="0"/>
                  </a:lnTo>
                  <a:lnTo>
                    <a:pt x="0" y="193"/>
                  </a:lnTo>
                  <a:lnTo>
                    <a:pt x="51" y="193"/>
                  </a:lnTo>
                  <a:lnTo>
                    <a:pt x="51" y="192"/>
                  </a:lnTo>
                  <a:lnTo>
                    <a:pt x="51" y="148"/>
                  </a:lnTo>
                  <a:lnTo>
                    <a:pt x="51" y="144"/>
                  </a:lnTo>
                  <a:lnTo>
                    <a:pt x="50" y="134"/>
                  </a:lnTo>
                  <a:lnTo>
                    <a:pt x="52" y="125"/>
                  </a:lnTo>
                  <a:lnTo>
                    <a:pt x="52" y="113"/>
                  </a:lnTo>
                  <a:lnTo>
                    <a:pt x="52" y="109"/>
                  </a:lnTo>
                  <a:lnTo>
                    <a:pt x="53" y="108"/>
                  </a:lnTo>
                  <a:lnTo>
                    <a:pt x="48" y="91"/>
                  </a:lnTo>
                  <a:lnTo>
                    <a:pt x="51" y="76"/>
                  </a:lnTo>
                  <a:lnTo>
                    <a:pt x="51" y="71"/>
                  </a:lnTo>
                  <a:lnTo>
                    <a:pt x="51" y="47"/>
                  </a:lnTo>
                  <a:lnTo>
                    <a:pt x="52" y="40"/>
                  </a:lnTo>
                  <a:lnTo>
                    <a:pt x="47" y="30"/>
                  </a:lnTo>
                  <a:lnTo>
                    <a:pt x="48" y="22"/>
                  </a:lnTo>
                  <a:lnTo>
                    <a:pt x="48" y="18"/>
                  </a:lnTo>
                  <a:lnTo>
                    <a:pt x="46" y="11"/>
                  </a:lnTo>
                  <a:lnTo>
                    <a:pt x="50" y="7"/>
                  </a:lnTo>
                  <a:lnTo>
                    <a:pt x="52" y="7"/>
                  </a:lnTo>
                  <a:lnTo>
                    <a:pt x="54" y="18"/>
                  </a:lnTo>
                  <a:lnTo>
                    <a:pt x="56" y="30"/>
                  </a:lnTo>
                  <a:lnTo>
                    <a:pt x="54" y="32"/>
                  </a:lnTo>
                  <a:lnTo>
                    <a:pt x="58" y="35"/>
                  </a:lnTo>
                  <a:lnTo>
                    <a:pt x="59" y="41"/>
                  </a:lnTo>
                  <a:lnTo>
                    <a:pt x="58" y="43"/>
                  </a:lnTo>
                  <a:lnTo>
                    <a:pt x="58" y="65"/>
                  </a:lnTo>
                  <a:lnTo>
                    <a:pt x="57" y="70"/>
                  </a:lnTo>
                  <a:lnTo>
                    <a:pt x="57" y="76"/>
                  </a:lnTo>
                  <a:lnTo>
                    <a:pt x="57" y="88"/>
                  </a:lnTo>
                  <a:lnTo>
                    <a:pt x="58" y="100"/>
                  </a:lnTo>
                  <a:lnTo>
                    <a:pt x="59" y="108"/>
                  </a:lnTo>
                  <a:lnTo>
                    <a:pt x="58" y="114"/>
                  </a:lnTo>
                  <a:lnTo>
                    <a:pt x="59" y="118"/>
                  </a:lnTo>
                  <a:lnTo>
                    <a:pt x="59" y="85"/>
                  </a:lnTo>
                  <a:lnTo>
                    <a:pt x="60" y="77"/>
                  </a:lnTo>
                  <a:lnTo>
                    <a:pt x="60" y="34"/>
                  </a:lnTo>
                  <a:lnTo>
                    <a:pt x="60" y="22"/>
                  </a:lnTo>
                  <a:lnTo>
                    <a:pt x="59" y="11"/>
                  </a:lnTo>
                  <a:lnTo>
                    <a:pt x="59" y="5"/>
                  </a:lnTo>
                  <a:lnTo>
                    <a:pt x="64" y="4"/>
                  </a:lnTo>
                  <a:lnTo>
                    <a:pt x="65" y="4"/>
                  </a:lnTo>
                  <a:lnTo>
                    <a:pt x="69" y="4"/>
                  </a:lnTo>
                  <a:lnTo>
                    <a:pt x="70" y="4"/>
                  </a:lnTo>
                  <a:lnTo>
                    <a:pt x="72" y="4"/>
                  </a:lnTo>
                  <a:lnTo>
                    <a:pt x="74" y="4"/>
                  </a:lnTo>
                  <a:lnTo>
                    <a:pt x="76" y="4"/>
                  </a:lnTo>
                  <a:lnTo>
                    <a:pt x="78" y="7"/>
                  </a:lnTo>
                  <a:lnTo>
                    <a:pt x="80" y="12"/>
                  </a:lnTo>
                  <a:close/>
                  <a:moveTo>
                    <a:pt x="122" y="32"/>
                  </a:moveTo>
                  <a:lnTo>
                    <a:pt x="120" y="8"/>
                  </a:lnTo>
                  <a:lnTo>
                    <a:pt x="122" y="7"/>
                  </a:lnTo>
                  <a:lnTo>
                    <a:pt x="124" y="6"/>
                  </a:lnTo>
                  <a:lnTo>
                    <a:pt x="126" y="6"/>
                  </a:lnTo>
                  <a:lnTo>
                    <a:pt x="128" y="7"/>
                  </a:lnTo>
                  <a:lnTo>
                    <a:pt x="128" y="8"/>
                  </a:lnTo>
                  <a:lnTo>
                    <a:pt x="128" y="26"/>
                  </a:lnTo>
                  <a:lnTo>
                    <a:pt x="129" y="77"/>
                  </a:lnTo>
                  <a:lnTo>
                    <a:pt x="129" y="82"/>
                  </a:lnTo>
                  <a:lnTo>
                    <a:pt x="128" y="89"/>
                  </a:lnTo>
                  <a:lnTo>
                    <a:pt x="129" y="112"/>
                  </a:lnTo>
                  <a:lnTo>
                    <a:pt x="129" y="137"/>
                  </a:lnTo>
                  <a:lnTo>
                    <a:pt x="129" y="148"/>
                  </a:lnTo>
                  <a:lnTo>
                    <a:pt x="129" y="169"/>
                  </a:lnTo>
                  <a:lnTo>
                    <a:pt x="129" y="173"/>
                  </a:lnTo>
                  <a:lnTo>
                    <a:pt x="129" y="179"/>
                  </a:lnTo>
                  <a:lnTo>
                    <a:pt x="129" y="182"/>
                  </a:lnTo>
                  <a:lnTo>
                    <a:pt x="129" y="190"/>
                  </a:lnTo>
                  <a:lnTo>
                    <a:pt x="128" y="191"/>
                  </a:lnTo>
                  <a:lnTo>
                    <a:pt x="126" y="191"/>
                  </a:lnTo>
                  <a:lnTo>
                    <a:pt x="124" y="191"/>
                  </a:lnTo>
                  <a:lnTo>
                    <a:pt x="123" y="191"/>
                  </a:lnTo>
                  <a:lnTo>
                    <a:pt x="123" y="190"/>
                  </a:lnTo>
                  <a:lnTo>
                    <a:pt x="123" y="188"/>
                  </a:lnTo>
                  <a:lnTo>
                    <a:pt x="123" y="186"/>
                  </a:lnTo>
                  <a:lnTo>
                    <a:pt x="122" y="181"/>
                  </a:lnTo>
                  <a:lnTo>
                    <a:pt x="122" y="179"/>
                  </a:lnTo>
                  <a:lnTo>
                    <a:pt x="123" y="166"/>
                  </a:lnTo>
                  <a:lnTo>
                    <a:pt x="123" y="163"/>
                  </a:lnTo>
                  <a:lnTo>
                    <a:pt x="122" y="138"/>
                  </a:lnTo>
                  <a:lnTo>
                    <a:pt x="123" y="113"/>
                  </a:lnTo>
                  <a:lnTo>
                    <a:pt x="123" y="100"/>
                  </a:lnTo>
                  <a:lnTo>
                    <a:pt x="122" y="88"/>
                  </a:lnTo>
                  <a:lnTo>
                    <a:pt x="122" y="83"/>
                  </a:lnTo>
                  <a:lnTo>
                    <a:pt x="122" y="32"/>
                  </a:lnTo>
                  <a:close/>
                </a:path>
              </a:pathLst>
            </a:custGeom>
            <a:solidFill>
              <a:srgbClr val="DADADA"/>
            </a:solidFill>
            <a:ln w="9525">
              <a:solidFill>
                <a:schemeClr val="tx1"/>
              </a:solidFill>
              <a:round/>
              <a:headEnd/>
              <a:tailEnd/>
            </a:ln>
          </p:spPr>
          <p:txBody>
            <a:bodyPr/>
            <a:lstStyle/>
            <a:p>
              <a:endParaRPr lang="en-US"/>
            </a:p>
          </p:txBody>
        </p:sp>
        <p:sp>
          <p:nvSpPr>
            <p:cNvPr id="6209" name="Freeform 9"/>
            <p:cNvSpPr>
              <a:spLocks/>
            </p:cNvSpPr>
            <p:nvPr/>
          </p:nvSpPr>
          <p:spPr bwMode="auto">
            <a:xfrm flipH="1">
              <a:off x="1127" y="2708"/>
              <a:ext cx="4" cy="108"/>
            </a:xfrm>
            <a:custGeom>
              <a:avLst/>
              <a:gdLst>
                <a:gd name="T0" fmla="*/ 0 w 9"/>
                <a:gd name="T1" fmla="*/ 1 h 185"/>
                <a:gd name="T2" fmla="*/ 0 w 9"/>
                <a:gd name="T3" fmla="*/ 1 h 185"/>
                <a:gd name="T4" fmla="*/ 0 w 9"/>
                <a:gd name="T5" fmla="*/ 1 h 185"/>
                <a:gd name="T6" fmla="*/ 0 w 9"/>
                <a:gd name="T7" fmla="*/ 1 h 185"/>
                <a:gd name="T8" fmla="*/ 0 w 9"/>
                <a:gd name="T9" fmla="*/ 1 h 185"/>
                <a:gd name="T10" fmla="*/ 0 w 9"/>
                <a:gd name="T11" fmla="*/ 1 h 185"/>
                <a:gd name="T12" fmla="*/ 0 w 9"/>
                <a:gd name="T13" fmla="*/ 1 h 185"/>
                <a:gd name="T14" fmla="*/ 0 w 9"/>
                <a:gd name="T15" fmla="*/ 1 h 185"/>
                <a:gd name="T16" fmla="*/ 0 w 9"/>
                <a:gd name="T17" fmla="*/ 1 h 185"/>
                <a:gd name="T18" fmla="*/ 0 w 9"/>
                <a:gd name="T19" fmla="*/ 1 h 185"/>
                <a:gd name="T20" fmla="*/ 0 w 9"/>
                <a:gd name="T21" fmla="*/ 1 h 185"/>
                <a:gd name="T22" fmla="*/ 0 w 9"/>
                <a:gd name="T23" fmla="*/ 1 h 185"/>
                <a:gd name="T24" fmla="*/ 0 w 9"/>
                <a:gd name="T25" fmla="*/ 1 h 185"/>
                <a:gd name="T26" fmla="*/ 0 w 9"/>
                <a:gd name="T27" fmla="*/ 1 h 185"/>
                <a:gd name="T28" fmla="*/ 0 w 9"/>
                <a:gd name="T29" fmla="*/ 1 h 185"/>
                <a:gd name="T30" fmla="*/ 0 w 9"/>
                <a:gd name="T31" fmla="*/ 1 h 185"/>
                <a:gd name="T32" fmla="*/ 0 w 9"/>
                <a:gd name="T33" fmla="*/ 1 h 185"/>
                <a:gd name="T34" fmla="*/ 0 w 9"/>
                <a:gd name="T35" fmla="*/ 1 h 185"/>
                <a:gd name="T36" fmla="*/ 0 w 9"/>
                <a:gd name="T37" fmla="*/ 1 h 185"/>
                <a:gd name="T38" fmla="*/ 0 w 9"/>
                <a:gd name="T39" fmla="*/ 1 h 185"/>
                <a:gd name="T40" fmla="*/ 0 w 9"/>
                <a:gd name="T41" fmla="*/ 1 h 185"/>
                <a:gd name="T42" fmla="*/ 0 w 9"/>
                <a:gd name="T43" fmla="*/ 1 h 185"/>
                <a:gd name="T44" fmla="*/ 0 w 9"/>
                <a:gd name="T45" fmla="*/ 1 h 185"/>
                <a:gd name="T46" fmla="*/ 0 w 9"/>
                <a:gd name="T47" fmla="*/ 1 h 185"/>
                <a:gd name="T48" fmla="*/ 0 w 9"/>
                <a:gd name="T49" fmla="*/ 1 h 185"/>
                <a:gd name="T50" fmla="*/ 0 w 9"/>
                <a:gd name="T51" fmla="*/ 1 h 185"/>
                <a:gd name="T52" fmla="*/ 0 w 9"/>
                <a:gd name="T53" fmla="*/ 1 h 185"/>
                <a:gd name="T54" fmla="*/ 0 w 9"/>
                <a:gd name="T55" fmla="*/ 1 h 185"/>
                <a:gd name="T56" fmla="*/ 0 w 9"/>
                <a:gd name="T57" fmla="*/ 1 h 185"/>
                <a:gd name="T58" fmla="*/ 0 w 9"/>
                <a:gd name="T59" fmla="*/ 1 h 185"/>
                <a:gd name="T60" fmla="*/ 0 w 9"/>
                <a:gd name="T61" fmla="*/ 1 h 185"/>
                <a:gd name="T62" fmla="*/ 0 w 9"/>
                <a:gd name="T63" fmla="*/ 1 h 185"/>
                <a:gd name="T64" fmla="*/ 0 w 9"/>
                <a:gd name="T65" fmla="*/ 0 h 185"/>
                <a:gd name="T66" fmla="*/ 0 w 9"/>
                <a:gd name="T67" fmla="*/ 0 h 185"/>
                <a:gd name="T68" fmla="*/ 0 w 9"/>
                <a:gd name="T69" fmla="*/ 1 h 185"/>
                <a:gd name="T70" fmla="*/ 0 w 9"/>
                <a:gd name="T71" fmla="*/ 1 h 1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
                <a:gd name="T109" fmla="*/ 0 h 185"/>
                <a:gd name="T110" fmla="*/ 9 w 9"/>
                <a:gd name="T111" fmla="*/ 185 h 1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 h="185">
                  <a:moveTo>
                    <a:pt x="0" y="2"/>
                  </a:moveTo>
                  <a:lnTo>
                    <a:pt x="2" y="26"/>
                  </a:lnTo>
                  <a:lnTo>
                    <a:pt x="2" y="77"/>
                  </a:lnTo>
                  <a:lnTo>
                    <a:pt x="2" y="82"/>
                  </a:lnTo>
                  <a:lnTo>
                    <a:pt x="3" y="94"/>
                  </a:lnTo>
                  <a:lnTo>
                    <a:pt x="3" y="107"/>
                  </a:lnTo>
                  <a:lnTo>
                    <a:pt x="2" y="132"/>
                  </a:lnTo>
                  <a:lnTo>
                    <a:pt x="3" y="157"/>
                  </a:lnTo>
                  <a:lnTo>
                    <a:pt x="3" y="160"/>
                  </a:lnTo>
                  <a:lnTo>
                    <a:pt x="2" y="173"/>
                  </a:lnTo>
                  <a:lnTo>
                    <a:pt x="2" y="175"/>
                  </a:lnTo>
                  <a:lnTo>
                    <a:pt x="3" y="180"/>
                  </a:lnTo>
                  <a:lnTo>
                    <a:pt x="3" y="182"/>
                  </a:lnTo>
                  <a:lnTo>
                    <a:pt x="3" y="184"/>
                  </a:lnTo>
                  <a:lnTo>
                    <a:pt x="3" y="185"/>
                  </a:lnTo>
                  <a:lnTo>
                    <a:pt x="4" y="185"/>
                  </a:lnTo>
                  <a:lnTo>
                    <a:pt x="6" y="185"/>
                  </a:lnTo>
                  <a:lnTo>
                    <a:pt x="8" y="185"/>
                  </a:lnTo>
                  <a:lnTo>
                    <a:pt x="9" y="184"/>
                  </a:lnTo>
                  <a:lnTo>
                    <a:pt x="9" y="176"/>
                  </a:lnTo>
                  <a:lnTo>
                    <a:pt x="9" y="173"/>
                  </a:lnTo>
                  <a:lnTo>
                    <a:pt x="9" y="167"/>
                  </a:lnTo>
                  <a:lnTo>
                    <a:pt x="9" y="163"/>
                  </a:lnTo>
                  <a:lnTo>
                    <a:pt x="9" y="142"/>
                  </a:lnTo>
                  <a:lnTo>
                    <a:pt x="9" y="131"/>
                  </a:lnTo>
                  <a:lnTo>
                    <a:pt x="9" y="106"/>
                  </a:lnTo>
                  <a:lnTo>
                    <a:pt x="8" y="83"/>
                  </a:lnTo>
                  <a:lnTo>
                    <a:pt x="9" y="76"/>
                  </a:lnTo>
                  <a:lnTo>
                    <a:pt x="9" y="71"/>
                  </a:lnTo>
                  <a:lnTo>
                    <a:pt x="8" y="20"/>
                  </a:lnTo>
                  <a:lnTo>
                    <a:pt x="8" y="2"/>
                  </a:lnTo>
                  <a:lnTo>
                    <a:pt x="8" y="1"/>
                  </a:lnTo>
                  <a:lnTo>
                    <a:pt x="6" y="0"/>
                  </a:lnTo>
                  <a:lnTo>
                    <a:pt x="4" y="0"/>
                  </a:lnTo>
                  <a:lnTo>
                    <a:pt x="2" y="1"/>
                  </a:lnTo>
                  <a:lnTo>
                    <a:pt x="0" y="2"/>
                  </a:lnTo>
                  <a:close/>
                </a:path>
              </a:pathLst>
            </a:custGeom>
            <a:solidFill>
              <a:srgbClr val="FFFFFF"/>
            </a:solidFill>
            <a:ln w="9525">
              <a:solidFill>
                <a:schemeClr val="tx1"/>
              </a:solidFill>
              <a:round/>
              <a:headEnd/>
              <a:tailEnd/>
            </a:ln>
          </p:spPr>
          <p:txBody>
            <a:bodyPr/>
            <a:lstStyle/>
            <a:p>
              <a:endParaRPr lang="en-US"/>
            </a:p>
          </p:txBody>
        </p:sp>
        <p:sp>
          <p:nvSpPr>
            <p:cNvPr id="6210" name="Freeform 10"/>
            <p:cNvSpPr>
              <a:spLocks/>
            </p:cNvSpPr>
            <p:nvPr/>
          </p:nvSpPr>
          <p:spPr bwMode="auto">
            <a:xfrm flipH="1">
              <a:off x="1151" y="2708"/>
              <a:ext cx="4" cy="11"/>
            </a:xfrm>
            <a:custGeom>
              <a:avLst/>
              <a:gdLst>
                <a:gd name="T0" fmla="*/ 0 w 11"/>
                <a:gd name="T1" fmla="*/ 1 h 17"/>
                <a:gd name="T2" fmla="*/ 0 w 11"/>
                <a:gd name="T3" fmla="*/ 1 h 17"/>
                <a:gd name="T4" fmla="*/ 0 w 11"/>
                <a:gd name="T5" fmla="*/ 1 h 17"/>
                <a:gd name="T6" fmla="*/ 0 w 11"/>
                <a:gd name="T7" fmla="*/ 0 h 17"/>
                <a:gd name="T8" fmla="*/ 0 w 11"/>
                <a:gd name="T9" fmla="*/ 0 h 17"/>
                <a:gd name="T10" fmla="*/ 0 w 11"/>
                <a:gd name="T11" fmla="*/ 1 h 17"/>
                <a:gd name="T12" fmla="*/ 0 w 11"/>
                <a:gd name="T13" fmla="*/ 1 h 17"/>
                <a:gd name="T14" fmla="*/ 0 w 11"/>
                <a:gd name="T15" fmla="*/ 1 h 17"/>
                <a:gd name="T16" fmla="*/ 0 w 11"/>
                <a:gd name="T17" fmla="*/ 1 h 17"/>
                <a:gd name="T18" fmla="*/ 0 w 11"/>
                <a:gd name="T19" fmla="*/ 1 h 17"/>
                <a:gd name="T20" fmla="*/ 0 w 11"/>
                <a:gd name="T21" fmla="*/ 1 h 17"/>
                <a:gd name="T22" fmla="*/ 0 w 11"/>
                <a:gd name="T23" fmla="*/ 1 h 17"/>
                <a:gd name="T24" fmla="*/ 0 w 11"/>
                <a:gd name="T25" fmla="*/ 1 h 17"/>
                <a:gd name="T26" fmla="*/ 0 w 11"/>
                <a:gd name="T27" fmla="*/ 1 h 17"/>
                <a:gd name="T28" fmla="*/ 0 w 11"/>
                <a:gd name="T29" fmla="*/ 1 h 17"/>
                <a:gd name="T30" fmla="*/ 0 w 11"/>
                <a:gd name="T31" fmla="*/ 1 h 17"/>
                <a:gd name="T32" fmla="*/ 0 w 11"/>
                <a:gd name="T33" fmla="*/ 1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7"/>
                <a:gd name="T53" fmla="*/ 11 w 11"/>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7">
                  <a:moveTo>
                    <a:pt x="9" y="8"/>
                  </a:moveTo>
                  <a:lnTo>
                    <a:pt x="9" y="6"/>
                  </a:lnTo>
                  <a:lnTo>
                    <a:pt x="7" y="1"/>
                  </a:lnTo>
                  <a:lnTo>
                    <a:pt x="5" y="0"/>
                  </a:lnTo>
                  <a:lnTo>
                    <a:pt x="3" y="0"/>
                  </a:lnTo>
                  <a:lnTo>
                    <a:pt x="1" y="1"/>
                  </a:lnTo>
                  <a:lnTo>
                    <a:pt x="0" y="1"/>
                  </a:lnTo>
                  <a:lnTo>
                    <a:pt x="1" y="5"/>
                  </a:lnTo>
                  <a:lnTo>
                    <a:pt x="1" y="7"/>
                  </a:lnTo>
                  <a:lnTo>
                    <a:pt x="0" y="10"/>
                  </a:lnTo>
                  <a:lnTo>
                    <a:pt x="0" y="13"/>
                  </a:lnTo>
                  <a:lnTo>
                    <a:pt x="4" y="16"/>
                  </a:lnTo>
                  <a:lnTo>
                    <a:pt x="10" y="17"/>
                  </a:lnTo>
                  <a:lnTo>
                    <a:pt x="11" y="14"/>
                  </a:lnTo>
                  <a:lnTo>
                    <a:pt x="10" y="11"/>
                  </a:lnTo>
                  <a:lnTo>
                    <a:pt x="9" y="10"/>
                  </a:lnTo>
                  <a:lnTo>
                    <a:pt x="9" y="8"/>
                  </a:lnTo>
                  <a:close/>
                </a:path>
              </a:pathLst>
            </a:custGeom>
            <a:solidFill>
              <a:srgbClr val="FFFFFF"/>
            </a:solidFill>
            <a:ln w="9525">
              <a:solidFill>
                <a:schemeClr val="tx1"/>
              </a:solidFill>
              <a:round/>
              <a:headEnd/>
              <a:tailEnd/>
            </a:ln>
          </p:spPr>
          <p:txBody>
            <a:bodyPr/>
            <a:lstStyle/>
            <a:p>
              <a:endParaRPr lang="en-US"/>
            </a:p>
          </p:txBody>
        </p:sp>
        <p:sp>
          <p:nvSpPr>
            <p:cNvPr id="6211" name="Freeform 11"/>
            <p:cNvSpPr>
              <a:spLocks noEditPoints="1"/>
            </p:cNvSpPr>
            <p:nvPr/>
          </p:nvSpPr>
          <p:spPr bwMode="auto">
            <a:xfrm flipH="1">
              <a:off x="1136" y="2708"/>
              <a:ext cx="33" cy="111"/>
            </a:xfrm>
            <a:custGeom>
              <a:avLst/>
              <a:gdLst>
                <a:gd name="T0" fmla="*/ 1 w 65"/>
                <a:gd name="T1" fmla="*/ 1 h 192"/>
                <a:gd name="T2" fmla="*/ 1 w 65"/>
                <a:gd name="T3" fmla="*/ 1 h 192"/>
                <a:gd name="T4" fmla="*/ 1 w 65"/>
                <a:gd name="T5" fmla="*/ 1 h 192"/>
                <a:gd name="T6" fmla="*/ 1 w 65"/>
                <a:gd name="T7" fmla="*/ 1 h 192"/>
                <a:gd name="T8" fmla="*/ 1 w 65"/>
                <a:gd name="T9" fmla="*/ 0 h 192"/>
                <a:gd name="T10" fmla="*/ 1 w 65"/>
                <a:gd name="T11" fmla="*/ 0 h 192"/>
                <a:gd name="T12" fmla="*/ 1 w 65"/>
                <a:gd name="T13" fmla="*/ 1 h 192"/>
                <a:gd name="T14" fmla="*/ 1 w 65"/>
                <a:gd name="T15" fmla="*/ 1 h 192"/>
                <a:gd name="T16" fmla="*/ 1 w 65"/>
                <a:gd name="T17" fmla="*/ 1 h 192"/>
                <a:gd name="T18" fmla="*/ 1 w 65"/>
                <a:gd name="T19" fmla="*/ 1 h 192"/>
                <a:gd name="T20" fmla="*/ 1 w 65"/>
                <a:gd name="T21" fmla="*/ 1 h 192"/>
                <a:gd name="T22" fmla="*/ 0 w 65"/>
                <a:gd name="T23" fmla="*/ 1 h 192"/>
                <a:gd name="T24" fmla="*/ 1 w 65"/>
                <a:gd name="T25" fmla="*/ 1 h 192"/>
                <a:gd name="T26" fmla="*/ 1 w 65"/>
                <a:gd name="T27" fmla="*/ 1 h 192"/>
                <a:gd name="T28" fmla="*/ 1 w 65"/>
                <a:gd name="T29" fmla="*/ 1 h 192"/>
                <a:gd name="T30" fmla="*/ 1 w 65"/>
                <a:gd name="T31" fmla="*/ 1 h 192"/>
                <a:gd name="T32" fmla="*/ 1 w 65"/>
                <a:gd name="T33" fmla="*/ 1 h 192"/>
                <a:gd name="T34" fmla="*/ 1 w 65"/>
                <a:gd name="T35" fmla="*/ 1 h 192"/>
                <a:gd name="T36" fmla="*/ 1 w 65"/>
                <a:gd name="T37" fmla="*/ 1 h 192"/>
                <a:gd name="T38" fmla="*/ 1 w 65"/>
                <a:gd name="T39" fmla="*/ 1 h 192"/>
                <a:gd name="T40" fmla="*/ 1 w 65"/>
                <a:gd name="T41" fmla="*/ 1 h 192"/>
                <a:gd name="T42" fmla="*/ 1 w 65"/>
                <a:gd name="T43" fmla="*/ 1 h 192"/>
                <a:gd name="T44" fmla="*/ 1 w 65"/>
                <a:gd name="T45" fmla="*/ 1 h 192"/>
                <a:gd name="T46" fmla="*/ 1 w 65"/>
                <a:gd name="T47" fmla="*/ 1 h 192"/>
                <a:gd name="T48" fmla="*/ 1 w 65"/>
                <a:gd name="T49" fmla="*/ 1 h 192"/>
                <a:gd name="T50" fmla="*/ 1 w 65"/>
                <a:gd name="T51" fmla="*/ 1 h 192"/>
                <a:gd name="T52" fmla="*/ 1 w 65"/>
                <a:gd name="T53" fmla="*/ 1 h 192"/>
                <a:gd name="T54" fmla="*/ 1 w 65"/>
                <a:gd name="T55" fmla="*/ 1 h 192"/>
                <a:gd name="T56" fmla="*/ 1 w 65"/>
                <a:gd name="T57" fmla="*/ 1 h 192"/>
                <a:gd name="T58" fmla="*/ 1 w 65"/>
                <a:gd name="T59" fmla="*/ 1 h 192"/>
                <a:gd name="T60" fmla="*/ 1 w 65"/>
                <a:gd name="T61" fmla="*/ 1 h 192"/>
                <a:gd name="T62" fmla="*/ 1 w 65"/>
                <a:gd name="T63" fmla="*/ 1 h 192"/>
                <a:gd name="T64" fmla="*/ 1 w 65"/>
                <a:gd name="T65" fmla="*/ 1 h 192"/>
                <a:gd name="T66" fmla="*/ 1 w 65"/>
                <a:gd name="T67" fmla="*/ 1 h 192"/>
                <a:gd name="T68" fmla="*/ 1 w 65"/>
                <a:gd name="T69" fmla="*/ 1 h 192"/>
                <a:gd name="T70" fmla="*/ 1 w 65"/>
                <a:gd name="T71" fmla="*/ 1 h 192"/>
                <a:gd name="T72" fmla="*/ 1 w 65"/>
                <a:gd name="T73" fmla="*/ 1 h 192"/>
                <a:gd name="T74" fmla="*/ 1 w 65"/>
                <a:gd name="T75" fmla="*/ 1 h 192"/>
                <a:gd name="T76" fmla="*/ 1 w 65"/>
                <a:gd name="T77" fmla="*/ 1 h 192"/>
                <a:gd name="T78" fmla="*/ 1 w 65"/>
                <a:gd name="T79" fmla="*/ 1 h 192"/>
                <a:gd name="T80" fmla="*/ 1 w 65"/>
                <a:gd name="T81" fmla="*/ 1 h 192"/>
                <a:gd name="T82" fmla="*/ 1 w 65"/>
                <a:gd name="T83" fmla="*/ 1 h 192"/>
                <a:gd name="T84" fmla="*/ 1 w 65"/>
                <a:gd name="T85" fmla="*/ 1 h 192"/>
                <a:gd name="T86" fmla="*/ 1 w 65"/>
                <a:gd name="T87" fmla="*/ 1 h 192"/>
                <a:gd name="T88" fmla="*/ 1 w 65"/>
                <a:gd name="T89" fmla="*/ 1 h 192"/>
                <a:gd name="T90" fmla="*/ 1 w 65"/>
                <a:gd name="T91" fmla="*/ 1 h 192"/>
                <a:gd name="T92" fmla="*/ 1 w 65"/>
                <a:gd name="T93" fmla="*/ 1 h 192"/>
                <a:gd name="T94" fmla="*/ 1 w 65"/>
                <a:gd name="T95" fmla="*/ 1 h 192"/>
                <a:gd name="T96" fmla="*/ 1 w 65"/>
                <a:gd name="T97" fmla="*/ 1 h 1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
                <a:gd name="T148" fmla="*/ 0 h 192"/>
                <a:gd name="T149" fmla="*/ 65 w 65"/>
                <a:gd name="T150" fmla="*/ 192 h 1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 h="192">
                  <a:moveTo>
                    <a:pt x="42" y="16"/>
                  </a:moveTo>
                  <a:lnTo>
                    <a:pt x="42" y="15"/>
                  </a:lnTo>
                  <a:lnTo>
                    <a:pt x="37" y="12"/>
                  </a:lnTo>
                  <a:lnTo>
                    <a:pt x="34" y="10"/>
                  </a:lnTo>
                  <a:lnTo>
                    <a:pt x="34" y="12"/>
                  </a:lnTo>
                  <a:lnTo>
                    <a:pt x="35" y="13"/>
                  </a:lnTo>
                  <a:lnTo>
                    <a:pt x="36" y="16"/>
                  </a:lnTo>
                  <a:lnTo>
                    <a:pt x="35" y="19"/>
                  </a:lnTo>
                  <a:lnTo>
                    <a:pt x="29" y="18"/>
                  </a:lnTo>
                  <a:lnTo>
                    <a:pt x="25" y="15"/>
                  </a:lnTo>
                  <a:lnTo>
                    <a:pt x="25" y="12"/>
                  </a:lnTo>
                  <a:lnTo>
                    <a:pt x="26" y="9"/>
                  </a:lnTo>
                  <a:lnTo>
                    <a:pt x="26" y="7"/>
                  </a:lnTo>
                  <a:lnTo>
                    <a:pt x="25" y="3"/>
                  </a:lnTo>
                  <a:lnTo>
                    <a:pt x="26" y="3"/>
                  </a:lnTo>
                  <a:lnTo>
                    <a:pt x="28" y="2"/>
                  </a:lnTo>
                  <a:lnTo>
                    <a:pt x="30" y="2"/>
                  </a:lnTo>
                  <a:lnTo>
                    <a:pt x="32" y="3"/>
                  </a:lnTo>
                  <a:lnTo>
                    <a:pt x="30" y="0"/>
                  </a:lnTo>
                  <a:lnTo>
                    <a:pt x="28" y="0"/>
                  </a:lnTo>
                  <a:lnTo>
                    <a:pt x="26" y="0"/>
                  </a:lnTo>
                  <a:lnTo>
                    <a:pt x="24" y="0"/>
                  </a:lnTo>
                  <a:lnTo>
                    <a:pt x="23" y="0"/>
                  </a:lnTo>
                  <a:lnTo>
                    <a:pt x="19" y="0"/>
                  </a:lnTo>
                  <a:lnTo>
                    <a:pt x="18" y="0"/>
                  </a:lnTo>
                  <a:lnTo>
                    <a:pt x="13" y="1"/>
                  </a:lnTo>
                  <a:lnTo>
                    <a:pt x="13" y="7"/>
                  </a:lnTo>
                  <a:lnTo>
                    <a:pt x="14" y="18"/>
                  </a:lnTo>
                  <a:lnTo>
                    <a:pt x="14" y="30"/>
                  </a:lnTo>
                  <a:lnTo>
                    <a:pt x="14" y="73"/>
                  </a:lnTo>
                  <a:lnTo>
                    <a:pt x="13" y="81"/>
                  </a:lnTo>
                  <a:lnTo>
                    <a:pt x="13" y="114"/>
                  </a:lnTo>
                  <a:lnTo>
                    <a:pt x="12" y="110"/>
                  </a:lnTo>
                  <a:lnTo>
                    <a:pt x="13" y="104"/>
                  </a:lnTo>
                  <a:lnTo>
                    <a:pt x="12" y="96"/>
                  </a:lnTo>
                  <a:lnTo>
                    <a:pt x="11" y="84"/>
                  </a:lnTo>
                  <a:lnTo>
                    <a:pt x="11" y="72"/>
                  </a:lnTo>
                  <a:lnTo>
                    <a:pt x="11" y="66"/>
                  </a:lnTo>
                  <a:lnTo>
                    <a:pt x="12" y="61"/>
                  </a:lnTo>
                  <a:lnTo>
                    <a:pt x="12" y="39"/>
                  </a:lnTo>
                  <a:lnTo>
                    <a:pt x="13" y="37"/>
                  </a:lnTo>
                  <a:lnTo>
                    <a:pt x="12" y="31"/>
                  </a:lnTo>
                  <a:lnTo>
                    <a:pt x="8" y="28"/>
                  </a:lnTo>
                  <a:lnTo>
                    <a:pt x="10" y="26"/>
                  </a:lnTo>
                  <a:lnTo>
                    <a:pt x="8" y="14"/>
                  </a:lnTo>
                  <a:lnTo>
                    <a:pt x="6" y="3"/>
                  </a:lnTo>
                  <a:lnTo>
                    <a:pt x="4" y="3"/>
                  </a:lnTo>
                  <a:lnTo>
                    <a:pt x="0" y="7"/>
                  </a:lnTo>
                  <a:lnTo>
                    <a:pt x="2" y="14"/>
                  </a:lnTo>
                  <a:lnTo>
                    <a:pt x="2" y="18"/>
                  </a:lnTo>
                  <a:lnTo>
                    <a:pt x="1" y="26"/>
                  </a:lnTo>
                  <a:lnTo>
                    <a:pt x="6" y="36"/>
                  </a:lnTo>
                  <a:lnTo>
                    <a:pt x="5" y="43"/>
                  </a:lnTo>
                  <a:lnTo>
                    <a:pt x="5" y="67"/>
                  </a:lnTo>
                  <a:lnTo>
                    <a:pt x="5" y="72"/>
                  </a:lnTo>
                  <a:lnTo>
                    <a:pt x="2" y="87"/>
                  </a:lnTo>
                  <a:lnTo>
                    <a:pt x="7" y="104"/>
                  </a:lnTo>
                  <a:lnTo>
                    <a:pt x="6" y="105"/>
                  </a:lnTo>
                  <a:lnTo>
                    <a:pt x="6" y="109"/>
                  </a:lnTo>
                  <a:lnTo>
                    <a:pt x="6" y="121"/>
                  </a:lnTo>
                  <a:lnTo>
                    <a:pt x="4" y="130"/>
                  </a:lnTo>
                  <a:lnTo>
                    <a:pt x="5" y="140"/>
                  </a:lnTo>
                  <a:lnTo>
                    <a:pt x="5" y="144"/>
                  </a:lnTo>
                  <a:lnTo>
                    <a:pt x="5" y="188"/>
                  </a:lnTo>
                  <a:lnTo>
                    <a:pt x="5" y="189"/>
                  </a:lnTo>
                  <a:lnTo>
                    <a:pt x="6" y="190"/>
                  </a:lnTo>
                  <a:lnTo>
                    <a:pt x="8" y="190"/>
                  </a:lnTo>
                  <a:lnTo>
                    <a:pt x="11" y="189"/>
                  </a:lnTo>
                  <a:lnTo>
                    <a:pt x="11" y="188"/>
                  </a:lnTo>
                  <a:lnTo>
                    <a:pt x="12" y="186"/>
                  </a:lnTo>
                  <a:lnTo>
                    <a:pt x="11" y="183"/>
                  </a:lnTo>
                  <a:lnTo>
                    <a:pt x="11" y="176"/>
                  </a:lnTo>
                  <a:lnTo>
                    <a:pt x="11" y="172"/>
                  </a:lnTo>
                  <a:lnTo>
                    <a:pt x="12" y="170"/>
                  </a:lnTo>
                  <a:lnTo>
                    <a:pt x="12" y="168"/>
                  </a:lnTo>
                  <a:lnTo>
                    <a:pt x="11" y="162"/>
                  </a:lnTo>
                  <a:lnTo>
                    <a:pt x="12" y="158"/>
                  </a:lnTo>
                  <a:lnTo>
                    <a:pt x="12" y="150"/>
                  </a:lnTo>
                  <a:lnTo>
                    <a:pt x="12" y="129"/>
                  </a:lnTo>
                  <a:lnTo>
                    <a:pt x="12" y="127"/>
                  </a:lnTo>
                  <a:lnTo>
                    <a:pt x="14" y="120"/>
                  </a:lnTo>
                  <a:lnTo>
                    <a:pt x="14" y="136"/>
                  </a:lnTo>
                  <a:lnTo>
                    <a:pt x="18" y="184"/>
                  </a:lnTo>
                  <a:lnTo>
                    <a:pt x="19" y="186"/>
                  </a:lnTo>
                  <a:lnTo>
                    <a:pt x="31" y="186"/>
                  </a:lnTo>
                  <a:lnTo>
                    <a:pt x="34" y="189"/>
                  </a:lnTo>
                  <a:lnTo>
                    <a:pt x="35" y="192"/>
                  </a:lnTo>
                  <a:lnTo>
                    <a:pt x="37" y="192"/>
                  </a:lnTo>
                  <a:lnTo>
                    <a:pt x="38" y="189"/>
                  </a:lnTo>
                  <a:lnTo>
                    <a:pt x="38" y="183"/>
                  </a:lnTo>
                  <a:lnTo>
                    <a:pt x="37" y="177"/>
                  </a:lnTo>
                  <a:lnTo>
                    <a:pt x="38" y="176"/>
                  </a:lnTo>
                  <a:lnTo>
                    <a:pt x="40" y="175"/>
                  </a:lnTo>
                  <a:lnTo>
                    <a:pt x="46" y="176"/>
                  </a:lnTo>
                  <a:lnTo>
                    <a:pt x="48" y="168"/>
                  </a:lnTo>
                  <a:lnTo>
                    <a:pt x="49" y="157"/>
                  </a:lnTo>
                  <a:lnTo>
                    <a:pt x="49" y="156"/>
                  </a:lnTo>
                  <a:lnTo>
                    <a:pt x="50" y="154"/>
                  </a:lnTo>
                  <a:lnTo>
                    <a:pt x="52" y="153"/>
                  </a:lnTo>
                  <a:lnTo>
                    <a:pt x="52" y="152"/>
                  </a:lnTo>
                  <a:lnTo>
                    <a:pt x="49" y="151"/>
                  </a:lnTo>
                  <a:lnTo>
                    <a:pt x="49" y="150"/>
                  </a:lnTo>
                  <a:lnTo>
                    <a:pt x="52" y="150"/>
                  </a:lnTo>
                  <a:lnTo>
                    <a:pt x="53" y="148"/>
                  </a:lnTo>
                  <a:lnTo>
                    <a:pt x="53" y="147"/>
                  </a:lnTo>
                  <a:lnTo>
                    <a:pt x="54" y="146"/>
                  </a:lnTo>
                  <a:lnTo>
                    <a:pt x="59" y="145"/>
                  </a:lnTo>
                  <a:lnTo>
                    <a:pt x="64" y="144"/>
                  </a:lnTo>
                  <a:lnTo>
                    <a:pt x="65" y="141"/>
                  </a:lnTo>
                  <a:lnTo>
                    <a:pt x="65" y="140"/>
                  </a:lnTo>
                  <a:lnTo>
                    <a:pt x="64" y="139"/>
                  </a:lnTo>
                  <a:lnTo>
                    <a:pt x="62" y="136"/>
                  </a:lnTo>
                  <a:lnTo>
                    <a:pt x="42" y="135"/>
                  </a:lnTo>
                  <a:lnTo>
                    <a:pt x="42" y="128"/>
                  </a:lnTo>
                  <a:lnTo>
                    <a:pt x="42" y="124"/>
                  </a:lnTo>
                  <a:lnTo>
                    <a:pt x="43" y="124"/>
                  </a:lnTo>
                  <a:lnTo>
                    <a:pt x="47" y="122"/>
                  </a:lnTo>
                  <a:lnTo>
                    <a:pt x="48" y="120"/>
                  </a:lnTo>
                  <a:lnTo>
                    <a:pt x="47" y="118"/>
                  </a:lnTo>
                  <a:lnTo>
                    <a:pt x="46" y="117"/>
                  </a:lnTo>
                  <a:lnTo>
                    <a:pt x="42" y="117"/>
                  </a:lnTo>
                  <a:lnTo>
                    <a:pt x="36" y="116"/>
                  </a:lnTo>
                  <a:lnTo>
                    <a:pt x="36" y="112"/>
                  </a:lnTo>
                  <a:lnTo>
                    <a:pt x="36" y="111"/>
                  </a:lnTo>
                  <a:lnTo>
                    <a:pt x="36" y="109"/>
                  </a:lnTo>
                  <a:lnTo>
                    <a:pt x="36" y="108"/>
                  </a:lnTo>
                  <a:lnTo>
                    <a:pt x="37" y="108"/>
                  </a:lnTo>
                  <a:lnTo>
                    <a:pt x="37" y="106"/>
                  </a:lnTo>
                  <a:lnTo>
                    <a:pt x="38" y="105"/>
                  </a:lnTo>
                  <a:lnTo>
                    <a:pt x="37" y="105"/>
                  </a:lnTo>
                  <a:lnTo>
                    <a:pt x="37" y="99"/>
                  </a:lnTo>
                  <a:lnTo>
                    <a:pt x="35" y="97"/>
                  </a:lnTo>
                  <a:lnTo>
                    <a:pt x="34" y="96"/>
                  </a:lnTo>
                  <a:lnTo>
                    <a:pt x="34" y="94"/>
                  </a:lnTo>
                  <a:lnTo>
                    <a:pt x="35" y="93"/>
                  </a:lnTo>
                  <a:lnTo>
                    <a:pt x="36" y="93"/>
                  </a:lnTo>
                  <a:lnTo>
                    <a:pt x="37" y="91"/>
                  </a:lnTo>
                  <a:lnTo>
                    <a:pt x="40" y="90"/>
                  </a:lnTo>
                  <a:lnTo>
                    <a:pt x="41" y="87"/>
                  </a:lnTo>
                  <a:lnTo>
                    <a:pt x="43" y="86"/>
                  </a:lnTo>
                  <a:lnTo>
                    <a:pt x="38" y="80"/>
                  </a:lnTo>
                  <a:lnTo>
                    <a:pt x="32" y="76"/>
                  </a:lnTo>
                  <a:lnTo>
                    <a:pt x="35" y="76"/>
                  </a:lnTo>
                  <a:lnTo>
                    <a:pt x="36" y="75"/>
                  </a:lnTo>
                  <a:lnTo>
                    <a:pt x="38" y="73"/>
                  </a:lnTo>
                  <a:lnTo>
                    <a:pt x="38" y="72"/>
                  </a:lnTo>
                  <a:lnTo>
                    <a:pt x="40" y="72"/>
                  </a:lnTo>
                  <a:lnTo>
                    <a:pt x="42" y="72"/>
                  </a:lnTo>
                  <a:lnTo>
                    <a:pt x="43" y="69"/>
                  </a:lnTo>
                  <a:lnTo>
                    <a:pt x="46" y="68"/>
                  </a:lnTo>
                  <a:lnTo>
                    <a:pt x="44" y="67"/>
                  </a:lnTo>
                  <a:lnTo>
                    <a:pt x="44" y="66"/>
                  </a:lnTo>
                  <a:lnTo>
                    <a:pt x="29" y="64"/>
                  </a:lnTo>
                  <a:lnTo>
                    <a:pt x="29" y="61"/>
                  </a:lnTo>
                  <a:lnTo>
                    <a:pt x="30" y="56"/>
                  </a:lnTo>
                  <a:lnTo>
                    <a:pt x="31" y="54"/>
                  </a:lnTo>
                  <a:lnTo>
                    <a:pt x="30" y="44"/>
                  </a:lnTo>
                  <a:lnTo>
                    <a:pt x="31" y="42"/>
                  </a:lnTo>
                  <a:lnTo>
                    <a:pt x="31" y="40"/>
                  </a:lnTo>
                  <a:lnTo>
                    <a:pt x="32" y="37"/>
                  </a:lnTo>
                  <a:lnTo>
                    <a:pt x="32" y="34"/>
                  </a:lnTo>
                  <a:lnTo>
                    <a:pt x="32" y="32"/>
                  </a:lnTo>
                  <a:lnTo>
                    <a:pt x="35" y="31"/>
                  </a:lnTo>
                  <a:lnTo>
                    <a:pt x="36" y="30"/>
                  </a:lnTo>
                  <a:lnTo>
                    <a:pt x="36" y="27"/>
                  </a:lnTo>
                  <a:lnTo>
                    <a:pt x="36" y="26"/>
                  </a:lnTo>
                  <a:lnTo>
                    <a:pt x="37" y="26"/>
                  </a:lnTo>
                  <a:lnTo>
                    <a:pt x="37" y="25"/>
                  </a:lnTo>
                  <a:lnTo>
                    <a:pt x="37" y="24"/>
                  </a:lnTo>
                  <a:lnTo>
                    <a:pt x="38" y="22"/>
                  </a:lnTo>
                  <a:lnTo>
                    <a:pt x="41" y="22"/>
                  </a:lnTo>
                  <a:lnTo>
                    <a:pt x="43" y="18"/>
                  </a:lnTo>
                  <a:lnTo>
                    <a:pt x="42" y="16"/>
                  </a:lnTo>
                  <a:close/>
                  <a:moveTo>
                    <a:pt x="26" y="22"/>
                  </a:moveTo>
                  <a:lnTo>
                    <a:pt x="30" y="22"/>
                  </a:lnTo>
                  <a:lnTo>
                    <a:pt x="31" y="25"/>
                  </a:lnTo>
                  <a:lnTo>
                    <a:pt x="30" y="30"/>
                  </a:lnTo>
                  <a:lnTo>
                    <a:pt x="29" y="32"/>
                  </a:lnTo>
                  <a:lnTo>
                    <a:pt x="30" y="42"/>
                  </a:lnTo>
                  <a:lnTo>
                    <a:pt x="29" y="44"/>
                  </a:lnTo>
                  <a:lnTo>
                    <a:pt x="29" y="49"/>
                  </a:lnTo>
                  <a:lnTo>
                    <a:pt x="28" y="52"/>
                  </a:lnTo>
                  <a:lnTo>
                    <a:pt x="26" y="52"/>
                  </a:lnTo>
                  <a:lnTo>
                    <a:pt x="25" y="52"/>
                  </a:lnTo>
                  <a:lnTo>
                    <a:pt x="24" y="51"/>
                  </a:lnTo>
                  <a:lnTo>
                    <a:pt x="23" y="50"/>
                  </a:lnTo>
                  <a:lnTo>
                    <a:pt x="23" y="42"/>
                  </a:lnTo>
                  <a:lnTo>
                    <a:pt x="23" y="38"/>
                  </a:lnTo>
                  <a:lnTo>
                    <a:pt x="23" y="37"/>
                  </a:lnTo>
                  <a:lnTo>
                    <a:pt x="22" y="36"/>
                  </a:lnTo>
                  <a:lnTo>
                    <a:pt x="22" y="32"/>
                  </a:lnTo>
                  <a:lnTo>
                    <a:pt x="23" y="30"/>
                  </a:lnTo>
                  <a:lnTo>
                    <a:pt x="23" y="28"/>
                  </a:lnTo>
                  <a:lnTo>
                    <a:pt x="24" y="27"/>
                  </a:lnTo>
                  <a:lnTo>
                    <a:pt x="25" y="25"/>
                  </a:lnTo>
                  <a:lnTo>
                    <a:pt x="26" y="22"/>
                  </a:lnTo>
                  <a:close/>
                </a:path>
              </a:pathLst>
            </a:custGeom>
            <a:solidFill>
              <a:srgbClr val="808080"/>
            </a:solidFill>
            <a:ln w="9525">
              <a:solidFill>
                <a:schemeClr val="tx1"/>
              </a:solidFill>
              <a:round/>
              <a:headEnd/>
              <a:tailEnd/>
            </a:ln>
          </p:spPr>
          <p:txBody>
            <a:bodyPr/>
            <a:lstStyle/>
            <a:p>
              <a:endParaRPr lang="en-US"/>
            </a:p>
          </p:txBody>
        </p:sp>
        <p:sp>
          <p:nvSpPr>
            <p:cNvPr id="6212" name="Freeform 12"/>
            <p:cNvSpPr>
              <a:spLocks/>
            </p:cNvSpPr>
            <p:nvPr/>
          </p:nvSpPr>
          <p:spPr bwMode="auto">
            <a:xfrm flipH="1">
              <a:off x="1152" y="2721"/>
              <a:ext cx="5" cy="17"/>
            </a:xfrm>
            <a:custGeom>
              <a:avLst/>
              <a:gdLst>
                <a:gd name="T0" fmla="*/ 1 w 9"/>
                <a:gd name="T1" fmla="*/ 0 h 30"/>
                <a:gd name="T2" fmla="*/ 1 w 9"/>
                <a:gd name="T3" fmla="*/ 0 h 30"/>
                <a:gd name="T4" fmla="*/ 1 w 9"/>
                <a:gd name="T5" fmla="*/ 1 h 30"/>
                <a:gd name="T6" fmla="*/ 1 w 9"/>
                <a:gd name="T7" fmla="*/ 1 h 30"/>
                <a:gd name="T8" fmla="*/ 1 w 9"/>
                <a:gd name="T9" fmla="*/ 1 h 30"/>
                <a:gd name="T10" fmla="*/ 1 w 9"/>
                <a:gd name="T11" fmla="*/ 1 h 30"/>
                <a:gd name="T12" fmla="*/ 0 w 9"/>
                <a:gd name="T13" fmla="*/ 1 h 30"/>
                <a:gd name="T14" fmla="*/ 0 w 9"/>
                <a:gd name="T15" fmla="*/ 1 h 30"/>
                <a:gd name="T16" fmla="*/ 1 w 9"/>
                <a:gd name="T17" fmla="*/ 1 h 30"/>
                <a:gd name="T18" fmla="*/ 1 w 9"/>
                <a:gd name="T19" fmla="*/ 1 h 30"/>
                <a:gd name="T20" fmla="*/ 1 w 9"/>
                <a:gd name="T21" fmla="*/ 1 h 30"/>
                <a:gd name="T22" fmla="*/ 1 w 9"/>
                <a:gd name="T23" fmla="*/ 1 h 30"/>
                <a:gd name="T24" fmla="*/ 1 w 9"/>
                <a:gd name="T25" fmla="*/ 1 h 30"/>
                <a:gd name="T26" fmla="*/ 1 w 9"/>
                <a:gd name="T27" fmla="*/ 1 h 30"/>
                <a:gd name="T28" fmla="*/ 1 w 9"/>
                <a:gd name="T29" fmla="*/ 1 h 30"/>
                <a:gd name="T30" fmla="*/ 1 w 9"/>
                <a:gd name="T31" fmla="*/ 1 h 30"/>
                <a:gd name="T32" fmla="*/ 1 w 9"/>
                <a:gd name="T33" fmla="*/ 1 h 30"/>
                <a:gd name="T34" fmla="*/ 1 w 9"/>
                <a:gd name="T35" fmla="*/ 1 h 30"/>
                <a:gd name="T36" fmla="*/ 1 w 9"/>
                <a:gd name="T37" fmla="*/ 1 h 30"/>
                <a:gd name="T38" fmla="*/ 1 w 9"/>
                <a:gd name="T39" fmla="*/ 1 h 30"/>
                <a:gd name="T40" fmla="*/ 1 w 9"/>
                <a:gd name="T41" fmla="*/ 1 h 30"/>
                <a:gd name="T42" fmla="*/ 1 w 9"/>
                <a:gd name="T43" fmla="*/ 1 h 30"/>
                <a:gd name="T44" fmla="*/ 1 w 9"/>
                <a:gd name="T45" fmla="*/ 0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30"/>
                <a:gd name="T71" fmla="*/ 9 w 9"/>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30">
                  <a:moveTo>
                    <a:pt x="8" y="0"/>
                  </a:moveTo>
                  <a:lnTo>
                    <a:pt x="4" y="0"/>
                  </a:lnTo>
                  <a:lnTo>
                    <a:pt x="3" y="3"/>
                  </a:lnTo>
                  <a:lnTo>
                    <a:pt x="2" y="5"/>
                  </a:lnTo>
                  <a:lnTo>
                    <a:pt x="1" y="6"/>
                  </a:lnTo>
                  <a:lnTo>
                    <a:pt x="1" y="8"/>
                  </a:lnTo>
                  <a:lnTo>
                    <a:pt x="0" y="10"/>
                  </a:lnTo>
                  <a:lnTo>
                    <a:pt x="0" y="14"/>
                  </a:lnTo>
                  <a:lnTo>
                    <a:pt x="1" y="15"/>
                  </a:lnTo>
                  <a:lnTo>
                    <a:pt x="1" y="16"/>
                  </a:lnTo>
                  <a:lnTo>
                    <a:pt x="1" y="20"/>
                  </a:lnTo>
                  <a:lnTo>
                    <a:pt x="1" y="28"/>
                  </a:lnTo>
                  <a:lnTo>
                    <a:pt x="2" y="29"/>
                  </a:lnTo>
                  <a:lnTo>
                    <a:pt x="3" y="30"/>
                  </a:lnTo>
                  <a:lnTo>
                    <a:pt x="4" y="30"/>
                  </a:lnTo>
                  <a:lnTo>
                    <a:pt x="6" y="30"/>
                  </a:lnTo>
                  <a:lnTo>
                    <a:pt x="7" y="27"/>
                  </a:lnTo>
                  <a:lnTo>
                    <a:pt x="7" y="22"/>
                  </a:lnTo>
                  <a:lnTo>
                    <a:pt x="8" y="20"/>
                  </a:lnTo>
                  <a:lnTo>
                    <a:pt x="7" y="10"/>
                  </a:lnTo>
                  <a:lnTo>
                    <a:pt x="8" y="8"/>
                  </a:lnTo>
                  <a:lnTo>
                    <a:pt x="9" y="3"/>
                  </a:lnTo>
                  <a:lnTo>
                    <a:pt x="8" y="0"/>
                  </a:lnTo>
                  <a:close/>
                </a:path>
              </a:pathLst>
            </a:custGeom>
            <a:solidFill>
              <a:srgbClr val="FFFFFF"/>
            </a:solidFill>
            <a:ln w="9525">
              <a:solidFill>
                <a:schemeClr val="tx1"/>
              </a:solidFill>
              <a:round/>
              <a:headEnd/>
              <a:tailEnd/>
            </a:ln>
          </p:spPr>
          <p:txBody>
            <a:bodyPr/>
            <a:lstStyle/>
            <a:p>
              <a:endParaRPr lang="en-US"/>
            </a:p>
          </p:txBody>
        </p:sp>
        <p:sp>
          <p:nvSpPr>
            <p:cNvPr id="6213" name="Freeform 13"/>
            <p:cNvSpPr>
              <a:spLocks/>
            </p:cNvSpPr>
            <p:nvPr/>
          </p:nvSpPr>
          <p:spPr bwMode="auto">
            <a:xfrm flipH="1">
              <a:off x="1028" y="2816"/>
              <a:ext cx="74" cy="143"/>
            </a:xfrm>
            <a:custGeom>
              <a:avLst/>
              <a:gdLst>
                <a:gd name="T0" fmla="*/ 1 w 146"/>
                <a:gd name="T1" fmla="*/ 1 h 250"/>
                <a:gd name="T2" fmla="*/ 1 w 146"/>
                <a:gd name="T3" fmla="*/ 1 h 250"/>
                <a:gd name="T4" fmla="*/ 1 w 146"/>
                <a:gd name="T5" fmla="*/ 1 h 250"/>
                <a:gd name="T6" fmla="*/ 1 w 146"/>
                <a:gd name="T7" fmla="*/ 1 h 250"/>
                <a:gd name="T8" fmla="*/ 1 w 146"/>
                <a:gd name="T9" fmla="*/ 1 h 250"/>
                <a:gd name="T10" fmla="*/ 1 w 146"/>
                <a:gd name="T11" fmla="*/ 1 h 250"/>
                <a:gd name="T12" fmla="*/ 1 w 146"/>
                <a:gd name="T13" fmla="*/ 1 h 250"/>
                <a:gd name="T14" fmla="*/ 1 w 146"/>
                <a:gd name="T15" fmla="*/ 1 h 250"/>
                <a:gd name="T16" fmla="*/ 1 w 146"/>
                <a:gd name="T17" fmla="*/ 1 h 250"/>
                <a:gd name="T18" fmla="*/ 1 w 146"/>
                <a:gd name="T19" fmla="*/ 1 h 250"/>
                <a:gd name="T20" fmla="*/ 1 w 146"/>
                <a:gd name="T21" fmla="*/ 1 h 250"/>
                <a:gd name="T22" fmla="*/ 1 w 146"/>
                <a:gd name="T23" fmla="*/ 1 h 250"/>
                <a:gd name="T24" fmla="*/ 1 w 146"/>
                <a:gd name="T25" fmla="*/ 1 h 250"/>
                <a:gd name="T26" fmla="*/ 1 w 146"/>
                <a:gd name="T27" fmla="*/ 1 h 250"/>
                <a:gd name="T28" fmla="*/ 1 w 146"/>
                <a:gd name="T29" fmla="*/ 1 h 250"/>
                <a:gd name="T30" fmla="*/ 1 w 146"/>
                <a:gd name="T31" fmla="*/ 1 h 250"/>
                <a:gd name="T32" fmla="*/ 1 w 146"/>
                <a:gd name="T33" fmla="*/ 1 h 250"/>
                <a:gd name="T34" fmla="*/ 1 w 146"/>
                <a:gd name="T35" fmla="*/ 1 h 250"/>
                <a:gd name="T36" fmla="*/ 1 w 146"/>
                <a:gd name="T37" fmla="*/ 1 h 250"/>
                <a:gd name="T38" fmla="*/ 1 w 146"/>
                <a:gd name="T39" fmla="*/ 1 h 250"/>
                <a:gd name="T40" fmla="*/ 1 w 146"/>
                <a:gd name="T41" fmla="*/ 1 h 250"/>
                <a:gd name="T42" fmla="*/ 1 w 146"/>
                <a:gd name="T43" fmla="*/ 1 h 250"/>
                <a:gd name="T44" fmla="*/ 1 w 146"/>
                <a:gd name="T45" fmla="*/ 1 h 250"/>
                <a:gd name="T46" fmla="*/ 1 w 146"/>
                <a:gd name="T47" fmla="*/ 1 h 250"/>
                <a:gd name="T48" fmla="*/ 1 w 146"/>
                <a:gd name="T49" fmla="*/ 1 h 250"/>
                <a:gd name="T50" fmla="*/ 1 w 146"/>
                <a:gd name="T51" fmla="*/ 1 h 250"/>
                <a:gd name="T52" fmla="*/ 1 w 146"/>
                <a:gd name="T53" fmla="*/ 1 h 250"/>
                <a:gd name="T54" fmla="*/ 1 w 146"/>
                <a:gd name="T55" fmla="*/ 1 h 250"/>
                <a:gd name="T56" fmla="*/ 1 w 146"/>
                <a:gd name="T57" fmla="*/ 1 h 250"/>
                <a:gd name="T58" fmla="*/ 1 w 146"/>
                <a:gd name="T59" fmla="*/ 1 h 250"/>
                <a:gd name="T60" fmla="*/ 1 w 146"/>
                <a:gd name="T61" fmla="*/ 1 h 250"/>
                <a:gd name="T62" fmla="*/ 1 w 146"/>
                <a:gd name="T63" fmla="*/ 1 h 250"/>
                <a:gd name="T64" fmla="*/ 1 w 146"/>
                <a:gd name="T65" fmla="*/ 1 h 250"/>
                <a:gd name="T66" fmla="*/ 1 w 146"/>
                <a:gd name="T67" fmla="*/ 1 h 250"/>
                <a:gd name="T68" fmla="*/ 1 w 146"/>
                <a:gd name="T69" fmla="*/ 1 h 250"/>
                <a:gd name="T70" fmla="*/ 1 w 146"/>
                <a:gd name="T71" fmla="*/ 1 h 250"/>
                <a:gd name="T72" fmla="*/ 1 w 146"/>
                <a:gd name="T73" fmla="*/ 1 h 250"/>
                <a:gd name="T74" fmla="*/ 1 w 146"/>
                <a:gd name="T75" fmla="*/ 1 h 250"/>
                <a:gd name="T76" fmla="*/ 0 w 146"/>
                <a:gd name="T77" fmla="*/ 1 h 250"/>
                <a:gd name="T78" fmla="*/ 1 w 146"/>
                <a:gd name="T79" fmla="*/ 1 h 250"/>
                <a:gd name="T80" fmla="*/ 1 w 146"/>
                <a:gd name="T81" fmla="*/ 1 h 250"/>
                <a:gd name="T82" fmla="*/ 1 w 146"/>
                <a:gd name="T83" fmla="*/ 1 h 250"/>
                <a:gd name="T84" fmla="*/ 1 w 146"/>
                <a:gd name="T85" fmla="*/ 1 h 250"/>
                <a:gd name="T86" fmla="*/ 1 w 146"/>
                <a:gd name="T87" fmla="*/ 1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250"/>
                <a:gd name="T134" fmla="*/ 146 w 146"/>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250">
                  <a:moveTo>
                    <a:pt x="80" y="12"/>
                  </a:moveTo>
                  <a:lnTo>
                    <a:pt x="83" y="14"/>
                  </a:lnTo>
                  <a:lnTo>
                    <a:pt x="68" y="8"/>
                  </a:lnTo>
                  <a:lnTo>
                    <a:pt x="67" y="8"/>
                  </a:lnTo>
                  <a:lnTo>
                    <a:pt x="67" y="9"/>
                  </a:lnTo>
                  <a:lnTo>
                    <a:pt x="66" y="10"/>
                  </a:lnTo>
                  <a:lnTo>
                    <a:pt x="66" y="12"/>
                  </a:lnTo>
                  <a:lnTo>
                    <a:pt x="66" y="14"/>
                  </a:lnTo>
                  <a:lnTo>
                    <a:pt x="68" y="16"/>
                  </a:lnTo>
                  <a:lnTo>
                    <a:pt x="76" y="19"/>
                  </a:lnTo>
                  <a:lnTo>
                    <a:pt x="84" y="27"/>
                  </a:lnTo>
                  <a:lnTo>
                    <a:pt x="96" y="42"/>
                  </a:lnTo>
                  <a:lnTo>
                    <a:pt x="100" y="42"/>
                  </a:lnTo>
                  <a:lnTo>
                    <a:pt x="101" y="43"/>
                  </a:lnTo>
                  <a:lnTo>
                    <a:pt x="102" y="46"/>
                  </a:lnTo>
                  <a:lnTo>
                    <a:pt x="106" y="50"/>
                  </a:lnTo>
                  <a:lnTo>
                    <a:pt x="104" y="52"/>
                  </a:lnTo>
                  <a:lnTo>
                    <a:pt x="108" y="55"/>
                  </a:lnTo>
                  <a:lnTo>
                    <a:pt x="110" y="57"/>
                  </a:lnTo>
                  <a:lnTo>
                    <a:pt x="114" y="63"/>
                  </a:lnTo>
                  <a:lnTo>
                    <a:pt x="114" y="64"/>
                  </a:lnTo>
                  <a:lnTo>
                    <a:pt x="114" y="66"/>
                  </a:lnTo>
                  <a:lnTo>
                    <a:pt x="118" y="72"/>
                  </a:lnTo>
                  <a:lnTo>
                    <a:pt x="119" y="80"/>
                  </a:lnTo>
                  <a:lnTo>
                    <a:pt x="118" y="87"/>
                  </a:lnTo>
                  <a:lnTo>
                    <a:pt x="120" y="97"/>
                  </a:lnTo>
                  <a:lnTo>
                    <a:pt x="120" y="102"/>
                  </a:lnTo>
                  <a:lnTo>
                    <a:pt x="118" y="132"/>
                  </a:lnTo>
                  <a:lnTo>
                    <a:pt x="115" y="144"/>
                  </a:lnTo>
                  <a:lnTo>
                    <a:pt x="113" y="150"/>
                  </a:lnTo>
                  <a:lnTo>
                    <a:pt x="112" y="157"/>
                  </a:lnTo>
                  <a:lnTo>
                    <a:pt x="109" y="171"/>
                  </a:lnTo>
                  <a:lnTo>
                    <a:pt x="108" y="174"/>
                  </a:lnTo>
                  <a:lnTo>
                    <a:pt x="102" y="181"/>
                  </a:lnTo>
                  <a:lnTo>
                    <a:pt x="98" y="190"/>
                  </a:lnTo>
                  <a:lnTo>
                    <a:pt x="92" y="204"/>
                  </a:lnTo>
                  <a:lnTo>
                    <a:pt x="90" y="205"/>
                  </a:lnTo>
                  <a:lnTo>
                    <a:pt x="89" y="207"/>
                  </a:lnTo>
                  <a:lnTo>
                    <a:pt x="86" y="212"/>
                  </a:lnTo>
                  <a:lnTo>
                    <a:pt x="88" y="212"/>
                  </a:lnTo>
                  <a:lnTo>
                    <a:pt x="89" y="212"/>
                  </a:lnTo>
                  <a:lnTo>
                    <a:pt x="84" y="216"/>
                  </a:lnTo>
                  <a:lnTo>
                    <a:pt x="85" y="223"/>
                  </a:lnTo>
                  <a:lnTo>
                    <a:pt x="76" y="232"/>
                  </a:lnTo>
                  <a:lnTo>
                    <a:pt x="76" y="234"/>
                  </a:lnTo>
                  <a:lnTo>
                    <a:pt x="73" y="234"/>
                  </a:lnTo>
                  <a:lnTo>
                    <a:pt x="72" y="235"/>
                  </a:lnTo>
                  <a:lnTo>
                    <a:pt x="66" y="236"/>
                  </a:lnTo>
                  <a:lnTo>
                    <a:pt x="64" y="242"/>
                  </a:lnTo>
                  <a:lnTo>
                    <a:pt x="64" y="243"/>
                  </a:lnTo>
                  <a:lnTo>
                    <a:pt x="49" y="248"/>
                  </a:lnTo>
                  <a:lnTo>
                    <a:pt x="40" y="249"/>
                  </a:lnTo>
                  <a:lnTo>
                    <a:pt x="42" y="250"/>
                  </a:lnTo>
                  <a:lnTo>
                    <a:pt x="42" y="249"/>
                  </a:lnTo>
                  <a:lnTo>
                    <a:pt x="43" y="250"/>
                  </a:lnTo>
                  <a:lnTo>
                    <a:pt x="46" y="250"/>
                  </a:lnTo>
                  <a:lnTo>
                    <a:pt x="65" y="248"/>
                  </a:lnTo>
                  <a:lnTo>
                    <a:pt x="84" y="241"/>
                  </a:lnTo>
                  <a:lnTo>
                    <a:pt x="101" y="229"/>
                  </a:lnTo>
                  <a:lnTo>
                    <a:pt x="118" y="214"/>
                  </a:lnTo>
                  <a:lnTo>
                    <a:pt x="120" y="208"/>
                  </a:lnTo>
                  <a:lnTo>
                    <a:pt x="124" y="204"/>
                  </a:lnTo>
                  <a:lnTo>
                    <a:pt x="130" y="194"/>
                  </a:lnTo>
                  <a:lnTo>
                    <a:pt x="139" y="172"/>
                  </a:lnTo>
                  <a:lnTo>
                    <a:pt x="142" y="160"/>
                  </a:lnTo>
                  <a:lnTo>
                    <a:pt x="144" y="150"/>
                  </a:lnTo>
                  <a:lnTo>
                    <a:pt x="146" y="126"/>
                  </a:lnTo>
                  <a:lnTo>
                    <a:pt x="144" y="99"/>
                  </a:lnTo>
                  <a:lnTo>
                    <a:pt x="139" y="76"/>
                  </a:lnTo>
                  <a:lnTo>
                    <a:pt x="130" y="55"/>
                  </a:lnTo>
                  <a:lnTo>
                    <a:pt x="118" y="37"/>
                  </a:lnTo>
                  <a:lnTo>
                    <a:pt x="101" y="20"/>
                  </a:lnTo>
                  <a:lnTo>
                    <a:pt x="84" y="8"/>
                  </a:lnTo>
                  <a:lnTo>
                    <a:pt x="65" y="1"/>
                  </a:lnTo>
                  <a:lnTo>
                    <a:pt x="46" y="0"/>
                  </a:lnTo>
                  <a:lnTo>
                    <a:pt x="24" y="2"/>
                  </a:lnTo>
                  <a:lnTo>
                    <a:pt x="6" y="9"/>
                  </a:lnTo>
                  <a:lnTo>
                    <a:pt x="0" y="14"/>
                  </a:lnTo>
                  <a:lnTo>
                    <a:pt x="10" y="12"/>
                  </a:lnTo>
                  <a:lnTo>
                    <a:pt x="17" y="8"/>
                  </a:lnTo>
                  <a:lnTo>
                    <a:pt x="19" y="8"/>
                  </a:lnTo>
                  <a:lnTo>
                    <a:pt x="44" y="2"/>
                  </a:lnTo>
                  <a:lnTo>
                    <a:pt x="48" y="2"/>
                  </a:lnTo>
                  <a:lnTo>
                    <a:pt x="50" y="2"/>
                  </a:lnTo>
                  <a:lnTo>
                    <a:pt x="58" y="1"/>
                  </a:lnTo>
                  <a:lnTo>
                    <a:pt x="60" y="2"/>
                  </a:lnTo>
                  <a:lnTo>
                    <a:pt x="64" y="6"/>
                  </a:lnTo>
                  <a:lnTo>
                    <a:pt x="71" y="6"/>
                  </a:lnTo>
                  <a:lnTo>
                    <a:pt x="80" y="12"/>
                  </a:lnTo>
                  <a:close/>
                </a:path>
              </a:pathLst>
            </a:custGeom>
            <a:solidFill>
              <a:srgbClr val="DADADA"/>
            </a:solidFill>
            <a:ln w="9525">
              <a:solidFill>
                <a:schemeClr val="tx1"/>
              </a:solidFill>
              <a:round/>
              <a:headEnd/>
              <a:tailEnd/>
            </a:ln>
          </p:spPr>
          <p:txBody>
            <a:bodyPr/>
            <a:lstStyle/>
            <a:p>
              <a:endParaRPr lang="en-US"/>
            </a:p>
          </p:txBody>
        </p:sp>
        <p:sp>
          <p:nvSpPr>
            <p:cNvPr id="6214" name="Freeform 14"/>
            <p:cNvSpPr>
              <a:spLocks/>
            </p:cNvSpPr>
            <p:nvPr/>
          </p:nvSpPr>
          <p:spPr bwMode="auto">
            <a:xfrm flipH="1">
              <a:off x="1042" y="2819"/>
              <a:ext cx="51" cy="140"/>
            </a:xfrm>
            <a:custGeom>
              <a:avLst/>
              <a:gdLst>
                <a:gd name="T0" fmla="*/ 1 w 102"/>
                <a:gd name="T1" fmla="*/ 1 h 243"/>
                <a:gd name="T2" fmla="*/ 1 w 102"/>
                <a:gd name="T3" fmla="*/ 0 h 243"/>
                <a:gd name="T4" fmla="*/ 1 w 102"/>
                <a:gd name="T5" fmla="*/ 0 h 243"/>
                <a:gd name="T6" fmla="*/ 1 w 102"/>
                <a:gd name="T7" fmla="*/ 0 h 243"/>
                <a:gd name="T8" fmla="*/ 1 w 102"/>
                <a:gd name="T9" fmla="*/ 1 h 243"/>
                <a:gd name="T10" fmla="*/ 1 w 102"/>
                <a:gd name="T11" fmla="*/ 1 h 243"/>
                <a:gd name="T12" fmla="*/ 1 w 102"/>
                <a:gd name="T13" fmla="*/ 1 h 243"/>
                <a:gd name="T14" fmla="*/ 1 w 102"/>
                <a:gd name="T15" fmla="*/ 1 h 243"/>
                <a:gd name="T16" fmla="*/ 1 w 102"/>
                <a:gd name="T17" fmla="*/ 1 h 243"/>
                <a:gd name="T18" fmla="*/ 1 w 102"/>
                <a:gd name="T19" fmla="*/ 1 h 243"/>
                <a:gd name="T20" fmla="*/ 1 w 102"/>
                <a:gd name="T21" fmla="*/ 1 h 243"/>
                <a:gd name="T22" fmla="*/ 1 w 102"/>
                <a:gd name="T23" fmla="*/ 1 h 243"/>
                <a:gd name="T24" fmla="*/ 1 w 102"/>
                <a:gd name="T25" fmla="*/ 1 h 243"/>
                <a:gd name="T26" fmla="*/ 1 w 102"/>
                <a:gd name="T27" fmla="*/ 1 h 243"/>
                <a:gd name="T28" fmla="*/ 1 w 102"/>
                <a:gd name="T29" fmla="*/ 1 h 243"/>
                <a:gd name="T30" fmla="*/ 0 w 102"/>
                <a:gd name="T31" fmla="*/ 1 h 243"/>
                <a:gd name="T32" fmla="*/ 1 w 102"/>
                <a:gd name="T33" fmla="*/ 1 h 243"/>
                <a:gd name="T34" fmla="*/ 1 w 102"/>
                <a:gd name="T35" fmla="*/ 1 h 243"/>
                <a:gd name="T36" fmla="*/ 1 w 102"/>
                <a:gd name="T37" fmla="*/ 1 h 243"/>
                <a:gd name="T38" fmla="*/ 1 w 102"/>
                <a:gd name="T39" fmla="*/ 1 h 243"/>
                <a:gd name="T40" fmla="*/ 1 w 102"/>
                <a:gd name="T41" fmla="*/ 1 h 243"/>
                <a:gd name="T42" fmla="*/ 1 w 102"/>
                <a:gd name="T43" fmla="*/ 1 h 243"/>
                <a:gd name="T44" fmla="*/ 1 w 102"/>
                <a:gd name="T45" fmla="*/ 1 h 243"/>
                <a:gd name="T46" fmla="*/ 1 w 102"/>
                <a:gd name="T47" fmla="*/ 1 h 243"/>
                <a:gd name="T48" fmla="*/ 1 w 102"/>
                <a:gd name="T49" fmla="*/ 1 h 243"/>
                <a:gd name="T50" fmla="*/ 1 w 102"/>
                <a:gd name="T51" fmla="*/ 1 h 243"/>
                <a:gd name="T52" fmla="*/ 1 w 102"/>
                <a:gd name="T53" fmla="*/ 1 h 243"/>
                <a:gd name="T54" fmla="*/ 1 w 102"/>
                <a:gd name="T55" fmla="*/ 1 h 243"/>
                <a:gd name="T56" fmla="*/ 1 w 102"/>
                <a:gd name="T57" fmla="*/ 1 h 243"/>
                <a:gd name="T58" fmla="*/ 1 w 102"/>
                <a:gd name="T59" fmla="*/ 1 h 243"/>
                <a:gd name="T60" fmla="*/ 1 w 102"/>
                <a:gd name="T61" fmla="*/ 1 h 243"/>
                <a:gd name="T62" fmla="*/ 1 w 102"/>
                <a:gd name="T63" fmla="*/ 1 h 243"/>
                <a:gd name="T64" fmla="*/ 1 w 102"/>
                <a:gd name="T65" fmla="*/ 1 h 243"/>
                <a:gd name="T66" fmla="*/ 1 w 102"/>
                <a:gd name="T67" fmla="*/ 1 h 243"/>
                <a:gd name="T68" fmla="*/ 1 w 102"/>
                <a:gd name="T69" fmla="*/ 1 h 243"/>
                <a:gd name="T70" fmla="*/ 1 w 102"/>
                <a:gd name="T71" fmla="*/ 1 h 243"/>
                <a:gd name="T72" fmla="*/ 1 w 102"/>
                <a:gd name="T73" fmla="*/ 1 h 243"/>
                <a:gd name="T74" fmla="*/ 1 w 102"/>
                <a:gd name="T75" fmla="*/ 1 h 243"/>
                <a:gd name="T76" fmla="*/ 1 w 102"/>
                <a:gd name="T77" fmla="*/ 1 h 243"/>
                <a:gd name="T78" fmla="*/ 1 w 102"/>
                <a:gd name="T79" fmla="*/ 1 h 243"/>
                <a:gd name="T80" fmla="*/ 1 w 102"/>
                <a:gd name="T81" fmla="*/ 1 h 243"/>
                <a:gd name="T82" fmla="*/ 1 w 102"/>
                <a:gd name="T83" fmla="*/ 1 h 2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243"/>
                <a:gd name="T128" fmla="*/ 102 w 102"/>
                <a:gd name="T129" fmla="*/ 243 h 2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243">
                  <a:moveTo>
                    <a:pt x="65" y="8"/>
                  </a:moveTo>
                  <a:lnTo>
                    <a:pt x="62" y="6"/>
                  </a:lnTo>
                  <a:lnTo>
                    <a:pt x="53" y="0"/>
                  </a:lnTo>
                  <a:lnTo>
                    <a:pt x="46" y="0"/>
                  </a:lnTo>
                  <a:lnTo>
                    <a:pt x="40" y="1"/>
                  </a:lnTo>
                  <a:lnTo>
                    <a:pt x="40" y="0"/>
                  </a:lnTo>
                  <a:lnTo>
                    <a:pt x="25" y="0"/>
                  </a:lnTo>
                  <a:lnTo>
                    <a:pt x="19" y="0"/>
                  </a:lnTo>
                  <a:lnTo>
                    <a:pt x="18" y="4"/>
                  </a:lnTo>
                  <a:lnTo>
                    <a:pt x="19" y="10"/>
                  </a:lnTo>
                  <a:lnTo>
                    <a:pt x="25" y="16"/>
                  </a:lnTo>
                  <a:lnTo>
                    <a:pt x="35" y="21"/>
                  </a:lnTo>
                  <a:lnTo>
                    <a:pt x="38" y="22"/>
                  </a:lnTo>
                  <a:lnTo>
                    <a:pt x="54" y="33"/>
                  </a:lnTo>
                  <a:lnTo>
                    <a:pt x="55" y="43"/>
                  </a:lnTo>
                  <a:lnTo>
                    <a:pt x="59" y="52"/>
                  </a:lnTo>
                  <a:lnTo>
                    <a:pt x="61" y="61"/>
                  </a:lnTo>
                  <a:lnTo>
                    <a:pt x="64" y="72"/>
                  </a:lnTo>
                  <a:lnTo>
                    <a:pt x="62" y="93"/>
                  </a:lnTo>
                  <a:lnTo>
                    <a:pt x="60" y="115"/>
                  </a:lnTo>
                  <a:lnTo>
                    <a:pt x="58" y="122"/>
                  </a:lnTo>
                  <a:lnTo>
                    <a:pt x="55" y="127"/>
                  </a:lnTo>
                  <a:lnTo>
                    <a:pt x="55" y="133"/>
                  </a:lnTo>
                  <a:lnTo>
                    <a:pt x="58" y="145"/>
                  </a:lnTo>
                  <a:lnTo>
                    <a:pt x="54" y="150"/>
                  </a:lnTo>
                  <a:lnTo>
                    <a:pt x="52" y="156"/>
                  </a:lnTo>
                  <a:lnTo>
                    <a:pt x="36" y="180"/>
                  </a:lnTo>
                  <a:lnTo>
                    <a:pt x="24" y="206"/>
                  </a:lnTo>
                  <a:lnTo>
                    <a:pt x="23" y="208"/>
                  </a:lnTo>
                  <a:lnTo>
                    <a:pt x="13" y="218"/>
                  </a:lnTo>
                  <a:lnTo>
                    <a:pt x="4" y="228"/>
                  </a:lnTo>
                  <a:lnTo>
                    <a:pt x="0" y="229"/>
                  </a:lnTo>
                  <a:lnTo>
                    <a:pt x="0" y="232"/>
                  </a:lnTo>
                  <a:lnTo>
                    <a:pt x="1" y="238"/>
                  </a:lnTo>
                  <a:lnTo>
                    <a:pt x="22" y="243"/>
                  </a:lnTo>
                  <a:lnTo>
                    <a:pt x="31" y="242"/>
                  </a:lnTo>
                  <a:lnTo>
                    <a:pt x="46" y="237"/>
                  </a:lnTo>
                  <a:lnTo>
                    <a:pt x="46" y="236"/>
                  </a:lnTo>
                  <a:lnTo>
                    <a:pt x="48" y="230"/>
                  </a:lnTo>
                  <a:lnTo>
                    <a:pt x="54" y="229"/>
                  </a:lnTo>
                  <a:lnTo>
                    <a:pt x="55" y="228"/>
                  </a:lnTo>
                  <a:lnTo>
                    <a:pt x="58" y="225"/>
                  </a:lnTo>
                  <a:lnTo>
                    <a:pt x="58" y="226"/>
                  </a:lnTo>
                  <a:lnTo>
                    <a:pt x="67" y="217"/>
                  </a:lnTo>
                  <a:lnTo>
                    <a:pt x="66" y="210"/>
                  </a:lnTo>
                  <a:lnTo>
                    <a:pt x="71" y="206"/>
                  </a:lnTo>
                  <a:lnTo>
                    <a:pt x="70" y="206"/>
                  </a:lnTo>
                  <a:lnTo>
                    <a:pt x="68" y="206"/>
                  </a:lnTo>
                  <a:lnTo>
                    <a:pt x="71" y="201"/>
                  </a:lnTo>
                  <a:lnTo>
                    <a:pt x="72" y="199"/>
                  </a:lnTo>
                  <a:lnTo>
                    <a:pt x="74" y="198"/>
                  </a:lnTo>
                  <a:lnTo>
                    <a:pt x="80" y="184"/>
                  </a:lnTo>
                  <a:lnTo>
                    <a:pt x="84" y="175"/>
                  </a:lnTo>
                  <a:lnTo>
                    <a:pt x="90" y="168"/>
                  </a:lnTo>
                  <a:lnTo>
                    <a:pt x="91" y="165"/>
                  </a:lnTo>
                  <a:lnTo>
                    <a:pt x="94" y="151"/>
                  </a:lnTo>
                  <a:lnTo>
                    <a:pt x="95" y="144"/>
                  </a:lnTo>
                  <a:lnTo>
                    <a:pt x="97" y="138"/>
                  </a:lnTo>
                  <a:lnTo>
                    <a:pt x="100" y="126"/>
                  </a:lnTo>
                  <a:lnTo>
                    <a:pt x="102" y="96"/>
                  </a:lnTo>
                  <a:lnTo>
                    <a:pt x="102" y="91"/>
                  </a:lnTo>
                  <a:lnTo>
                    <a:pt x="100" y="81"/>
                  </a:lnTo>
                  <a:lnTo>
                    <a:pt x="101" y="74"/>
                  </a:lnTo>
                  <a:lnTo>
                    <a:pt x="100" y="66"/>
                  </a:lnTo>
                  <a:lnTo>
                    <a:pt x="96" y="60"/>
                  </a:lnTo>
                  <a:lnTo>
                    <a:pt x="96" y="58"/>
                  </a:lnTo>
                  <a:lnTo>
                    <a:pt x="96" y="57"/>
                  </a:lnTo>
                  <a:lnTo>
                    <a:pt x="92" y="51"/>
                  </a:lnTo>
                  <a:lnTo>
                    <a:pt x="90" y="49"/>
                  </a:lnTo>
                  <a:lnTo>
                    <a:pt x="86" y="46"/>
                  </a:lnTo>
                  <a:lnTo>
                    <a:pt x="88" y="44"/>
                  </a:lnTo>
                  <a:lnTo>
                    <a:pt x="84" y="40"/>
                  </a:lnTo>
                  <a:lnTo>
                    <a:pt x="83" y="37"/>
                  </a:lnTo>
                  <a:lnTo>
                    <a:pt x="82" y="36"/>
                  </a:lnTo>
                  <a:lnTo>
                    <a:pt x="78" y="36"/>
                  </a:lnTo>
                  <a:lnTo>
                    <a:pt x="66" y="21"/>
                  </a:lnTo>
                  <a:lnTo>
                    <a:pt x="58" y="13"/>
                  </a:lnTo>
                  <a:lnTo>
                    <a:pt x="50" y="10"/>
                  </a:lnTo>
                  <a:lnTo>
                    <a:pt x="48" y="8"/>
                  </a:lnTo>
                  <a:lnTo>
                    <a:pt x="48" y="6"/>
                  </a:lnTo>
                  <a:lnTo>
                    <a:pt x="48" y="4"/>
                  </a:lnTo>
                  <a:lnTo>
                    <a:pt x="49" y="3"/>
                  </a:lnTo>
                  <a:lnTo>
                    <a:pt x="49" y="2"/>
                  </a:lnTo>
                  <a:lnTo>
                    <a:pt x="50" y="2"/>
                  </a:lnTo>
                  <a:lnTo>
                    <a:pt x="65" y="8"/>
                  </a:lnTo>
                  <a:close/>
                </a:path>
              </a:pathLst>
            </a:custGeom>
            <a:solidFill>
              <a:srgbClr val="C0C0C0"/>
            </a:solidFill>
            <a:ln w="9525">
              <a:solidFill>
                <a:schemeClr val="tx1"/>
              </a:solidFill>
              <a:round/>
              <a:headEnd/>
              <a:tailEnd/>
            </a:ln>
          </p:spPr>
          <p:txBody>
            <a:bodyPr/>
            <a:lstStyle/>
            <a:p>
              <a:endParaRPr lang="en-US"/>
            </a:p>
          </p:txBody>
        </p:sp>
        <p:sp>
          <p:nvSpPr>
            <p:cNvPr id="6215" name="Freeform 15"/>
            <p:cNvSpPr>
              <a:spLocks noEditPoints="1"/>
            </p:cNvSpPr>
            <p:nvPr/>
          </p:nvSpPr>
          <p:spPr bwMode="auto">
            <a:xfrm flipH="1">
              <a:off x="1060" y="2816"/>
              <a:ext cx="42" cy="139"/>
            </a:xfrm>
            <a:custGeom>
              <a:avLst/>
              <a:gdLst>
                <a:gd name="T0" fmla="*/ 1 w 83"/>
                <a:gd name="T1" fmla="*/ 1 h 243"/>
                <a:gd name="T2" fmla="*/ 1 w 83"/>
                <a:gd name="T3" fmla="*/ 0 h 243"/>
                <a:gd name="T4" fmla="*/ 1 w 83"/>
                <a:gd name="T5" fmla="*/ 1 h 243"/>
                <a:gd name="T6" fmla="*/ 1 w 83"/>
                <a:gd name="T7" fmla="*/ 1 h 243"/>
                <a:gd name="T8" fmla="*/ 1 w 83"/>
                <a:gd name="T9" fmla="*/ 1 h 243"/>
                <a:gd name="T10" fmla="*/ 1 w 83"/>
                <a:gd name="T11" fmla="*/ 1 h 243"/>
                <a:gd name="T12" fmla="*/ 1 w 83"/>
                <a:gd name="T13" fmla="*/ 1 h 243"/>
                <a:gd name="T14" fmla="*/ 1 w 83"/>
                <a:gd name="T15" fmla="*/ 1 h 243"/>
                <a:gd name="T16" fmla="*/ 1 w 83"/>
                <a:gd name="T17" fmla="*/ 1 h 243"/>
                <a:gd name="T18" fmla="*/ 1 w 83"/>
                <a:gd name="T19" fmla="*/ 1 h 243"/>
                <a:gd name="T20" fmla="*/ 1 w 83"/>
                <a:gd name="T21" fmla="*/ 1 h 243"/>
                <a:gd name="T22" fmla="*/ 1 w 83"/>
                <a:gd name="T23" fmla="*/ 1 h 243"/>
                <a:gd name="T24" fmla="*/ 1 w 83"/>
                <a:gd name="T25" fmla="*/ 1 h 243"/>
                <a:gd name="T26" fmla="*/ 1 w 83"/>
                <a:gd name="T27" fmla="*/ 1 h 243"/>
                <a:gd name="T28" fmla="*/ 1 w 83"/>
                <a:gd name="T29" fmla="*/ 1 h 243"/>
                <a:gd name="T30" fmla="*/ 1 w 83"/>
                <a:gd name="T31" fmla="*/ 1 h 243"/>
                <a:gd name="T32" fmla="*/ 1 w 83"/>
                <a:gd name="T33" fmla="*/ 1 h 243"/>
                <a:gd name="T34" fmla="*/ 1 w 83"/>
                <a:gd name="T35" fmla="*/ 1 h 243"/>
                <a:gd name="T36" fmla="*/ 1 w 83"/>
                <a:gd name="T37" fmla="*/ 1 h 243"/>
                <a:gd name="T38" fmla="*/ 1 w 83"/>
                <a:gd name="T39" fmla="*/ 1 h 243"/>
                <a:gd name="T40" fmla="*/ 1 w 83"/>
                <a:gd name="T41" fmla="*/ 1 h 243"/>
                <a:gd name="T42" fmla="*/ 1 w 83"/>
                <a:gd name="T43" fmla="*/ 1 h 243"/>
                <a:gd name="T44" fmla="*/ 1 w 83"/>
                <a:gd name="T45" fmla="*/ 1 h 243"/>
                <a:gd name="T46" fmla="*/ 1 w 83"/>
                <a:gd name="T47" fmla="*/ 1 h 243"/>
                <a:gd name="T48" fmla="*/ 1 w 83"/>
                <a:gd name="T49" fmla="*/ 1 h 243"/>
                <a:gd name="T50" fmla="*/ 1 w 83"/>
                <a:gd name="T51" fmla="*/ 1 h 243"/>
                <a:gd name="T52" fmla="*/ 1 w 83"/>
                <a:gd name="T53" fmla="*/ 1 h 243"/>
                <a:gd name="T54" fmla="*/ 1 w 83"/>
                <a:gd name="T55" fmla="*/ 1 h 243"/>
                <a:gd name="T56" fmla="*/ 1 w 83"/>
                <a:gd name="T57" fmla="*/ 1 h 243"/>
                <a:gd name="T58" fmla="*/ 1 w 83"/>
                <a:gd name="T59" fmla="*/ 1 h 243"/>
                <a:gd name="T60" fmla="*/ 1 w 83"/>
                <a:gd name="T61" fmla="*/ 1 h 243"/>
                <a:gd name="T62" fmla="*/ 1 w 83"/>
                <a:gd name="T63" fmla="*/ 1 h 243"/>
                <a:gd name="T64" fmla="*/ 1 w 83"/>
                <a:gd name="T65" fmla="*/ 1 h 243"/>
                <a:gd name="T66" fmla="*/ 1 w 83"/>
                <a:gd name="T67" fmla="*/ 1 h 243"/>
                <a:gd name="T68" fmla="*/ 1 w 83"/>
                <a:gd name="T69" fmla="*/ 1 h 243"/>
                <a:gd name="T70" fmla="*/ 1 w 83"/>
                <a:gd name="T71" fmla="*/ 1 h 243"/>
                <a:gd name="T72" fmla="*/ 1 w 83"/>
                <a:gd name="T73" fmla="*/ 1 h 243"/>
                <a:gd name="T74" fmla="*/ 1 w 83"/>
                <a:gd name="T75" fmla="*/ 1 h 2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243"/>
                <a:gd name="T116" fmla="*/ 83 w 83"/>
                <a:gd name="T117" fmla="*/ 243 h 2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243">
                  <a:moveTo>
                    <a:pt x="59" y="6"/>
                  </a:moveTo>
                  <a:lnTo>
                    <a:pt x="65" y="5"/>
                  </a:lnTo>
                  <a:lnTo>
                    <a:pt x="61" y="1"/>
                  </a:lnTo>
                  <a:lnTo>
                    <a:pt x="59" y="0"/>
                  </a:lnTo>
                  <a:lnTo>
                    <a:pt x="51" y="1"/>
                  </a:lnTo>
                  <a:lnTo>
                    <a:pt x="49" y="1"/>
                  </a:lnTo>
                  <a:lnTo>
                    <a:pt x="45" y="1"/>
                  </a:lnTo>
                  <a:lnTo>
                    <a:pt x="20" y="7"/>
                  </a:lnTo>
                  <a:lnTo>
                    <a:pt x="18" y="7"/>
                  </a:lnTo>
                  <a:lnTo>
                    <a:pt x="11" y="11"/>
                  </a:lnTo>
                  <a:lnTo>
                    <a:pt x="7" y="18"/>
                  </a:lnTo>
                  <a:lnTo>
                    <a:pt x="7" y="19"/>
                  </a:lnTo>
                  <a:lnTo>
                    <a:pt x="9" y="21"/>
                  </a:lnTo>
                  <a:lnTo>
                    <a:pt x="20" y="25"/>
                  </a:lnTo>
                  <a:lnTo>
                    <a:pt x="17" y="32"/>
                  </a:lnTo>
                  <a:lnTo>
                    <a:pt x="20" y="41"/>
                  </a:lnTo>
                  <a:lnTo>
                    <a:pt x="32" y="57"/>
                  </a:lnTo>
                  <a:lnTo>
                    <a:pt x="35" y="62"/>
                  </a:lnTo>
                  <a:lnTo>
                    <a:pt x="45" y="84"/>
                  </a:lnTo>
                  <a:lnTo>
                    <a:pt x="47" y="87"/>
                  </a:lnTo>
                  <a:lnTo>
                    <a:pt x="49" y="107"/>
                  </a:lnTo>
                  <a:lnTo>
                    <a:pt x="48" y="126"/>
                  </a:lnTo>
                  <a:lnTo>
                    <a:pt x="45" y="145"/>
                  </a:lnTo>
                  <a:lnTo>
                    <a:pt x="39" y="169"/>
                  </a:lnTo>
                  <a:lnTo>
                    <a:pt x="35" y="181"/>
                  </a:lnTo>
                  <a:lnTo>
                    <a:pt x="32" y="187"/>
                  </a:lnTo>
                  <a:lnTo>
                    <a:pt x="31" y="194"/>
                  </a:lnTo>
                  <a:lnTo>
                    <a:pt x="27" y="200"/>
                  </a:lnTo>
                  <a:lnTo>
                    <a:pt x="23" y="205"/>
                  </a:lnTo>
                  <a:lnTo>
                    <a:pt x="20" y="207"/>
                  </a:lnTo>
                  <a:lnTo>
                    <a:pt x="19" y="207"/>
                  </a:lnTo>
                  <a:lnTo>
                    <a:pt x="19" y="209"/>
                  </a:lnTo>
                  <a:lnTo>
                    <a:pt x="19" y="211"/>
                  </a:lnTo>
                  <a:lnTo>
                    <a:pt x="9" y="222"/>
                  </a:lnTo>
                  <a:lnTo>
                    <a:pt x="7" y="223"/>
                  </a:lnTo>
                  <a:lnTo>
                    <a:pt x="1" y="224"/>
                  </a:lnTo>
                  <a:lnTo>
                    <a:pt x="0" y="227"/>
                  </a:lnTo>
                  <a:lnTo>
                    <a:pt x="1" y="231"/>
                  </a:lnTo>
                  <a:lnTo>
                    <a:pt x="3" y="236"/>
                  </a:lnTo>
                  <a:lnTo>
                    <a:pt x="19" y="243"/>
                  </a:lnTo>
                  <a:lnTo>
                    <a:pt x="20" y="243"/>
                  </a:lnTo>
                  <a:lnTo>
                    <a:pt x="19" y="237"/>
                  </a:lnTo>
                  <a:lnTo>
                    <a:pt x="19" y="234"/>
                  </a:lnTo>
                  <a:lnTo>
                    <a:pt x="23" y="233"/>
                  </a:lnTo>
                  <a:lnTo>
                    <a:pt x="32" y="223"/>
                  </a:lnTo>
                  <a:lnTo>
                    <a:pt x="42" y="213"/>
                  </a:lnTo>
                  <a:lnTo>
                    <a:pt x="43" y="211"/>
                  </a:lnTo>
                  <a:lnTo>
                    <a:pt x="55" y="185"/>
                  </a:lnTo>
                  <a:lnTo>
                    <a:pt x="71" y="161"/>
                  </a:lnTo>
                  <a:lnTo>
                    <a:pt x="73" y="155"/>
                  </a:lnTo>
                  <a:lnTo>
                    <a:pt x="77" y="150"/>
                  </a:lnTo>
                  <a:lnTo>
                    <a:pt x="74" y="138"/>
                  </a:lnTo>
                  <a:lnTo>
                    <a:pt x="74" y="132"/>
                  </a:lnTo>
                  <a:lnTo>
                    <a:pt x="77" y="127"/>
                  </a:lnTo>
                  <a:lnTo>
                    <a:pt x="79" y="120"/>
                  </a:lnTo>
                  <a:lnTo>
                    <a:pt x="81" y="98"/>
                  </a:lnTo>
                  <a:lnTo>
                    <a:pt x="83" y="77"/>
                  </a:lnTo>
                  <a:lnTo>
                    <a:pt x="80" y="66"/>
                  </a:lnTo>
                  <a:lnTo>
                    <a:pt x="78" y="57"/>
                  </a:lnTo>
                  <a:lnTo>
                    <a:pt x="74" y="48"/>
                  </a:lnTo>
                  <a:lnTo>
                    <a:pt x="73" y="38"/>
                  </a:lnTo>
                  <a:lnTo>
                    <a:pt x="57" y="27"/>
                  </a:lnTo>
                  <a:lnTo>
                    <a:pt x="54" y="26"/>
                  </a:lnTo>
                  <a:lnTo>
                    <a:pt x="44" y="21"/>
                  </a:lnTo>
                  <a:lnTo>
                    <a:pt x="38" y="15"/>
                  </a:lnTo>
                  <a:lnTo>
                    <a:pt x="37" y="9"/>
                  </a:lnTo>
                  <a:lnTo>
                    <a:pt x="38" y="5"/>
                  </a:lnTo>
                  <a:lnTo>
                    <a:pt x="44" y="5"/>
                  </a:lnTo>
                  <a:lnTo>
                    <a:pt x="59" y="5"/>
                  </a:lnTo>
                  <a:lnTo>
                    <a:pt x="59" y="6"/>
                  </a:lnTo>
                  <a:close/>
                  <a:moveTo>
                    <a:pt x="56" y="163"/>
                  </a:moveTo>
                  <a:lnTo>
                    <a:pt x="56" y="165"/>
                  </a:lnTo>
                  <a:lnTo>
                    <a:pt x="55" y="168"/>
                  </a:lnTo>
                  <a:lnTo>
                    <a:pt x="55" y="167"/>
                  </a:lnTo>
                  <a:lnTo>
                    <a:pt x="56" y="162"/>
                  </a:lnTo>
                  <a:lnTo>
                    <a:pt x="56" y="163"/>
                  </a:lnTo>
                  <a:close/>
                </a:path>
              </a:pathLst>
            </a:custGeom>
            <a:solidFill>
              <a:srgbClr val="A0A0A0"/>
            </a:solidFill>
            <a:ln w="9525">
              <a:solidFill>
                <a:schemeClr val="tx1"/>
              </a:solidFill>
              <a:round/>
              <a:headEnd/>
              <a:tailEnd/>
            </a:ln>
          </p:spPr>
          <p:txBody>
            <a:bodyPr/>
            <a:lstStyle/>
            <a:p>
              <a:endParaRPr lang="en-US"/>
            </a:p>
          </p:txBody>
        </p:sp>
        <p:sp>
          <p:nvSpPr>
            <p:cNvPr id="6216" name="Freeform 16"/>
            <p:cNvSpPr>
              <a:spLocks/>
            </p:cNvSpPr>
            <p:nvPr/>
          </p:nvSpPr>
          <p:spPr bwMode="auto">
            <a:xfrm flipH="1">
              <a:off x="1072" y="2909"/>
              <a:ext cx="2" cy="2"/>
            </a:xfrm>
            <a:custGeom>
              <a:avLst/>
              <a:gdLst>
                <a:gd name="T0" fmla="*/ 0 w 2"/>
                <a:gd name="T1" fmla="*/ 1 h 3"/>
                <a:gd name="T2" fmla="*/ 0 w 2"/>
                <a:gd name="T3" fmla="*/ 1 h 3"/>
                <a:gd name="T4" fmla="*/ 0 w 2"/>
                <a:gd name="T5" fmla="*/ 0 h 3"/>
                <a:gd name="T6" fmla="*/ 0 w 2"/>
                <a:gd name="T7" fmla="*/ 1 h 3"/>
                <a:gd name="T8" fmla="*/ 0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3"/>
                  </a:moveTo>
                  <a:lnTo>
                    <a:pt x="0" y="1"/>
                  </a:lnTo>
                  <a:lnTo>
                    <a:pt x="0" y="0"/>
                  </a:lnTo>
                  <a:lnTo>
                    <a:pt x="0" y="2"/>
                  </a:lnTo>
                  <a:lnTo>
                    <a:pt x="0" y="3"/>
                  </a:lnTo>
                  <a:close/>
                </a:path>
              </a:pathLst>
            </a:custGeom>
            <a:solidFill>
              <a:srgbClr val="DADADA"/>
            </a:solidFill>
            <a:ln w="9525">
              <a:solidFill>
                <a:schemeClr val="tx1"/>
              </a:solidFill>
              <a:round/>
              <a:headEnd/>
              <a:tailEnd/>
            </a:ln>
          </p:spPr>
          <p:txBody>
            <a:bodyPr/>
            <a:lstStyle/>
            <a:p>
              <a:endParaRPr lang="en-US"/>
            </a:p>
          </p:txBody>
        </p:sp>
        <p:sp>
          <p:nvSpPr>
            <p:cNvPr id="6217" name="Freeform 17"/>
            <p:cNvSpPr>
              <a:spLocks/>
            </p:cNvSpPr>
            <p:nvPr/>
          </p:nvSpPr>
          <p:spPr bwMode="auto">
            <a:xfrm flipH="1">
              <a:off x="1074" y="2909"/>
              <a:ext cx="1" cy="3"/>
            </a:xfrm>
            <a:custGeom>
              <a:avLst/>
              <a:gdLst>
                <a:gd name="T0" fmla="*/ 1 w 1"/>
                <a:gd name="T1" fmla="*/ 1 h 6"/>
                <a:gd name="T2" fmla="*/ 1 w 1"/>
                <a:gd name="T3" fmla="*/ 0 h 6"/>
                <a:gd name="T4" fmla="*/ 0 w 1"/>
                <a:gd name="T5" fmla="*/ 1 h 6"/>
                <a:gd name="T6" fmla="*/ 0 w 1"/>
                <a:gd name="T7" fmla="*/ 1 h 6"/>
                <a:gd name="T8" fmla="*/ 1 w 1"/>
                <a:gd name="T9" fmla="*/ 1 h 6"/>
                <a:gd name="T10" fmla="*/ 1 w 1"/>
                <a:gd name="T11" fmla="*/ 1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1" y="2"/>
                  </a:moveTo>
                  <a:lnTo>
                    <a:pt x="1" y="0"/>
                  </a:lnTo>
                  <a:lnTo>
                    <a:pt x="0" y="5"/>
                  </a:lnTo>
                  <a:lnTo>
                    <a:pt x="0" y="6"/>
                  </a:lnTo>
                  <a:lnTo>
                    <a:pt x="1" y="3"/>
                  </a:lnTo>
                  <a:lnTo>
                    <a:pt x="1" y="2"/>
                  </a:lnTo>
                  <a:close/>
                </a:path>
              </a:pathLst>
            </a:custGeom>
            <a:solidFill>
              <a:srgbClr val="808080"/>
            </a:solidFill>
            <a:ln w="9525">
              <a:solidFill>
                <a:schemeClr val="tx1"/>
              </a:solidFill>
              <a:round/>
              <a:headEnd/>
              <a:tailEnd/>
            </a:ln>
          </p:spPr>
          <p:txBody>
            <a:bodyPr/>
            <a:lstStyle/>
            <a:p>
              <a:endParaRPr lang="en-US"/>
            </a:p>
          </p:txBody>
        </p:sp>
        <p:sp>
          <p:nvSpPr>
            <p:cNvPr id="6218" name="Freeform 18"/>
            <p:cNvSpPr>
              <a:spLocks/>
            </p:cNvSpPr>
            <p:nvPr/>
          </p:nvSpPr>
          <p:spPr bwMode="auto">
            <a:xfrm flipH="1">
              <a:off x="1078" y="2822"/>
              <a:ext cx="41" cy="127"/>
            </a:xfrm>
            <a:custGeom>
              <a:avLst/>
              <a:gdLst>
                <a:gd name="T0" fmla="*/ 0 w 83"/>
                <a:gd name="T1" fmla="*/ 1 h 220"/>
                <a:gd name="T2" fmla="*/ 0 w 83"/>
                <a:gd name="T3" fmla="*/ 1 h 220"/>
                <a:gd name="T4" fmla="*/ 0 w 83"/>
                <a:gd name="T5" fmla="*/ 1 h 220"/>
                <a:gd name="T6" fmla="*/ 0 w 83"/>
                <a:gd name="T7" fmla="*/ 1 h 220"/>
                <a:gd name="T8" fmla="*/ 0 w 83"/>
                <a:gd name="T9" fmla="*/ 1 h 220"/>
                <a:gd name="T10" fmla="*/ 0 w 83"/>
                <a:gd name="T11" fmla="*/ 1 h 220"/>
                <a:gd name="T12" fmla="*/ 0 w 83"/>
                <a:gd name="T13" fmla="*/ 1 h 220"/>
                <a:gd name="T14" fmla="*/ 0 w 83"/>
                <a:gd name="T15" fmla="*/ 1 h 220"/>
                <a:gd name="T16" fmla="*/ 0 w 83"/>
                <a:gd name="T17" fmla="*/ 1 h 220"/>
                <a:gd name="T18" fmla="*/ 0 w 83"/>
                <a:gd name="T19" fmla="*/ 1 h 220"/>
                <a:gd name="T20" fmla="*/ 0 w 83"/>
                <a:gd name="T21" fmla="*/ 1 h 220"/>
                <a:gd name="T22" fmla="*/ 0 w 83"/>
                <a:gd name="T23" fmla="*/ 1 h 220"/>
                <a:gd name="T24" fmla="*/ 0 w 83"/>
                <a:gd name="T25" fmla="*/ 1 h 220"/>
                <a:gd name="T26" fmla="*/ 0 w 83"/>
                <a:gd name="T27" fmla="*/ 1 h 220"/>
                <a:gd name="T28" fmla="*/ 0 w 83"/>
                <a:gd name="T29" fmla="*/ 1 h 220"/>
                <a:gd name="T30" fmla="*/ 0 w 83"/>
                <a:gd name="T31" fmla="*/ 1 h 220"/>
                <a:gd name="T32" fmla="*/ 0 w 83"/>
                <a:gd name="T33" fmla="*/ 1 h 220"/>
                <a:gd name="T34" fmla="*/ 0 w 83"/>
                <a:gd name="T35" fmla="*/ 1 h 220"/>
                <a:gd name="T36" fmla="*/ 0 w 83"/>
                <a:gd name="T37" fmla="*/ 1 h 220"/>
                <a:gd name="T38" fmla="*/ 0 w 83"/>
                <a:gd name="T39" fmla="*/ 1 h 220"/>
                <a:gd name="T40" fmla="*/ 0 w 83"/>
                <a:gd name="T41" fmla="*/ 1 h 220"/>
                <a:gd name="T42" fmla="*/ 0 w 83"/>
                <a:gd name="T43" fmla="*/ 1 h 220"/>
                <a:gd name="T44" fmla="*/ 0 w 83"/>
                <a:gd name="T45" fmla="*/ 1 h 220"/>
                <a:gd name="T46" fmla="*/ 0 w 83"/>
                <a:gd name="T47" fmla="*/ 1 h 220"/>
                <a:gd name="T48" fmla="*/ 0 w 83"/>
                <a:gd name="T49" fmla="*/ 1 h 220"/>
                <a:gd name="T50" fmla="*/ 0 w 83"/>
                <a:gd name="T51" fmla="*/ 1 h 220"/>
                <a:gd name="T52" fmla="*/ 0 w 83"/>
                <a:gd name="T53" fmla="*/ 1 h 220"/>
                <a:gd name="T54" fmla="*/ 0 w 83"/>
                <a:gd name="T55" fmla="*/ 1 h 220"/>
                <a:gd name="T56" fmla="*/ 0 w 83"/>
                <a:gd name="T57" fmla="*/ 1 h 220"/>
                <a:gd name="T58" fmla="*/ 0 w 83"/>
                <a:gd name="T59" fmla="*/ 1 h 220"/>
                <a:gd name="T60" fmla="*/ 0 w 83"/>
                <a:gd name="T61" fmla="*/ 1 h 220"/>
                <a:gd name="T62" fmla="*/ 0 w 83"/>
                <a:gd name="T63" fmla="*/ 1 h 220"/>
                <a:gd name="T64" fmla="*/ 0 w 83"/>
                <a:gd name="T65" fmla="*/ 1 h 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220"/>
                <a:gd name="T101" fmla="*/ 83 w 83"/>
                <a:gd name="T102" fmla="*/ 220 h 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220">
                  <a:moveTo>
                    <a:pt x="69" y="51"/>
                  </a:moveTo>
                  <a:lnTo>
                    <a:pt x="66" y="46"/>
                  </a:lnTo>
                  <a:lnTo>
                    <a:pt x="54" y="30"/>
                  </a:lnTo>
                  <a:lnTo>
                    <a:pt x="51" y="21"/>
                  </a:lnTo>
                  <a:lnTo>
                    <a:pt x="54" y="14"/>
                  </a:lnTo>
                  <a:lnTo>
                    <a:pt x="43" y="10"/>
                  </a:lnTo>
                  <a:lnTo>
                    <a:pt x="41" y="8"/>
                  </a:lnTo>
                  <a:lnTo>
                    <a:pt x="41" y="7"/>
                  </a:lnTo>
                  <a:lnTo>
                    <a:pt x="45" y="0"/>
                  </a:lnTo>
                  <a:lnTo>
                    <a:pt x="35" y="2"/>
                  </a:lnTo>
                  <a:lnTo>
                    <a:pt x="33" y="3"/>
                  </a:lnTo>
                  <a:lnTo>
                    <a:pt x="30" y="4"/>
                  </a:lnTo>
                  <a:lnTo>
                    <a:pt x="17" y="15"/>
                  </a:lnTo>
                  <a:lnTo>
                    <a:pt x="16" y="18"/>
                  </a:lnTo>
                  <a:lnTo>
                    <a:pt x="15" y="22"/>
                  </a:lnTo>
                  <a:lnTo>
                    <a:pt x="5" y="33"/>
                  </a:lnTo>
                  <a:lnTo>
                    <a:pt x="0" y="46"/>
                  </a:lnTo>
                  <a:lnTo>
                    <a:pt x="1" y="51"/>
                  </a:lnTo>
                  <a:lnTo>
                    <a:pt x="3" y="54"/>
                  </a:lnTo>
                  <a:lnTo>
                    <a:pt x="5" y="55"/>
                  </a:lnTo>
                  <a:lnTo>
                    <a:pt x="9" y="55"/>
                  </a:lnTo>
                  <a:lnTo>
                    <a:pt x="13" y="54"/>
                  </a:lnTo>
                  <a:lnTo>
                    <a:pt x="15" y="54"/>
                  </a:lnTo>
                  <a:lnTo>
                    <a:pt x="18" y="56"/>
                  </a:lnTo>
                  <a:lnTo>
                    <a:pt x="23" y="62"/>
                  </a:lnTo>
                  <a:lnTo>
                    <a:pt x="24" y="63"/>
                  </a:lnTo>
                  <a:lnTo>
                    <a:pt x="27" y="76"/>
                  </a:lnTo>
                  <a:lnTo>
                    <a:pt x="30" y="98"/>
                  </a:lnTo>
                  <a:lnTo>
                    <a:pt x="33" y="122"/>
                  </a:lnTo>
                  <a:lnTo>
                    <a:pt x="33" y="127"/>
                  </a:lnTo>
                  <a:lnTo>
                    <a:pt x="31" y="130"/>
                  </a:lnTo>
                  <a:lnTo>
                    <a:pt x="34" y="134"/>
                  </a:lnTo>
                  <a:lnTo>
                    <a:pt x="36" y="136"/>
                  </a:lnTo>
                  <a:lnTo>
                    <a:pt x="41" y="139"/>
                  </a:lnTo>
                  <a:lnTo>
                    <a:pt x="36" y="144"/>
                  </a:lnTo>
                  <a:lnTo>
                    <a:pt x="11" y="184"/>
                  </a:lnTo>
                  <a:lnTo>
                    <a:pt x="7" y="184"/>
                  </a:lnTo>
                  <a:lnTo>
                    <a:pt x="6" y="188"/>
                  </a:lnTo>
                  <a:lnTo>
                    <a:pt x="5" y="192"/>
                  </a:lnTo>
                  <a:lnTo>
                    <a:pt x="6" y="195"/>
                  </a:lnTo>
                  <a:lnTo>
                    <a:pt x="10" y="200"/>
                  </a:lnTo>
                  <a:lnTo>
                    <a:pt x="13" y="207"/>
                  </a:lnTo>
                  <a:lnTo>
                    <a:pt x="21" y="213"/>
                  </a:lnTo>
                  <a:lnTo>
                    <a:pt x="23" y="214"/>
                  </a:lnTo>
                  <a:lnTo>
                    <a:pt x="27" y="218"/>
                  </a:lnTo>
                  <a:lnTo>
                    <a:pt x="29" y="219"/>
                  </a:lnTo>
                  <a:lnTo>
                    <a:pt x="35" y="220"/>
                  </a:lnTo>
                  <a:lnTo>
                    <a:pt x="34" y="216"/>
                  </a:lnTo>
                  <a:lnTo>
                    <a:pt x="35" y="213"/>
                  </a:lnTo>
                  <a:lnTo>
                    <a:pt x="41" y="212"/>
                  </a:lnTo>
                  <a:lnTo>
                    <a:pt x="43" y="211"/>
                  </a:lnTo>
                  <a:lnTo>
                    <a:pt x="53" y="200"/>
                  </a:lnTo>
                  <a:lnTo>
                    <a:pt x="53" y="198"/>
                  </a:lnTo>
                  <a:lnTo>
                    <a:pt x="53" y="196"/>
                  </a:lnTo>
                  <a:lnTo>
                    <a:pt x="54" y="196"/>
                  </a:lnTo>
                  <a:lnTo>
                    <a:pt x="57" y="194"/>
                  </a:lnTo>
                  <a:lnTo>
                    <a:pt x="61" y="189"/>
                  </a:lnTo>
                  <a:lnTo>
                    <a:pt x="65" y="183"/>
                  </a:lnTo>
                  <a:lnTo>
                    <a:pt x="66" y="176"/>
                  </a:lnTo>
                  <a:lnTo>
                    <a:pt x="69" y="170"/>
                  </a:lnTo>
                  <a:lnTo>
                    <a:pt x="73" y="158"/>
                  </a:lnTo>
                  <a:lnTo>
                    <a:pt x="79" y="134"/>
                  </a:lnTo>
                  <a:lnTo>
                    <a:pt x="82" y="115"/>
                  </a:lnTo>
                  <a:lnTo>
                    <a:pt x="83" y="96"/>
                  </a:lnTo>
                  <a:lnTo>
                    <a:pt x="81" y="76"/>
                  </a:lnTo>
                  <a:lnTo>
                    <a:pt x="79" y="73"/>
                  </a:lnTo>
                  <a:lnTo>
                    <a:pt x="69" y="51"/>
                  </a:lnTo>
                  <a:close/>
                </a:path>
              </a:pathLst>
            </a:custGeom>
            <a:solidFill>
              <a:srgbClr val="808080"/>
            </a:solidFill>
            <a:ln w="9525">
              <a:solidFill>
                <a:schemeClr val="tx1"/>
              </a:solidFill>
              <a:round/>
              <a:headEnd/>
              <a:tailEnd/>
            </a:ln>
          </p:spPr>
          <p:txBody>
            <a:bodyPr/>
            <a:lstStyle/>
            <a:p>
              <a:endParaRPr lang="en-US"/>
            </a:p>
          </p:txBody>
        </p:sp>
        <p:sp>
          <p:nvSpPr>
            <p:cNvPr id="6219" name="Freeform 19"/>
            <p:cNvSpPr>
              <a:spLocks/>
            </p:cNvSpPr>
            <p:nvPr/>
          </p:nvSpPr>
          <p:spPr bwMode="auto">
            <a:xfrm flipH="1">
              <a:off x="1146" y="2817"/>
              <a:ext cx="19" cy="47"/>
            </a:xfrm>
            <a:custGeom>
              <a:avLst/>
              <a:gdLst>
                <a:gd name="T0" fmla="*/ 1 w 35"/>
                <a:gd name="T1" fmla="*/ 0 h 83"/>
                <a:gd name="T2" fmla="*/ 1 w 35"/>
                <a:gd name="T3" fmla="*/ 0 h 83"/>
                <a:gd name="T4" fmla="*/ 1 w 35"/>
                <a:gd name="T5" fmla="*/ 1 h 83"/>
                <a:gd name="T6" fmla="*/ 1 w 35"/>
                <a:gd name="T7" fmla="*/ 1 h 83"/>
                <a:gd name="T8" fmla="*/ 1 w 35"/>
                <a:gd name="T9" fmla="*/ 0 h 83"/>
                <a:gd name="T10" fmla="*/ 1 w 35"/>
                <a:gd name="T11" fmla="*/ 0 h 83"/>
                <a:gd name="T12" fmla="*/ 0 w 35"/>
                <a:gd name="T13" fmla="*/ 1 h 83"/>
                <a:gd name="T14" fmla="*/ 0 w 35"/>
                <a:gd name="T15" fmla="*/ 1 h 83"/>
                <a:gd name="T16" fmla="*/ 0 w 35"/>
                <a:gd name="T17" fmla="*/ 1 h 83"/>
                <a:gd name="T18" fmla="*/ 1 w 35"/>
                <a:gd name="T19" fmla="*/ 1 h 83"/>
                <a:gd name="T20" fmla="*/ 1 w 35"/>
                <a:gd name="T21" fmla="*/ 1 h 83"/>
                <a:gd name="T22" fmla="*/ 1 w 35"/>
                <a:gd name="T23" fmla="*/ 0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83"/>
                <a:gd name="T38" fmla="*/ 35 w 35"/>
                <a:gd name="T39" fmla="*/ 83 h 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83">
                  <a:moveTo>
                    <a:pt x="35" y="0"/>
                  </a:moveTo>
                  <a:lnTo>
                    <a:pt x="30" y="0"/>
                  </a:lnTo>
                  <a:lnTo>
                    <a:pt x="29" y="3"/>
                  </a:lnTo>
                  <a:lnTo>
                    <a:pt x="27" y="3"/>
                  </a:lnTo>
                  <a:lnTo>
                    <a:pt x="26" y="0"/>
                  </a:lnTo>
                  <a:lnTo>
                    <a:pt x="3" y="0"/>
                  </a:lnTo>
                  <a:lnTo>
                    <a:pt x="0" y="1"/>
                  </a:lnTo>
                  <a:lnTo>
                    <a:pt x="0" y="54"/>
                  </a:lnTo>
                  <a:lnTo>
                    <a:pt x="0" y="64"/>
                  </a:lnTo>
                  <a:lnTo>
                    <a:pt x="28" y="83"/>
                  </a:lnTo>
                  <a:lnTo>
                    <a:pt x="35" y="83"/>
                  </a:lnTo>
                  <a:lnTo>
                    <a:pt x="35" y="0"/>
                  </a:lnTo>
                  <a:close/>
                </a:path>
              </a:pathLst>
            </a:custGeom>
            <a:solidFill>
              <a:srgbClr val="DADADA"/>
            </a:solidFill>
            <a:ln w="9525">
              <a:solidFill>
                <a:schemeClr val="tx1"/>
              </a:solidFill>
              <a:round/>
              <a:headEnd/>
              <a:tailEnd/>
            </a:ln>
          </p:spPr>
          <p:txBody>
            <a:bodyPr/>
            <a:lstStyle/>
            <a:p>
              <a:endParaRPr lang="en-US"/>
            </a:p>
          </p:txBody>
        </p:sp>
        <p:sp>
          <p:nvSpPr>
            <p:cNvPr id="6220" name="Freeform 20"/>
            <p:cNvSpPr>
              <a:spLocks/>
            </p:cNvSpPr>
            <p:nvPr/>
          </p:nvSpPr>
          <p:spPr bwMode="auto">
            <a:xfrm flipH="1">
              <a:off x="1114" y="2836"/>
              <a:ext cx="32" cy="45"/>
            </a:xfrm>
            <a:custGeom>
              <a:avLst/>
              <a:gdLst>
                <a:gd name="T0" fmla="*/ 1 w 62"/>
                <a:gd name="T1" fmla="*/ 1 h 78"/>
                <a:gd name="T2" fmla="*/ 1 w 62"/>
                <a:gd name="T3" fmla="*/ 1 h 78"/>
                <a:gd name="T4" fmla="*/ 1 w 62"/>
                <a:gd name="T5" fmla="*/ 1 h 78"/>
                <a:gd name="T6" fmla="*/ 1 w 62"/>
                <a:gd name="T7" fmla="*/ 1 h 78"/>
                <a:gd name="T8" fmla="*/ 1 w 62"/>
                <a:gd name="T9" fmla="*/ 0 h 78"/>
                <a:gd name="T10" fmla="*/ 1 w 62"/>
                <a:gd name="T11" fmla="*/ 1 h 78"/>
                <a:gd name="T12" fmla="*/ 0 w 62"/>
                <a:gd name="T13" fmla="*/ 1 h 78"/>
                <a:gd name="T14" fmla="*/ 1 w 62"/>
                <a:gd name="T15" fmla="*/ 1 h 78"/>
                <a:gd name="T16" fmla="*/ 1 w 62"/>
                <a:gd name="T17" fmla="*/ 1 h 78"/>
                <a:gd name="T18" fmla="*/ 1 w 62"/>
                <a:gd name="T19" fmla="*/ 1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78"/>
                <a:gd name="T32" fmla="*/ 62 w 62"/>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78">
                  <a:moveTo>
                    <a:pt x="41" y="36"/>
                  </a:moveTo>
                  <a:lnTo>
                    <a:pt x="44" y="30"/>
                  </a:lnTo>
                  <a:lnTo>
                    <a:pt x="51" y="14"/>
                  </a:lnTo>
                  <a:lnTo>
                    <a:pt x="62" y="1"/>
                  </a:lnTo>
                  <a:lnTo>
                    <a:pt x="62" y="0"/>
                  </a:lnTo>
                  <a:lnTo>
                    <a:pt x="2" y="49"/>
                  </a:lnTo>
                  <a:lnTo>
                    <a:pt x="0" y="56"/>
                  </a:lnTo>
                  <a:lnTo>
                    <a:pt x="33" y="78"/>
                  </a:lnTo>
                  <a:lnTo>
                    <a:pt x="35" y="55"/>
                  </a:lnTo>
                  <a:lnTo>
                    <a:pt x="41" y="36"/>
                  </a:lnTo>
                  <a:close/>
                </a:path>
              </a:pathLst>
            </a:custGeom>
            <a:solidFill>
              <a:srgbClr val="C0C0C0"/>
            </a:solidFill>
            <a:ln w="9525">
              <a:solidFill>
                <a:schemeClr val="tx1"/>
              </a:solidFill>
              <a:round/>
              <a:headEnd/>
              <a:tailEnd/>
            </a:ln>
          </p:spPr>
          <p:txBody>
            <a:bodyPr/>
            <a:lstStyle/>
            <a:p>
              <a:endParaRPr lang="en-US"/>
            </a:p>
          </p:txBody>
        </p:sp>
        <p:sp>
          <p:nvSpPr>
            <p:cNvPr id="6221" name="Freeform 21"/>
            <p:cNvSpPr>
              <a:spLocks/>
            </p:cNvSpPr>
            <p:nvPr/>
          </p:nvSpPr>
          <p:spPr bwMode="auto">
            <a:xfrm flipH="1">
              <a:off x="1099" y="2848"/>
              <a:ext cx="29" cy="85"/>
            </a:xfrm>
            <a:custGeom>
              <a:avLst/>
              <a:gdLst>
                <a:gd name="T0" fmla="*/ 1 w 58"/>
                <a:gd name="T1" fmla="*/ 1 h 146"/>
                <a:gd name="T2" fmla="*/ 1 w 58"/>
                <a:gd name="T3" fmla="*/ 1 h 146"/>
                <a:gd name="T4" fmla="*/ 1 w 58"/>
                <a:gd name="T5" fmla="*/ 1 h 146"/>
                <a:gd name="T6" fmla="*/ 1 w 58"/>
                <a:gd name="T7" fmla="*/ 1 h 146"/>
                <a:gd name="T8" fmla="*/ 0 w 58"/>
                <a:gd name="T9" fmla="*/ 1 h 146"/>
                <a:gd name="T10" fmla="*/ 0 w 58"/>
                <a:gd name="T11" fmla="*/ 1 h 146"/>
                <a:gd name="T12" fmla="*/ 0 w 58"/>
                <a:gd name="T13" fmla="*/ 1 h 146"/>
                <a:gd name="T14" fmla="*/ 1 w 58"/>
                <a:gd name="T15" fmla="*/ 1 h 146"/>
                <a:gd name="T16" fmla="*/ 1 w 58"/>
                <a:gd name="T17" fmla="*/ 1 h 146"/>
                <a:gd name="T18" fmla="*/ 1 w 58"/>
                <a:gd name="T19" fmla="*/ 1 h 146"/>
                <a:gd name="T20" fmla="*/ 1 w 58"/>
                <a:gd name="T21" fmla="*/ 1 h 146"/>
                <a:gd name="T22" fmla="*/ 1 w 58"/>
                <a:gd name="T23" fmla="*/ 1 h 146"/>
                <a:gd name="T24" fmla="*/ 1 w 58"/>
                <a:gd name="T25" fmla="*/ 1 h 146"/>
                <a:gd name="T26" fmla="*/ 1 w 58"/>
                <a:gd name="T27" fmla="*/ 1 h 146"/>
                <a:gd name="T28" fmla="*/ 1 w 58"/>
                <a:gd name="T29" fmla="*/ 1 h 146"/>
                <a:gd name="T30" fmla="*/ 1 w 58"/>
                <a:gd name="T31" fmla="*/ 1 h 146"/>
                <a:gd name="T32" fmla="*/ 1 w 58"/>
                <a:gd name="T33" fmla="*/ 1 h 146"/>
                <a:gd name="T34" fmla="*/ 1 w 58"/>
                <a:gd name="T35" fmla="*/ 1 h 146"/>
                <a:gd name="T36" fmla="*/ 1 w 58"/>
                <a:gd name="T37" fmla="*/ 1 h 146"/>
                <a:gd name="T38" fmla="*/ 1 w 58"/>
                <a:gd name="T39" fmla="*/ 1 h 146"/>
                <a:gd name="T40" fmla="*/ 1 w 58"/>
                <a:gd name="T41" fmla="*/ 1 h 146"/>
                <a:gd name="T42" fmla="*/ 1 w 58"/>
                <a:gd name="T43" fmla="*/ 1 h 146"/>
                <a:gd name="T44" fmla="*/ 1 w 58"/>
                <a:gd name="T45" fmla="*/ 1 h 146"/>
                <a:gd name="T46" fmla="*/ 1 w 58"/>
                <a:gd name="T47" fmla="*/ 1 h 146"/>
                <a:gd name="T48" fmla="*/ 1 w 58"/>
                <a:gd name="T49" fmla="*/ 1 h 146"/>
                <a:gd name="T50" fmla="*/ 1 w 58"/>
                <a:gd name="T51" fmla="*/ 1 h 146"/>
                <a:gd name="T52" fmla="*/ 1 w 58"/>
                <a:gd name="T53" fmla="*/ 1 h 146"/>
                <a:gd name="T54" fmla="*/ 1 w 58"/>
                <a:gd name="T55" fmla="*/ 1 h 146"/>
                <a:gd name="T56" fmla="*/ 1 w 58"/>
                <a:gd name="T57" fmla="*/ 1 h 146"/>
                <a:gd name="T58" fmla="*/ 1 w 58"/>
                <a:gd name="T59" fmla="*/ 1 h 146"/>
                <a:gd name="T60" fmla="*/ 1 w 58"/>
                <a:gd name="T61" fmla="*/ 1 h 146"/>
                <a:gd name="T62" fmla="*/ 1 w 58"/>
                <a:gd name="T63" fmla="*/ 1 h 146"/>
                <a:gd name="T64" fmla="*/ 1 w 58"/>
                <a:gd name="T65" fmla="*/ 1 h 146"/>
                <a:gd name="T66" fmla="*/ 1 w 58"/>
                <a:gd name="T67" fmla="*/ 1 h 146"/>
                <a:gd name="T68" fmla="*/ 1 w 58"/>
                <a:gd name="T69" fmla="*/ 0 h 146"/>
                <a:gd name="T70" fmla="*/ 1 w 58"/>
                <a:gd name="T71" fmla="*/ 1 h 146"/>
                <a:gd name="T72" fmla="*/ 1 w 58"/>
                <a:gd name="T73" fmla="*/ 1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146"/>
                <a:gd name="T113" fmla="*/ 58 w 58"/>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146">
                  <a:moveTo>
                    <a:pt x="8" y="8"/>
                  </a:moveTo>
                  <a:lnTo>
                    <a:pt x="5" y="14"/>
                  </a:lnTo>
                  <a:lnTo>
                    <a:pt x="5" y="17"/>
                  </a:lnTo>
                  <a:lnTo>
                    <a:pt x="4" y="22"/>
                  </a:lnTo>
                  <a:lnTo>
                    <a:pt x="0" y="53"/>
                  </a:lnTo>
                  <a:lnTo>
                    <a:pt x="0" y="56"/>
                  </a:lnTo>
                  <a:lnTo>
                    <a:pt x="0" y="71"/>
                  </a:lnTo>
                  <a:lnTo>
                    <a:pt x="3" y="95"/>
                  </a:lnTo>
                  <a:lnTo>
                    <a:pt x="4" y="107"/>
                  </a:lnTo>
                  <a:lnTo>
                    <a:pt x="5" y="113"/>
                  </a:lnTo>
                  <a:lnTo>
                    <a:pt x="9" y="120"/>
                  </a:lnTo>
                  <a:lnTo>
                    <a:pt x="20" y="143"/>
                  </a:lnTo>
                  <a:lnTo>
                    <a:pt x="22" y="146"/>
                  </a:lnTo>
                  <a:lnTo>
                    <a:pt x="23" y="142"/>
                  </a:lnTo>
                  <a:lnTo>
                    <a:pt x="24" y="138"/>
                  </a:lnTo>
                  <a:lnTo>
                    <a:pt x="28" y="138"/>
                  </a:lnTo>
                  <a:lnTo>
                    <a:pt x="53" y="98"/>
                  </a:lnTo>
                  <a:lnTo>
                    <a:pt x="58" y="93"/>
                  </a:lnTo>
                  <a:lnTo>
                    <a:pt x="53" y="90"/>
                  </a:lnTo>
                  <a:lnTo>
                    <a:pt x="51" y="88"/>
                  </a:lnTo>
                  <a:lnTo>
                    <a:pt x="48" y="84"/>
                  </a:lnTo>
                  <a:lnTo>
                    <a:pt x="50" y="81"/>
                  </a:lnTo>
                  <a:lnTo>
                    <a:pt x="50" y="76"/>
                  </a:lnTo>
                  <a:lnTo>
                    <a:pt x="47" y="52"/>
                  </a:lnTo>
                  <a:lnTo>
                    <a:pt x="44" y="30"/>
                  </a:lnTo>
                  <a:lnTo>
                    <a:pt x="41" y="17"/>
                  </a:lnTo>
                  <a:lnTo>
                    <a:pt x="40" y="16"/>
                  </a:lnTo>
                  <a:lnTo>
                    <a:pt x="35" y="10"/>
                  </a:lnTo>
                  <a:lnTo>
                    <a:pt x="32" y="8"/>
                  </a:lnTo>
                  <a:lnTo>
                    <a:pt x="30" y="8"/>
                  </a:lnTo>
                  <a:lnTo>
                    <a:pt x="26" y="9"/>
                  </a:lnTo>
                  <a:lnTo>
                    <a:pt x="22" y="9"/>
                  </a:lnTo>
                  <a:lnTo>
                    <a:pt x="20" y="8"/>
                  </a:lnTo>
                  <a:lnTo>
                    <a:pt x="18" y="5"/>
                  </a:lnTo>
                  <a:lnTo>
                    <a:pt x="17" y="0"/>
                  </a:lnTo>
                  <a:lnTo>
                    <a:pt x="11" y="3"/>
                  </a:lnTo>
                  <a:lnTo>
                    <a:pt x="8" y="8"/>
                  </a:lnTo>
                  <a:close/>
                </a:path>
              </a:pathLst>
            </a:custGeom>
            <a:solidFill>
              <a:srgbClr val="606060"/>
            </a:solidFill>
            <a:ln w="9525">
              <a:solidFill>
                <a:schemeClr val="tx1"/>
              </a:solidFill>
              <a:round/>
              <a:headEnd/>
              <a:tailEnd/>
            </a:ln>
          </p:spPr>
          <p:txBody>
            <a:bodyPr/>
            <a:lstStyle/>
            <a:p>
              <a:endParaRPr lang="en-US"/>
            </a:p>
          </p:txBody>
        </p:sp>
        <p:sp>
          <p:nvSpPr>
            <p:cNvPr id="6222" name="Freeform 22"/>
            <p:cNvSpPr>
              <a:spLocks/>
            </p:cNvSpPr>
            <p:nvPr/>
          </p:nvSpPr>
          <p:spPr bwMode="auto">
            <a:xfrm flipH="1">
              <a:off x="1111" y="2833"/>
              <a:ext cx="13" cy="21"/>
            </a:xfrm>
            <a:custGeom>
              <a:avLst/>
              <a:gdLst>
                <a:gd name="T0" fmla="*/ 1 w 25"/>
                <a:gd name="T1" fmla="*/ 1 h 36"/>
                <a:gd name="T2" fmla="*/ 1 w 25"/>
                <a:gd name="T3" fmla="*/ 0 h 36"/>
                <a:gd name="T4" fmla="*/ 1 w 25"/>
                <a:gd name="T5" fmla="*/ 1 h 36"/>
                <a:gd name="T6" fmla="*/ 1 w 25"/>
                <a:gd name="T7" fmla="*/ 1 h 36"/>
                <a:gd name="T8" fmla="*/ 1 w 25"/>
                <a:gd name="T9" fmla="*/ 1 h 36"/>
                <a:gd name="T10" fmla="*/ 0 w 25"/>
                <a:gd name="T11" fmla="*/ 1 h 36"/>
                <a:gd name="T12" fmla="*/ 1 w 25"/>
                <a:gd name="T13" fmla="*/ 1 h 36"/>
                <a:gd name="T14" fmla="*/ 1 w 25"/>
                <a:gd name="T15" fmla="*/ 1 h 36"/>
                <a:gd name="T16" fmla="*/ 1 w 25"/>
                <a:gd name="T17" fmla="*/ 1 h 36"/>
                <a:gd name="T18" fmla="*/ 1 w 25"/>
                <a:gd name="T19" fmla="*/ 1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36"/>
                <a:gd name="T32" fmla="*/ 25 w 25"/>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36">
                  <a:moveTo>
                    <a:pt x="24" y="4"/>
                  </a:moveTo>
                  <a:lnTo>
                    <a:pt x="25" y="0"/>
                  </a:lnTo>
                  <a:lnTo>
                    <a:pt x="20" y="3"/>
                  </a:lnTo>
                  <a:lnTo>
                    <a:pt x="18" y="7"/>
                  </a:lnTo>
                  <a:lnTo>
                    <a:pt x="7" y="20"/>
                  </a:lnTo>
                  <a:lnTo>
                    <a:pt x="0" y="36"/>
                  </a:lnTo>
                  <a:lnTo>
                    <a:pt x="3" y="31"/>
                  </a:lnTo>
                  <a:lnTo>
                    <a:pt x="9" y="28"/>
                  </a:lnTo>
                  <a:lnTo>
                    <a:pt x="14" y="15"/>
                  </a:lnTo>
                  <a:lnTo>
                    <a:pt x="24" y="4"/>
                  </a:lnTo>
                  <a:close/>
                </a:path>
              </a:pathLst>
            </a:custGeom>
            <a:solidFill>
              <a:srgbClr val="DADADA"/>
            </a:solidFill>
            <a:ln w="9525">
              <a:solidFill>
                <a:schemeClr val="tx1"/>
              </a:solidFill>
              <a:round/>
              <a:headEnd/>
              <a:tailEnd/>
            </a:ln>
          </p:spPr>
          <p:txBody>
            <a:bodyPr/>
            <a:lstStyle/>
            <a:p>
              <a:endParaRPr lang="en-US"/>
            </a:p>
          </p:txBody>
        </p:sp>
        <p:sp>
          <p:nvSpPr>
            <p:cNvPr id="6223" name="Freeform 23"/>
            <p:cNvSpPr>
              <a:spLocks/>
            </p:cNvSpPr>
            <p:nvPr/>
          </p:nvSpPr>
          <p:spPr bwMode="auto">
            <a:xfrm flipH="1">
              <a:off x="1093" y="2857"/>
              <a:ext cx="37" cy="100"/>
            </a:xfrm>
            <a:custGeom>
              <a:avLst/>
              <a:gdLst>
                <a:gd name="T0" fmla="*/ 1 w 74"/>
                <a:gd name="T1" fmla="*/ 1 h 174"/>
                <a:gd name="T2" fmla="*/ 1 w 74"/>
                <a:gd name="T3" fmla="*/ 1 h 174"/>
                <a:gd name="T4" fmla="*/ 1 w 74"/>
                <a:gd name="T5" fmla="*/ 0 h 174"/>
                <a:gd name="T6" fmla="*/ 1 w 74"/>
                <a:gd name="T7" fmla="*/ 1 h 174"/>
                <a:gd name="T8" fmla="*/ 1 w 74"/>
                <a:gd name="T9" fmla="*/ 1 h 174"/>
                <a:gd name="T10" fmla="*/ 1 w 74"/>
                <a:gd name="T11" fmla="*/ 1 h 174"/>
                <a:gd name="T12" fmla="*/ 0 w 74"/>
                <a:gd name="T13" fmla="*/ 1 h 174"/>
                <a:gd name="T14" fmla="*/ 1 w 74"/>
                <a:gd name="T15" fmla="*/ 1 h 174"/>
                <a:gd name="T16" fmla="*/ 1 w 74"/>
                <a:gd name="T17" fmla="*/ 1 h 174"/>
                <a:gd name="T18" fmla="*/ 1 w 74"/>
                <a:gd name="T19" fmla="*/ 1 h 174"/>
                <a:gd name="T20" fmla="*/ 1 w 74"/>
                <a:gd name="T21" fmla="*/ 1 h 174"/>
                <a:gd name="T22" fmla="*/ 1 w 74"/>
                <a:gd name="T23" fmla="*/ 1 h 174"/>
                <a:gd name="T24" fmla="*/ 1 w 74"/>
                <a:gd name="T25" fmla="*/ 1 h 174"/>
                <a:gd name="T26" fmla="*/ 1 w 74"/>
                <a:gd name="T27" fmla="*/ 1 h 174"/>
                <a:gd name="T28" fmla="*/ 1 w 74"/>
                <a:gd name="T29" fmla="*/ 1 h 174"/>
                <a:gd name="T30" fmla="*/ 1 w 74"/>
                <a:gd name="T31" fmla="*/ 1 h 174"/>
                <a:gd name="T32" fmla="*/ 1 w 74"/>
                <a:gd name="T33" fmla="*/ 1 h 174"/>
                <a:gd name="T34" fmla="*/ 1 w 74"/>
                <a:gd name="T35" fmla="*/ 1 h 174"/>
                <a:gd name="T36" fmla="*/ 1 w 74"/>
                <a:gd name="T37" fmla="*/ 1 h 174"/>
                <a:gd name="T38" fmla="*/ 1 w 74"/>
                <a:gd name="T39" fmla="*/ 1 h 174"/>
                <a:gd name="T40" fmla="*/ 1 w 74"/>
                <a:gd name="T41" fmla="*/ 1 h 174"/>
                <a:gd name="T42" fmla="*/ 1 w 74"/>
                <a:gd name="T43" fmla="*/ 1 h 174"/>
                <a:gd name="T44" fmla="*/ 1 w 74"/>
                <a:gd name="T45" fmla="*/ 1 h 174"/>
                <a:gd name="T46" fmla="*/ 1 w 74"/>
                <a:gd name="T47" fmla="*/ 1 h 174"/>
                <a:gd name="T48" fmla="*/ 1 w 74"/>
                <a:gd name="T49" fmla="*/ 1 h 174"/>
                <a:gd name="T50" fmla="*/ 1 w 74"/>
                <a:gd name="T51" fmla="*/ 1 h 174"/>
                <a:gd name="T52" fmla="*/ 1 w 74"/>
                <a:gd name="T53" fmla="*/ 1 h 174"/>
                <a:gd name="T54" fmla="*/ 1 w 74"/>
                <a:gd name="T55" fmla="*/ 1 h 174"/>
                <a:gd name="T56" fmla="*/ 1 w 74"/>
                <a:gd name="T57" fmla="*/ 1 h 174"/>
                <a:gd name="T58" fmla="*/ 1 w 74"/>
                <a:gd name="T59" fmla="*/ 1 h 174"/>
                <a:gd name="T60" fmla="*/ 1 w 74"/>
                <a:gd name="T61" fmla="*/ 1 h 174"/>
                <a:gd name="T62" fmla="*/ 1 w 74"/>
                <a:gd name="T63" fmla="*/ 1 h 174"/>
                <a:gd name="T64" fmla="*/ 1 w 74"/>
                <a:gd name="T65" fmla="*/ 1 h 174"/>
                <a:gd name="T66" fmla="*/ 1 w 74"/>
                <a:gd name="T67" fmla="*/ 1 h 174"/>
                <a:gd name="T68" fmla="*/ 1 w 74"/>
                <a:gd name="T69" fmla="*/ 1 h 174"/>
                <a:gd name="T70" fmla="*/ 1 w 74"/>
                <a:gd name="T71" fmla="*/ 1 h 174"/>
                <a:gd name="T72" fmla="*/ 1 w 74"/>
                <a:gd name="T73" fmla="*/ 1 h 1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174"/>
                <a:gd name="T113" fmla="*/ 74 w 74"/>
                <a:gd name="T114" fmla="*/ 174 h 1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174">
                  <a:moveTo>
                    <a:pt x="8" y="8"/>
                  </a:moveTo>
                  <a:lnTo>
                    <a:pt x="9" y="3"/>
                  </a:lnTo>
                  <a:lnTo>
                    <a:pt x="9" y="0"/>
                  </a:lnTo>
                  <a:lnTo>
                    <a:pt x="3" y="19"/>
                  </a:lnTo>
                  <a:lnTo>
                    <a:pt x="1" y="42"/>
                  </a:lnTo>
                  <a:lnTo>
                    <a:pt x="3" y="43"/>
                  </a:lnTo>
                  <a:lnTo>
                    <a:pt x="0" y="54"/>
                  </a:lnTo>
                  <a:lnTo>
                    <a:pt x="1" y="78"/>
                  </a:lnTo>
                  <a:lnTo>
                    <a:pt x="7" y="100"/>
                  </a:lnTo>
                  <a:lnTo>
                    <a:pt x="15" y="122"/>
                  </a:lnTo>
                  <a:lnTo>
                    <a:pt x="21" y="132"/>
                  </a:lnTo>
                  <a:lnTo>
                    <a:pt x="30" y="142"/>
                  </a:lnTo>
                  <a:lnTo>
                    <a:pt x="39" y="153"/>
                  </a:lnTo>
                  <a:lnTo>
                    <a:pt x="51" y="163"/>
                  </a:lnTo>
                  <a:lnTo>
                    <a:pt x="64" y="171"/>
                  </a:lnTo>
                  <a:lnTo>
                    <a:pt x="66" y="171"/>
                  </a:lnTo>
                  <a:lnTo>
                    <a:pt x="73" y="174"/>
                  </a:lnTo>
                  <a:lnTo>
                    <a:pt x="74" y="172"/>
                  </a:lnTo>
                  <a:lnTo>
                    <a:pt x="58" y="165"/>
                  </a:lnTo>
                  <a:lnTo>
                    <a:pt x="56" y="160"/>
                  </a:lnTo>
                  <a:lnTo>
                    <a:pt x="50" y="159"/>
                  </a:lnTo>
                  <a:lnTo>
                    <a:pt x="48" y="158"/>
                  </a:lnTo>
                  <a:lnTo>
                    <a:pt x="44" y="154"/>
                  </a:lnTo>
                  <a:lnTo>
                    <a:pt x="42" y="153"/>
                  </a:lnTo>
                  <a:lnTo>
                    <a:pt x="34" y="147"/>
                  </a:lnTo>
                  <a:lnTo>
                    <a:pt x="31" y="140"/>
                  </a:lnTo>
                  <a:lnTo>
                    <a:pt x="27" y="135"/>
                  </a:lnTo>
                  <a:lnTo>
                    <a:pt x="26" y="132"/>
                  </a:lnTo>
                  <a:lnTo>
                    <a:pt x="24" y="129"/>
                  </a:lnTo>
                  <a:lnTo>
                    <a:pt x="13" y="106"/>
                  </a:lnTo>
                  <a:lnTo>
                    <a:pt x="9" y="99"/>
                  </a:lnTo>
                  <a:lnTo>
                    <a:pt x="8" y="93"/>
                  </a:lnTo>
                  <a:lnTo>
                    <a:pt x="7" y="81"/>
                  </a:lnTo>
                  <a:lnTo>
                    <a:pt x="4" y="57"/>
                  </a:lnTo>
                  <a:lnTo>
                    <a:pt x="4" y="42"/>
                  </a:lnTo>
                  <a:lnTo>
                    <a:pt x="4" y="39"/>
                  </a:lnTo>
                  <a:lnTo>
                    <a:pt x="8" y="8"/>
                  </a:lnTo>
                  <a:close/>
                </a:path>
              </a:pathLst>
            </a:custGeom>
            <a:solidFill>
              <a:srgbClr val="DADADA"/>
            </a:solidFill>
            <a:ln w="9525">
              <a:solidFill>
                <a:schemeClr val="tx1"/>
              </a:solidFill>
              <a:round/>
              <a:headEnd/>
              <a:tailEnd/>
            </a:ln>
          </p:spPr>
          <p:txBody>
            <a:bodyPr/>
            <a:lstStyle/>
            <a:p>
              <a:endParaRPr lang="en-US"/>
            </a:p>
          </p:txBody>
        </p:sp>
        <p:sp>
          <p:nvSpPr>
            <p:cNvPr id="6224" name="Freeform 24"/>
            <p:cNvSpPr>
              <a:spLocks noEditPoints="1"/>
            </p:cNvSpPr>
            <p:nvPr/>
          </p:nvSpPr>
          <p:spPr bwMode="auto">
            <a:xfrm flipH="1">
              <a:off x="1130" y="2810"/>
              <a:ext cx="89" cy="161"/>
            </a:xfrm>
            <a:custGeom>
              <a:avLst/>
              <a:gdLst>
                <a:gd name="T0" fmla="*/ 1 w 178"/>
                <a:gd name="T1" fmla="*/ 1 h 279"/>
                <a:gd name="T2" fmla="*/ 1 w 178"/>
                <a:gd name="T3" fmla="*/ 0 h 279"/>
                <a:gd name="T4" fmla="*/ 0 w 178"/>
                <a:gd name="T5" fmla="*/ 1 h 279"/>
                <a:gd name="T6" fmla="*/ 0 w 178"/>
                <a:gd name="T7" fmla="*/ 1 h 279"/>
                <a:gd name="T8" fmla="*/ 1 w 178"/>
                <a:gd name="T9" fmla="*/ 1 h 279"/>
                <a:gd name="T10" fmla="*/ 1 w 178"/>
                <a:gd name="T11" fmla="*/ 1 h 279"/>
                <a:gd name="T12" fmla="*/ 1 w 178"/>
                <a:gd name="T13" fmla="*/ 1 h 279"/>
                <a:gd name="T14" fmla="*/ 1 w 178"/>
                <a:gd name="T15" fmla="*/ 1 h 279"/>
                <a:gd name="T16" fmla="*/ 1 w 178"/>
                <a:gd name="T17" fmla="*/ 1 h 279"/>
                <a:gd name="T18" fmla="*/ 1 w 178"/>
                <a:gd name="T19" fmla="*/ 1 h 279"/>
                <a:gd name="T20" fmla="*/ 1 w 178"/>
                <a:gd name="T21" fmla="*/ 1 h 279"/>
                <a:gd name="T22" fmla="*/ 1 w 178"/>
                <a:gd name="T23" fmla="*/ 1 h 279"/>
                <a:gd name="T24" fmla="*/ 1 w 178"/>
                <a:gd name="T25" fmla="*/ 1 h 279"/>
                <a:gd name="T26" fmla="*/ 1 w 178"/>
                <a:gd name="T27" fmla="*/ 1 h 279"/>
                <a:gd name="T28" fmla="*/ 1 w 178"/>
                <a:gd name="T29" fmla="*/ 1 h 279"/>
                <a:gd name="T30" fmla="*/ 1 w 178"/>
                <a:gd name="T31" fmla="*/ 1 h 279"/>
                <a:gd name="T32" fmla="*/ 1 w 178"/>
                <a:gd name="T33" fmla="*/ 1 h 279"/>
                <a:gd name="T34" fmla="*/ 1 w 178"/>
                <a:gd name="T35" fmla="*/ 1 h 279"/>
                <a:gd name="T36" fmla="*/ 1 w 178"/>
                <a:gd name="T37" fmla="*/ 1 h 279"/>
                <a:gd name="T38" fmla="*/ 1 w 178"/>
                <a:gd name="T39" fmla="*/ 1 h 279"/>
                <a:gd name="T40" fmla="*/ 1 w 178"/>
                <a:gd name="T41" fmla="*/ 1 h 279"/>
                <a:gd name="T42" fmla="*/ 1 w 178"/>
                <a:gd name="T43" fmla="*/ 1 h 279"/>
                <a:gd name="T44" fmla="*/ 1 w 178"/>
                <a:gd name="T45" fmla="*/ 1 h 279"/>
                <a:gd name="T46" fmla="*/ 1 w 178"/>
                <a:gd name="T47" fmla="*/ 1 h 279"/>
                <a:gd name="T48" fmla="*/ 1 w 178"/>
                <a:gd name="T49" fmla="*/ 1 h 279"/>
                <a:gd name="T50" fmla="*/ 1 w 178"/>
                <a:gd name="T51" fmla="*/ 1 h 279"/>
                <a:gd name="T52" fmla="*/ 1 w 178"/>
                <a:gd name="T53" fmla="*/ 1 h 279"/>
                <a:gd name="T54" fmla="*/ 1 w 178"/>
                <a:gd name="T55" fmla="*/ 1 h 279"/>
                <a:gd name="T56" fmla="*/ 1 w 178"/>
                <a:gd name="T57" fmla="*/ 1 h 279"/>
                <a:gd name="T58" fmla="*/ 1 w 178"/>
                <a:gd name="T59" fmla="*/ 1 h 279"/>
                <a:gd name="T60" fmla="*/ 1 w 178"/>
                <a:gd name="T61" fmla="*/ 1 h 279"/>
                <a:gd name="T62" fmla="*/ 1 w 178"/>
                <a:gd name="T63" fmla="*/ 1 h 279"/>
                <a:gd name="T64" fmla="*/ 1 w 178"/>
                <a:gd name="T65" fmla="*/ 1 h 279"/>
                <a:gd name="T66" fmla="*/ 1 w 178"/>
                <a:gd name="T67" fmla="*/ 1 h 279"/>
                <a:gd name="T68" fmla="*/ 1 w 178"/>
                <a:gd name="T69" fmla="*/ 1 h 279"/>
                <a:gd name="T70" fmla="*/ 1 w 178"/>
                <a:gd name="T71" fmla="*/ 1 h 279"/>
                <a:gd name="T72" fmla="*/ 1 w 178"/>
                <a:gd name="T73" fmla="*/ 1 h 279"/>
                <a:gd name="T74" fmla="*/ 1 w 178"/>
                <a:gd name="T75" fmla="*/ 1 h 279"/>
                <a:gd name="T76" fmla="*/ 1 w 178"/>
                <a:gd name="T77" fmla="*/ 1 h 279"/>
                <a:gd name="T78" fmla="*/ 1 w 178"/>
                <a:gd name="T79" fmla="*/ 1 h 279"/>
                <a:gd name="T80" fmla="*/ 1 w 178"/>
                <a:gd name="T81" fmla="*/ 1 h 279"/>
                <a:gd name="T82" fmla="*/ 1 w 178"/>
                <a:gd name="T83" fmla="*/ 1 h 279"/>
                <a:gd name="T84" fmla="*/ 1 w 178"/>
                <a:gd name="T85" fmla="*/ 1 h 279"/>
                <a:gd name="T86" fmla="*/ 1 w 178"/>
                <a:gd name="T87" fmla="*/ 1 h 279"/>
                <a:gd name="T88" fmla="*/ 1 w 178"/>
                <a:gd name="T89" fmla="*/ 1 h 279"/>
                <a:gd name="T90" fmla="*/ 1 w 178"/>
                <a:gd name="T91" fmla="*/ 1 h 279"/>
                <a:gd name="T92" fmla="*/ 1 w 178"/>
                <a:gd name="T93" fmla="*/ 1 h 279"/>
                <a:gd name="T94" fmla="*/ 1 w 178"/>
                <a:gd name="T95" fmla="*/ 1 h 279"/>
                <a:gd name="T96" fmla="*/ 1 w 178"/>
                <a:gd name="T97" fmla="*/ 1 h 279"/>
                <a:gd name="T98" fmla="*/ 1 w 178"/>
                <a:gd name="T99" fmla="*/ 1 h 279"/>
                <a:gd name="T100" fmla="*/ 1 w 178"/>
                <a:gd name="T101" fmla="*/ 1 h 279"/>
                <a:gd name="T102" fmla="*/ 1 w 178"/>
                <a:gd name="T103" fmla="*/ 1 h 279"/>
                <a:gd name="T104" fmla="*/ 1 w 178"/>
                <a:gd name="T105" fmla="*/ 1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8"/>
                <a:gd name="T160" fmla="*/ 0 h 279"/>
                <a:gd name="T161" fmla="*/ 178 w 178"/>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8" h="279">
                  <a:moveTo>
                    <a:pt x="145" y="100"/>
                  </a:moveTo>
                  <a:lnTo>
                    <a:pt x="142" y="96"/>
                  </a:lnTo>
                  <a:lnTo>
                    <a:pt x="137" y="94"/>
                  </a:lnTo>
                  <a:lnTo>
                    <a:pt x="109" y="75"/>
                  </a:lnTo>
                  <a:lnTo>
                    <a:pt x="108" y="74"/>
                  </a:lnTo>
                  <a:lnTo>
                    <a:pt x="4" y="0"/>
                  </a:lnTo>
                  <a:lnTo>
                    <a:pt x="0" y="0"/>
                  </a:lnTo>
                  <a:lnTo>
                    <a:pt x="0" y="48"/>
                  </a:lnTo>
                  <a:lnTo>
                    <a:pt x="0" y="86"/>
                  </a:lnTo>
                  <a:lnTo>
                    <a:pt x="0" y="174"/>
                  </a:lnTo>
                  <a:lnTo>
                    <a:pt x="0" y="177"/>
                  </a:lnTo>
                  <a:lnTo>
                    <a:pt x="0" y="188"/>
                  </a:lnTo>
                  <a:lnTo>
                    <a:pt x="0" y="279"/>
                  </a:lnTo>
                  <a:lnTo>
                    <a:pt x="106" y="192"/>
                  </a:lnTo>
                  <a:lnTo>
                    <a:pt x="131" y="172"/>
                  </a:lnTo>
                  <a:lnTo>
                    <a:pt x="177" y="134"/>
                  </a:lnTo>
                  <a:lnTo>
                    <a:pt x="178" y="122"/>
                  </a:lnTo>
                  <a:lnTo>
                    <a:pt x="145" y="100"/>
                  </a:lnTo>
                  <a:close/>
                  <a:moveTo>
                    <a:pt x="156" y="124"/>
                  </a:moveTo>
                  <a:lnTo>
                    <a:pt x="163" y="125"/>
                  </a:lnTo>
                  <a:lnTo>
                    <a:pt x="171" y="125"/>
                  </a:lnTo>
                  <a:lnTo>
                    <a:pt x="172" y="126"/>
                  </a:lnTo>
                  <a:lnTo>
                    <a:pt x="172" y="130"/>
                  </a:lnTo>
                  <a:lnTo>
                    <a:pt x="171" y="130"/>
                  </a:lnTo>
                  <a:lnTo>
                    <a:pt x="171" y="131"/>
                  </a:lnTo>
                  <a:lnTo>
                    <a:pt x="166" y="132"/>
                  </a:lnTo>
                  <a:lnTo>
                    <a:pt x="167" y="134"/>
                  </a:lnTo>
                  <a:lnTo>
                    <a:pt x="168" y="136"/>
                  </a:lnTo>
                  <a:lnTo>
                    <a:pt x="167" y="138"/>
                  </a:lnTo>
                  <a:lnTo>
                    <a:pt x="126" y="143"/>
                  </a:lnTo>
                  <a:lnTo>
                    <a:pt x="108" y="144"/>
                  </a:lnTo>
                  <a:lnTo>
                    <a:pt x="96" y="146"/>
                  </a:lnTo>
                  <a:lnTo>
                    <a:pt x="87" y="149"/>
                  </a:lnTo>
                  <a:lnTo>
                    <a:pt x="82" y="152"/>
                  </a:lnTo>
                  <a:lnTo>
                    <a:pt x="81" y="153"/>
                  </a:lnTo>
                  <a:lnTo>
                    <a:pt x="79" y="153"/>
                  </a:lnTo>
                  <a:lnTo>
                    <a:pt x="78" y="153"/>
                  </a:lnTo>
                  <a:lnTo>
                    <a:pt x="75" y="153"/>
                  </a:lnTo>
                  <a:lnTo>
                    <a:pt x="73" y="152"/>
                  </a:lnTo>
                  <a:lnTo>
                    <a:pt x="73" y="149"/>
                  </a:lnTo>
                  <a:lnTo>
                    <a:pt x="72" y="148"/>
                  </a:lnTo>
                  <a:lnTo>
                    <a:pt x="73" y="152"/>
                  </a:lnTo>
                  <a:lnTo>
                    <a:pt x="71" y="155"/>
                  </a:lnTo>
                  <a:lnTo>
                    <a:pt x="57" y="155"/>
                  </a:lnTo>
                  <a:lnTo>
                    <a:pt x="57" y="154"/>
                  </a:lnTo>
                  <a:lnTo>
                    <a:pt x="55" y="153"/>
                  </a:lnTo>
                  <a:lnTo>
                    <a:pt x="54" y="149"/>
                  </a:lnTo>
                  <a:lnTo>
                    <a:pt x="48" y="143"/>
                  </a:lnTo>
                  <a:lnTo>
                    <a:pt x="48" y="142"/>
                  </a:lnTo>
                  <a:lnTo>
                    <a:pt x="46" y="143"/>
                  </a:lnTo>
                  <a:lnTo>
                    <a:pt x="43" y="144"/>
                  </a:lnTo>
                  <a:lnTo>
                    <a:pt x="42" y="147"/>
                  </a:lnTo>
                  <a:lnTo>
                    <a:pt x="40" y="147"/>
                  </a:lnTo>
                  <a:lnTo>
                    <a:pt x="39" y="147"/>
                  </a:lnTo>
                  <a:lnTo>
                    <a:pt x="39" y="148"/>
                  </a:lnTo>
                  <a:lnTo>
                    <a:pt x="33" y="149"/>
                  </a:lnTo>
                  <a:lnTo>
                    <a:pt x="28" y="150"/>
                  </a:lnTo>
                  <a:lnTo>
                    <a:pt x="23" y="149"/>
                  </a:lnTo>
                  <a:lnTo>
                    <a:pt x="21" y="147"/>
                  </a:lnTo>
                  <a:lnTo>
                    <a:pt x="21" y="146"/>
                  </a:lnTo>
                  <a:lnTo>
                    <a:pt x="7" y="147"/>
                  </a:lnTo>
                  <a:lnTo>
                    <a:pt x="6" y="147"/>
                  </a:lnTo>
                  <a:lnTo>
                    <a:pt x="5" y="146"/>
                  </a:lnTo>
                  <a:lnTo>
                    <a:pt x="5" y="144"/>
                  </a:lnTo>
                  <a:lnTo>
                    <a:pt x="5" y="143"/>
                  </a:lnTo>
                  <a:lnTo>
                    <a:pt x="13" y="138"/>
                  </a:lnTo>
                  <a:lnTo>
                    <a:pt x="24" y="138"/>
                  </a:lnTo>
                  <a:lnTo>
                    <a:pt x="27" y="142"/>
                  </a:lnTo>
                  <a:lnTo>
                    <a:pt x="28" y="146"/>
                  </a:lnTo>
                  <a:lnTo>
                    <a:pt x="33" y="143"/>
                  </a:lnTo>
                  <a:lnTo>
                    <a:pt x="34" y="143"/>
                  </a:lnTo>
                  <a:lnTo>
                    <a:pt x="34" y="141"/>
                  </a:lnTo>
                  <a:lnTo>
                    <a:pt x="36" y="140"/>
                  </a:lnTo>
                  <a:lnTo>
                    <a:pt x="39" y="140"/>
                  </a:lnTo>
                  <a:lnTo>
                    <a:pt x="40" y="140"/>
                  </a:lnTo>
                  <a:lnTo>
                    <a:pt x="42" y="137"/>
                  </a:lnTo>
                  <a:lnTo>
                    <a:pt x="43" y="136"/>
                  </a:lnTo>
                  <a:lnTo>
                    <a:pt x="45" y="134"/>
                  </a:lnTo>
                  <a:lnTo>
                    <a:pt x="40" y="132"/>
                  </a:lnTo>
                  <a:lnTo>
                    <a:pt x="37" y="131"/>
                  </a:lnTo>
                  <a:lnTo>
                    <a:pt x="33" y="136"/>
                  </a:lnTo>
                  <a:lnTo>
                    <a:pt x="30" y="136"/>
                  </a:lnTo>
                  <a:lnTo>
                    <a:pt x="29" y="136"/>
                  </a:lnTo>
                  <a:lnTo>
                    <a:pt x="29" y="137"/>
                  </a:lnTo>
                  <a:lnTo>
                    <a:pt x="27" y="138"/>
                  </a:lnTo>
                  <a:lnTo>
                    <a:pt x="25" y="138"/>
                  </a:lnTo>
                  <a:lnTo>
                    <a:pt x="24" y="137"/>
                  </a:lnTo>
                  <a:lnTo>
                    <a:pt x="21" y="136"/>
                  </a:lnTo>
                  <a:lnTo>
                    <a:pt x="19" y="135"/>
                  </a:lnTo>
                  <a:lnTo>
                    <a:pt x="18" y="135"/>
                  </a:lnTo>
                  <a:lnTo>
                    <a:pt x="16" y="135"/>
                  </a:lnTo>
                  <a:lnTo>
                    <a:pt x="16" y="136"/>
                  </a:lnTo>
                  <a:lnTo>
                    <a:pt x="13" y="137"/>
                  </a:lnTo>
                  <a:lnTo>
                    <a:pt x="9" y="137"/>
                  </a:lnTo>
                  <a:lnTo>
                    <a:pt x="5" y="135"/>
                  </a:lnTo>
                  <a:lnTo>
                    <a:pt x="5" y="134"/>
                  </a:lnTo>
                  <a:lnTo>
                    <a:pt x="5" y="131"/>
                  </a:lnTo>
                  <a:lnTo>
                    <a:pt x="6" y="130"/>
                  </a:lnTo>
                  <a:lnTo>
                    <a:pt x="7" y="129"/>
                  </a:lnTo>
                  <a:lnTo>
                    <a:pt x="11" y="130"/>
                  </a:lnTo>
                  <a:lnTo>
                    <a:pt x="12" y="129"/>
                  </a:lnTo>
                  <a:lnTo>
                    <a:pt x="15" y="128"/>
                  </a:lnTo>
                  <a:lnTo>
                    <a:pt x="21" y="128"/>
                  </a:lnTo>
                  <a:lnTo>
                    <a:pt x="23" y="113"/>
                  </a:lnTo>
                  <a:lnTo>
                    <a:pt x="25" y="111"/>
                  </a:lnTo>
                  <a:lnTo>
                    <a:pt x="28" y="111"/>
                  </a:lnTo>
                  <a:lnTo>
                    <a:pt x="29" y="117"/>
                  </a:lnTo>
                  <a:lnTo>
                    <a:pt x="29" y="124"/>
                  </a:lnTo>
                  <a:lnTo>
                    <a:pt x="30" y="129"/>
                  </a:lnTo>
                  <a:lnTo>
                    <a:pt x="30" y="122"/>
                  </a:lnTo>
                  <a:lnTo>
                    <a:pt x="30" y="118"/>
                  </a:lnTo>
                  <a:lnTo>
                    <a:pt x="31" y="116"/>
                  </a:lnTo>
                  <a:lnTo>
                    <a:pt x="33" y="106"/>
                  </a:lnTo>
                  <a:lnTo>
                    <a:pt x="33" y="105"/>
                  </a:lnTo>
                  <a:lnTo>
                    <a:pt x="34" y="104"/>
                  </a:lnTo>
                  <a:lnTo>
                    <a:pt x="37" y="104"/>
                  </a:lnTo>
                  <a:lnTo>
                    <a:pt x="40" y="110"/>
                  </a:lnTo>
                  <a:lnTo>
                    <a:pt x="41" y="118"/>
                  </a:lnTo>
                  <a:lnTo>
                    <a:pt x="42" y="126"/>
                  </a:lnTo>
                  <a:lnTo>
                    <a:pt x="43" y="128"/>
                  </a:lnTo>
                  <a:lnTo>
                    <a:pt x="45" y="120"/>
                  </a:lnTo>
                  <a:lnTo>
                    <a:pt x="51" y="117"/>
                  </a:lnTo>
                  <a:lnTo>
                    <a:pt x="55" y="116"/>
                  </a:lnTo>
                  <a:lnTo>
                    <a:pt x="57" y="118"/>
                  </a:lnTo>
                  <a:lnTo>
                    <a:pt x="58" y="119"/>
                  </a:lnTo>
                  <a:lnTo>
                    <a:pt x="59" y="119"/>
                  </a:lnTo>
                  <a:lnTo>
                    <a:pt x="63" y="120"/>
                  </a:lnTo>
                  <a:lnTo>
                    <a:pt x="63" y="119"/>
                  </a:lnTo>
                  <a:lnTo>
                    <a:pt x="63" y="117"/>
                  </a:lnTo>
                  <a:lnTo>
                    <a:pt x="65" y="117"/>
                  </a:lnTo>
                  <a:lnTo>
                    <a:pt x="67" y="117"/>
                  </a:lnTo>
                  <a:lnTo>
                    <a:pt x="69" y="117"/>
                  </a:lnTo>
                  <a:lnTo>
                    <a:pt x="70" y="118"/>
                  </a:lnTo>
                  <a:lnTo>
                    <a:pt x="71" y="105"/>
                  </a:lnTo>
                  <a:lnTo>
                    <a:pt x="72" y="100"/>
                  </a:lnTo>
                  <a:lnTo>
                    <a:pt x="76" y="99"/>
                  </a:lnTo>
                  <a:lnTo>
                    <a:pt x="78" y="99"/>
                  </a:lnTo>
                  <a:lnTo>
                    <a:pt x="79" y="101"/>
                  </a:lnTo>
                  <a:lnTo>
                    <a:pt x="79" y="107"/>
                  </a:lnTo>
                  <a:lnTo>
                    <a:pt x="79" y="110"/>
                  </a:lnTo>
                  <a:lnTo>
                    <a:pt x="83" y="112"/>
                  </a:lnTo>
                  <a:lnTo>
                    <a:pt x="90" y="113"/>
                  </a:lnTo>
                  <a:lnTo>
                    <a:pt x="91" y="114"/>
                  </a:lnTo>
                  <a:lnTo>
                    <a:pt x="93" y="114"/>
                  </a:lnTo>
                  <a:lnTo>
                    <a:pt x="96" y="112"/>
                  </a:lnTo>
                  <a:lnTo>
                    <a:pt x="97" y="111"/>
                  </a:lnTo>
                  <a:lnTo>
                    <a:pt x="101" y="111"/>
                  </a:lnTo>
                  <a:lnTo>
                    <a:pt x="103" y="112"/>
                  </a:lnTo>
                  <a:lnTo>
                    <a:pt x="105" y="112"/>
                  </a:lnTo>
                  <a:lnTo>
                    <a:pt x="105" y="111"/>
                  </a:lnTo>
                  <a:lnTo>
                    <a:pt x="105" y="108"/>
                  </a:lnTo>
                  <a:lnTo>
                    <a:pt x="106" y="107"/>
                  </a:lnTo>
                  <a:lnTo>
                    <a:pt x="106" y="106"/>
                  </a:lnTo>
                  <a:lnTo>
                    <a:pt x="108" y="105"/>
                  </a:lnTo>
                  <a:lnTo>
                    <a:pt x="111" y="105"/>
                  </a:lnTo>
                  <a:lnTo>
                    <a:pt x="112" y="110"/>
                  </a:lnTo>
                  <a:lnTo>
                    <a:pt x="113" y="117"/>
                  </a:lnTo>
                  <a:lnTo>
                    <a:pt x="114" y="120"/>
                  </a:lnTo>
                  <a:lnTo>
                    <a:pt x="156" y="124"/>
                  </a:lnTo>
                  <a:close/>
                </a:path>
              </a:pathLst>
            </a:custGeom>
            <a:solidFill>
              <a:srgbClr val="C0C0C0"/>
            </a:solidFill>
            <a:ln w="9525">
              <a:solidFill>
                <a:schemeClr val="tx1"/>
              </a:solidFill>
              <a:round/>
              <a:headEnd/>
              <a:tailEnd/>
            </a:ln>
          </p:spPr>
          <p:txBody>
            <a:bodyPr/>
            <a:lstStyle/>
            <a:p>
              <a:endParaRPr lang="en-US"/>
            </a:p>
          </p:txBody>
        </p:sp>
        <p:sp>
          <p:nvSpPr>
            <p:cNvPr id="6225" name="Freeform 25"/>
            <p:cNvSpPr>
              <a:spLocks/>
            </p:cNvSpPr>
            <p:nvPr/>
          </p:nvSpPr>
          <p:spPr bwMode="auto">
            <a:xfrm flipH="1">
              <a:off x="1133" y="2867"/>
              <a:ext cx="85" cy="23"/>
            </a:xfrm>
            <a:custGeom>
              <a:avLst/>
              <a:gdLst>
                <a:gd name="T0" fmla="*/ 1 w 167"/>
                <a:gd name="T1" fmla="*/ 1 h 39"/>
                <a:gd name="T2" fmla="*/ 1 w 167"/>
                <a:gd name="T3" fmla="*/ 1 h 39"/>
                <a:gd name="T4" fmla="*/ 1 w 167"/>
                <a:gd name="T5" fmla="*/ 1 h 39"/>
                <a:gd name="T6" fmla="*/ 1 w 167"/>
                <a:gd name="T7" fmla="*/ 1 h 39"/>
                <a:gd name="T8" fmla="*/ 1 w 167"/>
                <a:gd name="T9" fmla="*/ 1 h 39"/>
                <a:gd name="T10" fmla="*/ 1 w 167"/>
                <a:gd name="T11" fmla="*/ 1 h 39"/>
                <a:gd name="T12" fmla="*/ 1 w 167"/>
                <a:gd name="T13" fmla="*/ 1 h 39"/>
                <a:gd name="T14" fmla="*/ 1 w 167"/>
                <a:gd name="T15" fmla="*/ 1 h 39"/>
                <a:gd name="T16" fmla="*/ 1 w 167"/>
                <a:gd name="T17" fmla="*/ 1 h 39"/>
                <a:gd name="T18" fmla="*/ 1 w 167"/>
                <a:gd name="T19" fmla="*/ 1 h 39"/>
                <a:gd name="T20" fmla="*/ 1 w 167"/>
                <a:gd name="T21" fmla="*/ 1 h 39"/>
                <a:gd name="T22" fmla="*/ 1 w 167"/>
                <a:gd name="T23" fmla="*/ 0 h 39"/>
                <a:gd name="T24" fmla="*/ 1 w 167"/>
                <a:gd name="T25" fmla="*/ 1 h 39"/>
                <a:gd name="T26" fmla="*/ 1 w 167"/>
                <a:gd name="T27" fmla="*/ 1 h 39"/>
                <a:gd name="T28" fmla="*/ 1 w 167"/>
                <a:gd name="T29" fmla="*/ 1 h 39"/>
                <a:gd name="T30" fmla="*/ 1 w 167"/>
                <a:gd name="T31" fmla="*/ 1 h 39"/>
                <a:gd name="T32" fmla="*/ 1 w 167"/>
                <a:gd name="T33" fmla="*/ 1 h 39"/>
                <a:gd name="T34" fmla="*/ 1 w 167"/>
                <a:gd name="T35" fmla="*/ 1 h 39"/>
                <a:gd name="T36" fmla="*/ 1 w 167"/>
                <a:gd name="T37" fmla="*/ 1 h 39"/>
                <a:gd name="T38" fmla="*/ 1 w 167"/>
                <a:gd name="T39" fmla="*/ 1 h 39"/>
                <a:gd name="T40" fmla="*/ 1 w 167"/>
                <a:gd name="T41" fmla="*/ 1 h 39"/>
                <a:gd name="T42" fmla="*/ 1 w 167"/>
                <a:gd name="T43" fmla="*/ 1 h 39"/>
                <a:gd name="T44" fmla="*/ 1 w 167"/>
                <a:gd name="T45" fmla="*/ 1 h 39"/>
                <a:gd name="T46" fmla="*/ 1 w 167"/>
                <a:gd name="T47" fmla="*/ 1 h 39"/>
                <a:gd name="T48" fmla="*/ 1 w 167"/>
                <a:gd name="T49" fmla="*/ 1 h 39"/>
                <a:gd name="T50" fmla="*/ 1 w 167"/>
                <a:gd name="T51" fmla="*/ 1 h 39"/>
                <a:gd name="T52" fmla="*/ 1 w 167"/>
                <a:gd name="T53" fmla="*/ 1 h 39"/>
                <a:gd name="T54" fmla="*/ 1 w 167"/>
                <a:gd name="T55" fmla="*/ 1 h 39"/>
                <a:gd name="T56" fmla="*/ 1 w 167"/>
                <a:gd name="T57" fmla="*/ 1 h 39"/>
                <a:gd name="T58" fmla="*/ 1 w 167"/>
                <a:gd name="T59" fmla="*/ 1 h 39"/>
                <a:gd name="T60" fmla="*/ 1 w 167"/>
                <a:gd name="T61" fmla="*/ 1 h 39"/>
                <a:gd name="T62" fmla="*/ 0 w 167"/>
                <a:gd name="T63" fmla="*/ 1 h 39"/>
                <a:gd name="T64" fmla="*/ 0 w 167"/>
                <a:gd name="T65" fmla="*/ 1 h 39"/>
                <a:gd name="T66" fmla="*/ 1 w 167"/>
                <a:gd name="T67" fmla="*/ 1 h 39"/>
                <a:gd name="T68" fmla="*/ 1 w 167"/>
                <a:gd name="T69" fmla="*/ 1 h 39"/>
                <a:gd name="T70" fmla="*/ 1 w 167"/>
                <a:gd name="T71" fmla="*/ 1 h 39"/>
                <a:gd name="T72" fmla="*/ 1 w 167"/>
                <a:gd name="T73" fmla="*/ 1 h 39"/>
                <a:gd name="T74" fmla="*/ 1 w 167"/>
                <a:gd name="T75" fmla="*/ 1 h 39"/>
                <a:gd name="T76" fmla="*/ 1 w 167"/>
                <a:gd name="T77" fmla="*/ 1 h 39"/>
                <a:gd name="T78" fmla="*/ 1 w 167"/>
                <a:gd name="T79" fmla="*/ 1 h 39"/>
                <a:gd name="T80" fmla="*/ 1 w 167"/>
                <a:gd name="T81" fmla="*/ 1 h 39"/>
                <a:gd name="T82" fmla="*/ 1 w 167"/>
                <a:gd name="T83" fmla="*/ 1 h 39"/>
                <a:gd name="T84" fmla="*/ 1 w 167"/>
                <a:gd name="T85" fmla="*/ 1 h 39"/>
                <a:gd name="T86" fmla="*/ 1 w 167"/>
                <a:gd name="T87" fmla="*/ 1 h 39"/>
                <a:gd name="T88" fmla="*/ 1 w 167"/>
                <a:gd name="T89" fmla="*/ 1 h 39"/>
                <a:gd name="T90" fmla="*/ 1 w 167"/>
                <a:gd name="T91" fmla="*/ 1 h 39"/>
                <a:gd name="T92" fmla="*/ 1 w 167"/>
                <a:gd name="T93" fmla="*/ 1 h 39"/>
                <a:gd name="T94" fmla="*/ 1 w 167"/>
                <a:gd name="T95" fmla="*/ 1 h 39"/>
                <a:gd name="T96" fmla="*/ 1 w 167"/>
                <a:gd name="T97" fmla="*/ 1 h 39"/>
                <a:gd name="T98" fmla="*/ 1 w 167"/>
                <a:gd name="T99" fmla="*/ 1 h 39"/>
                <a:gd name="T100" fmla="*/ 1 w 167"/>
                <a:gd name="T101" fmla="*/ 1 h 39"/>
                <a:gd name="T102" fmla="*/ 1 w 167"/>
                <a:gd name="T103" fmla="*/ 1 h 39"/>
                <a:gd name="T104" fmla="*/ 1 w 167"/>
                <a:gd name="T105" fmla="*/ 1 h 39"/>
                <a:gd name="T106" fmla="*/ 1 w 167"/>
                <a:gd name="T107" fmla="*/ 1 h 39"/>
                <a:gd name="T108" fmla="*/ 1 w 167"/>
                <a:gd name="T109" fmla="*/ 1 h 39"/>
                <a:gd name="T110" fmla="*/ 1 w 167"/>
                <a:gd name="T111" fmla="*/ 1 h 39"/>
                <a:gd name="T112" fmla="*/ 1 w 167"/>
                <a:gd name="T113" fmla="*/ 1 h 39"/>
                <a:gd name="T114" fmla="*/ 1 w 167"/>
                <a:gd name="T115" fmla="*/ 1 h 39"/>
                <a:gd name="T116" fmla="*/ 1 w 167"/>
                <a:gd name="T117" fmla="*/ 1 h 39"/>
                <a:gd name="T118" fmla="*/ 1 w 167"/>
                <a:gd name="T119" fmla="*/ 1 h 39"/>
                <a:gd name="T120" fmla="*/ 1 w 167"/>
                <a:gd name="T121" fmla="*/ 1 h 39"/>
                <a:gd name="T122" fmla="*/ 1 w 167"/>
                <a:gd name="T123" fmla="*/ 1 h 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39"/>
                <a:gd name="T188" fmla="*/ 167 w 167"/>
                <a:gd name="T189" fmla="*/ 39 h 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39">
                  <a:moveTo>
                    <a:pt x="158" y="26"/>
                  </a:moveTo>
                  <a:lnTo>
                    <a:pt x="151" y="25"/>
                  </a:lnTo>
                  <a:lnTo>
                    <a:pt x="109" y="21"/>
                  </a:lnTo>
                  <a:lnTo>
                    <a:pt x="108" y="18"/>
                  </a:lnTo>
                  <a:lnTo>
                    <a:pt x="107" y="11"/>
                  </a:lnTo>
                  <a:lnTo>
                    <a:pt x="106" y="6"/>
                  </a:lnTo>
                  <a:lnTo>
                    <a:pt x="103" y="6"/>
                  </a:lnTo>
                  <a:lnTo>
                    <a:pt x="101" y="7"/>
                  </a:lnTo>
                  <a:lnTo>
                    <a:pt x="101" y="8"/>
                  </a:lnTo>
                  <a:lnTo>
                    <a:pt x="100" y="9"/>
                  </a:lnTo>
                  <a:lnTo>
                    <a:pt x="100" y="12"/>
                  </a:lnTo>
                  <a:lnTo>
                    <a:pt x="100" y="13"/>
                  </a:lnTo>
                  <a:lnTo>
                    <a:pt x="98" y="13"/>
                  </a:lnTo>
                  <a:lnTo>
                    <a:pt x="96" y="12"/>
                  </a:lnTo>
                  <a:lnTo>
                    <a:pt x="92" y="12"/>
                  </a:lnTo>
                  <a:lnTo>
                    <a:pt x="91" y="13"/>
                  </a:lnTo>
                  <a:lnTo>
                    <a:pt x="88" y="15"/>
                  </a:lnTo>
                  <a:lnTo>
                    <a:pt x="86" y="15"/>
                  </a:lnTo>
                  <a:lnTo>
                    <a:pt x="85" y="14"/>
                  </a:lnTo>
                  <a:lnTo>
                    <a:pt x="78" y="13"/>
                  </a:lnTo>
                  <a:lnTo>
                    <a:pt x="74" y="11"/>
                  </a:lnTo>
                  <a:lnTo>
                    <a:pt x="74" y="8"/>
                  </a:lnTo>
                  <a:lnTo>
                    <a:pt x="74" y="2"/>
                  </a:lnTo>
                  <a:lnTo>
                    <a:pt x="73" y="0"/>
                  </a:lnTo>
                  <a:lnTo>
                    <a:pt x="71" y="0"/>
                  </a:lnTo>
                  <a:lnTo>
                    <a:pt x="67" y="1"/>
                  </a:lnTo>
                  <a:lnTo>
                    <a:pt x="66" y="6"/>
                  </a:lnTo>
                  <a:lnTo>
                    <a:pt x="65" y="19"/>
                  </a:lnTo>
                  <a:lnTo>
                    <a:pt x="64" y="18"/>
                  </a:lnTo>
                  <a:lnTo>
                    <a:pt x="62" y="18"/>
                  </a:lnTo>
                  <a:lnTo>
                    <a:pt x="60" y="18"/>
                  </a:lnTo>
                  <a:lnTo>
                    <a:pt x="58" y="18"/>
                  </a:lnTo>
                  <a:lnTo>
                    <a:pt x="58" y="20"/>
                  </a:lnTo>
                  <a:lnTo>
                    <a:pt x="58" y="21"/>
                  </a:lnTo>
                  <a:lnTo>
                    <a:pt x="54" y="20"/>
                  </a:lnTo>
                  <a:lnTo>
                    <a:pt x="53" y="20"/>
                  </a:lnTo>
                  <a:lnTo>
                    <a:pt x="52" y="19"/>
                  </a:lnTo>
                  <a:lnTo>
                    <a:pt x="50" y="17"/>
                  </a:lnTo>
                  <a:lnTo>
                    <a:pt x="46" y="18"/>
                  </a:lnTo>
                  <a:lnTo>
                    <a:pt x="40" y="21"/>
                  </a:lnTo>
                  <a:lnTo>
                    <a:pt x="38" y="29"/>
                  </a:lnTo>
                  <a:lnTo>
                    <a:pt x="37" y="27"/>
                  </a:lnTo>
                  <a:lnTo>
                    <a:pt x="36" y="19"/>
                  </a:lnTo>
                  <a:lnTo>
                    <a:pt x="35" y="11"/>
                  </a:lnTo>
                  <a:lnTo>
                    <a:pt x="32" y="5"/>
                  </a:lnTo>
                  <a:lnTo>
                    <a:pt x="29" y="5"/>
                  </a:lnTo>
                  <a:lnTo>
                    <a:pt x="28" y="6"/>
                  </a:lnTo>
                  <a:lnTo>
                    <a:pt x="28" y="7"/>
                  </a:lnTo>
                  <a:lnTo>
                    <a:pt x="26" y="17"/>
                  </a:lnTo>
                  <a:lnTo>
                    <a:pt x="25" y="19"/>
                  </a:lnTo>
                  <a:lnTo>
                    <a:pt x="25" y="23"/>
                  </a:lnTo>
                  <a:lnTo>
                    <a:pt x="25" y="30"/>
                  </a:lnTo>
                  <a:lnTo>
                    <a:pt x="24" y="25"/>
                  </a:lnTo>
                  <a:lnTo>
                    <a:pt x="24" y="18"/>
                  </a:lnTo>
                  <a:lnTo>
                    <a:pt x="23" y="12"/>
                  </a:lnTo>
                  <a:lnTo>
                    <a:pt x="20" y="12"/>
                  </a:lnTo>
                  <a:lnTo>
                    <a:pt x="18" y="14"/>
                  </a:lnTo>
                  <a:lnTo>
                    <a:pt x="16" y="29"/>
                  </a:lnTo>
                  <a:lnTo>
                    <a:pt x="10" y="29"/>
                  </a:lnTo>
                  <a:lnTo>
                    <a:pt x="7" y="30"/>
                  </a:lnTo>
                  <a:lnTo>
                    <a:pt x="6" y="31"/>
                  </a:lnTo>
                  <a:lnTo>
                    <a:pt x="2" y="30"/>
                  </a:lnTo>
                  <a:lnTo>
                    <a:pt x="1" y="31"/>
                  </a:lnTo>
                  <a:lnTo>
                    <a:pt x="0" y="32"/>
                  </a:lnTo>
                  <a:lnTo>
                    <a:pt x="0" y="35"/>
                  </a:lnTo>
                  <a:lnTo>
                    <a:pt x="0" y="36"/>
                  </a:lnTo>
                  <a:lnTo>
                    <a:pt x="4" y="38"/>
                  </a:lnTo>
                  <a:lnTo>
                    <a:pt x="8" y="38"/>
                  </a:lnTo>
                  <a:lnTo>
                    <a:pt x="11" y="37"/>
                  </a:lnTo>
                  <a:lnTo>
                    <a:pt x="11" y="36"/>
                  </a:lnTo>
                  <a:lnTo>
                    <a:pt x="13" y="36"/>
                  </a:lnTo>
                  <a:lnTo>
                    <a:pt x="14" y="36"/>
                  </a:lnTo>
                  <a:lnTo>
                    <a:pt x="16" y="37"/>
                  </a:lnTo>
                  <a:lnTo>
                    <a:pt x="19" y="38"/>
                  </a:lnTo>
                  <a:lnTo>
                    <a:pt x="20" y="39"/>
                  </a:lnTo>
                  <a:lnTo>
                    <a:pt x="22" y="39"/>
                  </a:lnTo>
                  <a:lnTo>
                    <a:pt x="24" y="38"/>
                  </a:lnTo>
                  <a:lnTo>
                    <a:pt x="24" y="37"/>
                  </a:lnTo>
                  <a:lnTo>
                    <a:pt x="25" y="37"/>
                  </a:lnTo>
                  <a:lnTo>
                    <a:pt x="28" y="37"/>
                  </a:lnTo>
                  <a:lnTo>
                    <a:pt x="32" y="32"/>
                  </a:lnTo>
                  <a:lnTo>
                    <a:pt x="35" y="33"/>
                  </a:lnTo>
                  <a:lnTo>
                    <a:pt x="40" y="35"/>
                  </a:lnTo>
                  <a:lnTo>
                    <a:pt x="41" y="31"/>
                  </a:lnTo>
                  <a:lnTo>
                    <a:pt x="44" y="30"/>
                  </a:lnTo>
                  <a:lnTo>
                    <a:pt x="46" y="30"/>
                  </a:lnTo>
                  <a:lnTo>
                    <a:pt x="47" y="25"/>
                  </a:lnTo>
                  <a:lnTo>
                    <a:pt x="48" y="26"/>
                  </a:lnTo>
                  <a:lnTo>
                    <a:pt x="55" y="38"/>
                  </a:lnTo>
                  <a:lnTo>
                    <a:pt x="58" y="38"/>
                  </a:lnTo>
                  <a:lnTo>
                    <a:pt x="64" y="32"/>
                  </a:lnTo>
                  <a:lnTo>
                    <a:pt x="65" y="33"/>
                  </a:lnTo>
                  <a:lnTo>
                    <a:pt x="66" y="33"/>
                  </a:lnTo>
                  <a:lnTo>
                    <a:pt x="72" y="33"/>
                  </a:lnTo>
                  <a:lnTo>
                    <a:pt x="73" y="31"/>
                  </a:lnTo>
                  <a:lnTo>
                    <a:pt x="74" y="30"/>
                  </a:lnTo>
                  <a:lnTo>
                    <a:pt x="76" y="31"/>
                  </a:lnTo>
                  <a:lnTo>
                    <a:pt x="76" y="32"/>
                  </a:lnTo>
                  <a:lnTo>
                    <a:pt x="82" y="32"/>
                  </a:lnTo>
                  <a:lnTo>
                    <a:pt x="83" y="31"/>
                  </a:lnTo>
                  <a:lnTo>
                    <a:pt x="84" y="32"/>
                  </a:lnTo>
                  <a:lnTo>
                    <a:pt x="85" y="35"/>
                  </a:lnTo>
                  <a:lnTo>
                    <a:pt x="88" y="32"/>
                  </a:lnTo>
                  <a:lnTo>
                    <a:pt x="90" y="32"/>
                  </a:lnTo>
                  <a:lnTo>
                    <a:pt x="91" y="33"/>
                  </a:lnTo>
                  <a:lnTo>
                    <a:pt x="91" y="35"/>
                  </a:lnTo>
                  <a:lnTo>
                    <a:pt x="97" y="31"/>
                  </a:lnTo>
                  <a:lnTo>
                    <a:pt x="98" y="33"/>
                  </a:lnTo>
                  <a:lnTo>
                    <a:pt x="106" y="32"/>
                  </a:lnTo>
                  <a:lnTo>
                    <a:pt x="107" y="33"/>
                  </a:lnTo>
                  <a:lnTo>
                    <a:pt x="108" y="31"/>
                  </a:lnTo>
                  <a:lnTo>
                    <a:pt x="115" y="31"/>
                  </a:lnTo>
                  <a:lnTo>
                    <a:pt x="119" y="31"/>
                  </a:lnTo>
                  <a:lnTo>
                    <a:pt x="120" y="31"/>
                  </a:lnTo>
                  <a:lnTo>
                    <a:pt x="120" y="32"/>
                  </a:lnTo>
                  <a:lnTo>
                    <a:pt x="125" y="30"/>
                  </a:lnTo>
                  <a:lnTo>
                    <a:pt x="148" y="33"/>
                  </a:lnTo>
                  <a:lnTo>
                    <a:pt x="161" y="32"/>
                  </a:lnTo>
                  <a:lnTo>
                    <a:pt x="161" y="33"/>
                  </a:lnTo>
                  <a:lnTo>
                    <a:pt x="166" y="32"/>
                  </a:lnTo>
                  <a:lnTo>
                    <a:pt x="166" y="31"/>
                  </a:lnTo>
                  <a:lnTo>
                    <a:pt x="167" y="31"/>
                  </a:lnTo>
                  <a:lnTo>
                    <a:pt x="167" y="27"/>
                  </a:lnTo>
                  <a:lnTo>
                    <a:pt x="166" y="26"/>
                  </a:lnTo>
                  <a:lnTo>
                    <a:pt x="158" y="26"/>
                  </a:lnTo>
                  <a:close/>
                </a:path>
              </a:pathLst>
            </a:custGeom>
            <a:solidFill>
              <a:srgbClr val="606060"/>
            </a:solidFill>
            <a:ln w="9525">
              <a:solidFill>
                <a:schemeClr val="tx1"/>
              </a:solidFill>
              <a:round/>
              <a:headEnd/>
              <a:tailEnd/>
            </a:ln>
          </p:spPr>
          <p:txBody>
            <a:bodyPr/>
            <a:lstStyle/>
            <a:p>
              <a:endParaRPr lang="en-US"/>
            </a:p>
          </p:txBody>
        </p:sp>
        <p:sp>
          <p:nvSpPr>
            <p:cNvPr id="6226" name="Freeform 26"/>
            <p:cNvSpPr>
              <a:spLocks/>
            </p:cNvSpPr>
            <p:nvPr/>
          </p:nvSpPr>
          <p:spPr bwMode="auto">
            <a:xfrm flipH="1">
              <a:off x="1142" y="2885"/>
              <a:ext cx="15" cy="3"/>
            </a:xfrm>
            <a:custGeom>
              <a:avLst/>
              <a:gdLst>
                <a:gd name="T0" fmla="*/ 1 w 28"/>
                <a:gd name="T1" fmla="*/ 1 h 5"/>
                <a:gd name="T2" fmla="*/ 1 w 28"/>
                <a:gd name="T3" fmla="*/ 1 h 5"/>
                <a:gd name="T4" fmla="*/ 1 w 28"/>
                <a:gd name="T5" fmla="*/ 0 h 5"/>
                <a:gd name="T6" fmla="*/ 0 w 28"/>
                <a:gd name="T7" fmla="*/ 1 h 5"/>
                <a:gd name="T8" fmla="*/ 1 w 28"/>
                <a:gd name="T9" fmla="*/ 1 h 5"/>
                <a:gd name="T10" fmla="*/ 1 w 28"/>
                <a:gd name="T11" fmla="*/ 1 h 5"/>
                <a:gd name="T12" fmla="*/ 1 w 28"/>
                <a:gd name="T13" fmla="*/ 1 h 5"/>
                <a:gd name="T14" fmla="*/ 1 w 28"/>
                <a:gd name="T15" fmla="*/ 1 h 5"/>
                <a:gd name="T16" fmla="*/ 1 w 28"/>
                <a:gd name="T17" fmla="*/ 1 h 5"/>
                <a:gd name="T18" fmla="*/ 1 w 28"/>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5"/>
                <a:gd name="T32" fmla="*/ 28 w 28"/>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5">
                  <a:moveTo>
                    <a:pt x="16" y="5"/>
                  </a:moveTo>
                  <a:lnTo>
                    <a:pt x="28" y="3"/>
                  </a:lnTo>
                  <a:lnTo>
                    <a:pt x="5" y="0"/>
                  </a:lnTo>
                  <a:lnTo>
                    <a:pt x="0" y="2"/>
                  </a:lnTo>
                  <a:lnTo>
                    <a:pt x="1" y="3"/>
                  </a:lnTo>
                  <a:lnTo>
                    <a:pt x="5" y="3"/>
                  </a:lnTo>
                  <a:lnTo>
                    <a:pt x="6" y="5"/>
                  </a:lnTo>
                  <a:lnTo>
                    <a:pt x="8" y="3"/>
                  </a:lnTo>
                  <a:lnTo>
                    <a:pt x="14" y="3"/>
                  </a:lnTo>
                  <a:lnTo>
                    <a:pt x="16" y="5"/>
                  </a:lnTo>
                  <a:close/>
                </a:path>
              </a:pathLst>
            </a:custGeom>
            <a:solidFill>
              <a:srgbClr val="C0C0C0"/>
            </a:solidFill>
            <a:ln w="9525">
              <a:solidFill>
                <a:schemeClr val="tx1"/>
              </a:solidFill>
              <a:round/>
              <a:headEnd/>
              <a:tailEnd/>
            </a:ln>
          </p:spPr>
          <p:txBody>
            <a:bodyPr/>
            <a:lstStyle/>
            <a:p>
              <a:endParaRPr lang="en-US"/>
            </a:p>
          </p:txBody>
        </p:sp>
        <p:sp>
          <p:nvSpPr>
            <p:cNvPr id="6227" name="Freeform 27"/>
            <p:cNvSpPr>
              <a:spLocks noEditPoints="1"/>
            </p:cNvSpPr>
            <p:nvPr/>
          </p:nvSpPr>
          <p:spPr bwMode="auto">
            <a:xfrm flipH="1">
              <a:off x="1134" y="2885"/>
              <a:ext cx="84" cy="15"/>
            </a:xfrm>
            <a:custGeom>
              <a:avLst/>
              <a:gdLst>
                <a:gd name="T0" fmla="*/ 1 w 163"/>
                <a:gd name="T1" fmla="*/ 1 h 26"/>
                <a:gd name="T2" fmla="*/ 1 w 163"/>
                <a:gd name="T3" fmla="*/ 1 h 26"/>
                <a:gd name="T4" fmla="*/ 1 w 163"/>
                <a:gd name="T5" fmla="*/ 1 h 26"/>
                <a:gd name="T6" fmla="*/ 1 w 163"/>
                <a:gd name="T7" fmla="*/ 1 h 26"/>
                <a:gd name="T8" fmla="*/ 1 w 163"/>
                <a:gd name="T9" fmla="*/ 1 h 26"/>
                <a:gd name="T10" fmla="*/ 1 w 163"/>
                <a:gd name="T11" fmla="*/ 1 h 26"/>
                <a:gd name="T12" fmla="*/ 1 w 163"/>
                <a:gd name="T13" fmla="*/ 1 h 26"/>
                <a:gd name="T14" fmla="*/ 1 w 163"/>
                <a:gd name="T15" fmla="*/ 1 h 26"/>
                <a:gd name="T16" fmla="*/ 1 w 163"/>
                <a:gd name="T17" fmla="*/ 1 h 26"/>
                <a:gd name="T18" fmla="*/ 1 w 163"/>
                <a:gd name="T19" fmla="*/ 1 h 26"/>
                <a:gd name="T20" fmla="*/ 1 w 163"/>
                <a:gd name="T21" fmla="*/ 1 h 26"/>
                <a:gd name="T22" fmla="*/ 1 w 163"/>
                <a:gd name="T23" fmla="*/ 1 h 26"/>
                <a:gd name="T24" fmla="*/ 1 w 163"/>
                <a:gd name="T25" fmla="*/ 1 h 26"/>
                <a:gd name="T26" fmla="*/ 1 w 163"/>
                <a:gd name="T27" fmla="*/ 1 h 26"/>
                <a:gd name="T28" fmla="*/ 1 w 163"/>
                <a:gd name="T29" fmla="*/ 1 h 26"/>
                <a:gd name="T30" fmla="*/ 1 w 163"/>
                <a:gd name="T31" fmla="*/ 1 h 26"/>
                <a:gd name="T32" fmla="*/ 1 w 163"/>
                <a:gd name="T33" fmla="*/ 1 h 26"/>
                <a:gd name="T34" fmla="*/ 1 w 163"/>
                <a:gd name="T35" fmla="*/ 1 h 26"/>
                <a:gd name="T36" fmla="*/ 1 w 163"/>
                <a:gd name="T37" fmla="*/ 1 h 26"/>
                <a:gd name="T38" fmla="*/ 1 w 163"/>
                <a:gd name="T39" fmla="*/ 1 h 26"/>
                <a:gd name="T40" fmla="*/ 1 w 163"/>
                <a:gd name="T41" fmla="*/ 0 h 26"/>
                <a:gd name="T42" fmla="*/ 1 w 163"/>
                <a:gd name="T43" fmla="*/ 1 h 26"/>
                <a:gd name="T44" fmla="*/ 1 w 163"/>
                <a:gd name="T45" fmla="*/ 1 h 26"/>
                <a:gd name="T46" fmla="*/ 1 w 163"/>
                <a:gd name="T47" fmla="*/ 1 h 26"/>
                <a:gd name="T48" fmla="*/ 1 w 163"/>
                <a:gd name="T49" fmla="*/ 1 h 26"/>
                <a:gd name="T50" fmla="*/ 1 w 163"/>
                <a:gd name="T51" fmla="*/ 1 h 26"/>
                <a:gd name="T52" fmla="*/ 1 w 163"/>
                <a:gd name="T53" fmla="*/ 1 h 26"/>
                <a:gd name="T54" fmla="*/ 1 w 163"/>
                <a:gd name="T55" fmla="*/ 1 h 26"/>
                <a:gd name="T56" fmla="*/ 0 w 163"/>
                <a:gd name="T57" fmla="*/ 1 h 26"/>
                <a:gd name="T58" fmla="*/ 0 w 163"/>
                <a:gd name="T59" fmla="*/ 1 h 26"/>
                <a:gd name="T60" fmla="*/ 1 w 163"/>
                <a:gd name="T61" fmla="*/ 1 h 26"/>
                <a:gd name="T62" fmla="*/ 1 w 163"/>
                <a:gd name="T63" fmla="*/ 1 h 26"/>
                <a:gd name="T64" fmla="*/ 1 w 163"/>
                <a:gd name="T65" fmla="*/ 1 h 26"/>
                <a:gd name="T66" fmla="*/ 1 w 163"/>
                <a:gd name="T67" fmla="*/ 1 h 26"/>
                <a:gd name="T68" fmla="*/ 1 w 163"/>
                <a:gd name="T69" fmla="*/ 1 h 26"/>
                <a:gd name="T70" fmla="*/ 1 w 163"/>
                <a:gd name="T71" fmla="*/ 1 h 26"/>
                <a:gd name="T72" fmla="*/ 1 w 163"/>
                <a:gd name="T73" fmla="*/ 1 h 26"/>
                <a:gd name="T74" fmla="*/ 1 w 163"/>
                <a:gd name="T75" fmla="*/ 1 h 26"/>
                <a:gd name="T76" fmla="*/ 1 w 163"/>
                <a:gd name="T77" fmla="*/ 1 h 26"/>
                <a:gd name="T78" fmla="*/ 1 w 163"/>
                <a:gd name="T79" fmla="*/ 1 h 26"/>
                <a:gd name="T80" fmla="*/ 1 w 163"/>
                <a:gd name="T81" fmla="*/ 1 h 26"/>
                <a:gd name="T82" fmla="*/ 1 w 163"/>
                <a:gd name="T83" fmla="*/ 1 h 26"/>
                <a:gd name="T84" fmla="*/ 1 w 163"/>
                <a:gd name="T85" fmla="*/ 1 h 26"/>
                <a:gd name="T86" fmla="*/ 1 w 163"/>
                <a:gd name="T87" fmla="*/ 1 h 26"/>
                <a:gd name="T88" fmla="*/ 1 w 163"/>
                <a:gd name="T89" fmla="*/ 1 h 26"/>
                <a:gd name="T90" fmla="*/ 1 w 163"/>
                <a:gd name="T91" fmla="*/ 1 h 26"/>
                <a:gd name="T92" fmla="*/ 1 w 163"/>
                <a:gd name="T93" fmla="*/ 1 h 26"/>
                <a:gd name="T94" fmla="*/ 1 w 163"/>
                <a:gd name="T95" fmla="*/ 1 h 26"/>
                <a:gd name="T96" fmla="*/ 1 w 163"/>
                <a:gd name="T97" fmla="*/ 1 h 26"/>
                <a:gd name="T98" fmla="*/ 1 w 163"/>
                <a:gd name="T99" fmla="*/ 1 h 26"/>
                <a:gd name="T100" fmla="*/ 1 w 163"/>
                <a:gd name="T101" fmla="*/ 1 h 26"/>
                <a:gd name="T102" fmla="*/ 1 w 163"/>
                <a:gd name="T103" fmla="*/ 1 h 26"/>
                <a:gd name="T104" fmla="*/ 1 w 163"/>
                <a:gd name="T105" fmla="*/ 1 h 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3"/>
                <a:gd name="T160" fmla="*/ 0 h 26"/>
                <a:gd name="T161" fmla="*/ 163 w 163"/>
                <a:gd name="T162" fmla="*/ 26 h 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3" h="26">
                  <a:moveTo>
                    <a:pt x="148" y="3"/>
                  </a:moveTo>
                  <a:lnTo>
                    <a:pt x="136" y="5"/>
                  </a:lnTo>
                  <a:lnTo>
                    <a:pt x="134" y="3"/>
                  </a:lnTo>
                  <a:lnTo>
                    <a:pt x="128" y="3"/>
                  </a:lnTo>
                  <a:lnTo>
                    <a:pt x="126" y="5"/>
                  </a:lnTo>
                  <a:lnTo>
                    <a:pt x="125" y="3"/>
                  </a:lnTo>
                  <a:lnTo>
                    <a:pt x="121" y="3"/>
                  </a:lnTo>
                  <a:lnTo>
                    <a:pt x="120" y="2"/>
                  </a:lnTo>
                  <a:lnTo>
                    <a:pt x="120" y="1"/>
                  </a:lnTo>
                  <a:lnTo>
                    <a:pt x="119" y="1"/>
                  </a:lnTo>
                  <a:lnTo>
                    <a:pt x="115" y="1"/>
                  </a:lnTo>
                  <a:lnTo>
                    <a:pt x="114" y="2"/>
                  </a:lnTo>
                  <a:lnTo>
                    <a:pt x="108" y="7"/>
                  </a:lnTo>
                  <a:lnTo>
                    <a:pt x="108" y="5"/>
                  </a:lnTo>
                  <a:lnTo>
                    <a:pt x="107" y="3"/>
                  </a:lnTo>
                  <a:lnTo>
                    <a:pt x="106" y="2"/>
                  </a:lnTo>
                  <a:lnTo>
                    <a:pt x="98" y="3"/>
                  </a:lnTo>
                  <a:lnTo>
                    <a:pt x="95" y="7"/>
                  </a:lnTo>
                  <a:lnTo>
                    <a:pt x="92" y="6"/>
                  </a:lnTo>
                  <a:lnTo>
                    <a:pt x="91" y="5"/>
                  </a:lnTo>
                  <a:lnTo>
                    <a:pt x="91" y="3"/>
                  </a:lnTo>
                  <a:lnTo>
                    <a:pt x="90" y="2"/>
                  </a:lnTo>
                  <a:lnTo>
                    <a:pt x="88" y="2"/>
                  </a:lnTo>
                  <a:lnTo>
                    <a:pt x="85" y="5"/>
                  </a:lnTo>
                  <a:lnTo>
                    <a:pt x="82" y="5"/>
                  </a:lnTo>
                  <a:lnTo>
                    <a:pt x="79" y="5"/>
                  </a:lnTo>
                  <a:lnTo>
                    <a:pt x="78" y="3"/>
                  </a:lnTo>
                  <a:lnTo>
                    <a:pt x="74" y="3"/>
                  </a:lnTo>
                  <a:lnTo>
                    <a:pt x="70" y="5"/>
                  </a:lnTo>
                  <a:lnTo>
                    <a:pt x="62" y="6"/>
                  </a:lnTo>
                  <a:lnTo>
                    <a:pt x="58" y="9"/>
                  </a:lnTo>
                  <a:lnTo>
                    <a:pt x="58" y="18"/>
                  </a:lnTo>
                  <a:lnTo>
                    <a:pt x="56" y="19"/>
                  </a:lnTo>
                  <a:lnTo>
                    <a:pt x="56" y="18"/>
                  </a:lnTo>
                  <a:lnTo>
                    <a:pt x="53" y="14"/>
                  </a:lnTo>
                  <a:lnTo>
                    <a:pt x="50" y="13"/>
                  </a:lnTo>
                  <a:lnTo>
                    <a:pt x="49" y="12"/>
                  </a:lnTo>
                  <a:lnTo>
                    <a:pt x="49" y="11"/>
                  </a:lnTo>
                  <a:lnTo>
                    <a:pt x="49" y="7"/>
                  </a:lnTo>
                  <a:lnTo>
                    <a:pt x="48" y="2"/>
                  </a:lnTo>
                  <a:lnTo>
                    <a:pt x="47" y="0"/>
                  </a:lnTo>
                  <a:lnTo>
                    <a:pt x="46" y="0"/>
                  </a:lnTo>
                  <a:lnTo>
                    <a:pt x="44" y="0"/>
                  </a:lnTo>
                  <a:lnTo>
                    <a:pt x="41" y="1"/>
                  </a:lnTo>
                  <a:lnTo>
                    <a:pt x="40" y="5"/>
                  </a:lnTo>
                  <a:lnTo>
                    <a:pt x="38" y="7"/>
                  </a:lnTo>
                  <a:lnTo>
                    <a:pt x="37" y="8"/>
                  </a:lnTo>
                  <a:lnTo>
                    <a:pt x="35" y="11"/>
                  </a:lnTo>
                  <a:lnTo>
                    <a:pt x="34" y="11"/>
                  </a:lnTo>
                  <a:lnTo>
                    <a:pt x="31" y="11"/>
                  </a:lnTo>
                  <a:lnTo>
                    <a:pt x="29" y="12"/>
                  </a:lnTo>
                  <a:lnTo>
                    <a:pt x="29" y="14"/>
                  </a:lnTo>
                  <a:lnTo>
                    <a:pt x="28" y="14"/>
                  </a:lnTo>
                  <a:lnTo>
                    <a:pt x="23" y="17"/>
                  </a:lnTo>
                  <a:lnTo>
                    <a:pt x="22" y="13"/>
                  </a:lnTo>
                  <a:lnTo>
                    <a:pt x="19" y="9"/>
                  </a:lnTo>
                  <a:lnTo>
                    <a:pt x="8" y="9"/>
                  </a:lnTo>
                  <a:lnTo>
                    <a:pt x="0" y="14"/>
                  </a:lnTo>
                  <a:lnTo>
                    <a:pt x="0" y="15"/>
                  </a:lnTo>
                  <a:lnTo>
                    <a:pt x="0" y="17"/>
                  </a:lnTo>
                  <a:lnTo>
                    <a:pt x="1" y="18"/>
                  </a:lnTo>
                  <a:lnTo>
                    <a:pt x="2" y="18"/>
                  </a:lnTo>
                  <a:lnTo>
                    <a:pt x="16" y="17"/>
                  </a:lnTo>
                  <a:lnTo>
                    <a:pt x="16" y="18"/>
                  </a:lnTo>
                  <a:lnTo>
                    <a:pt x="18" y="20"/>
                  </a:lnTo>
                  <a:lnTo>
                    <a:pt x="23" y="21"/>
                  </a:lnTo>
                  <a:lnTo>
                    <a:pt x="28" y="20"/>
                  </a:lnTo>
                  <a:lnTo>
                    <a:pt x="34" y="19"/>
                  </a:lnTo>
                  <a:lnTo>
                    <a:pt x="34" y="18"/>
                  </a:lnTo>
                  <a:lnTo>
                    <a:pt x="35" y="18"/>
                  </a:lnTo>
                  <a:lnTo>
                    <a:pt x="37" y="18"/>
                  </a:lnTo>
                  <a:lnTo>
                    <a:pt x="38" y="15"/>
                  </a:lnTo>
                  <a:lnTo>
                    <a:pt x="41" y="14"/>
                  </a:lnTo>
                  <a:lnTo>
                    <a:pt x="43" y="13"/>
                  </a:lnTo>
                  <a:lnTo>
                    <a:pt x="43" y="14"/>
                  </a:lnTo>
                  <a:lnTo>
                    <a:pt x="49" y="20"/>
                  </a:lnTo>
                  <a:lnTo>
                    <a:pt x="50" y="24"/>
                  </a:lnTo>
                  <a:lnTo>
                    <a:pt x="52" y="25"/>
                  </a:lnTo>
                  <a:lnTo>
                    <a:pt x="52" y="26"/>
                  </a:lnTo>
                  <a:lnTo>
                    <a:pt x="66" y="26"/>
                  </a:lnTo>
                  <a:lnTo>
                    <a:pt x="68" y="23"/>
                  </a:lnTo>
                  <a:lnTo>
                    <a:pt x="67" y="19"/>
                  </a:lnTo>
                  <a:lnTo>
                    <a:pt x="68" y="20"/>
                  </a:lnTo>
                  <a:lnTo>
                    <a:pt x="68" y="23"/>
                  </a:lnTo>
                  <a:lnTo>
                    <a:pt x="70" y="24"/>
                  </a:lnTo>
                  <a:lnTo>
                    <a:pt x="73" y="24"/>
                  </a:lnTo>
                  <a:lnTo>
                    <a:pt x="74" y="24"/>
                  </a:lnTo>
                  <a:lnTo>
                    <a:pt x="76" y="24"/>
                  </a:lnTo>
                  <a:lnTo>
                    <a:pt x="77" y="23"/>
                  </a:lnTo>
                  <a:lnTo>
                    <a:pt x="82" y="20"/>
                  </a:lnTo>
                  <a:lnTo>
                    <a:pt x="91" y="17"/>
                  </a:lnTo>
                  <a:lnTo>
                    <a:pt x="103" y="15"/>
                  </a:lnTo>
                  <a:lnTo>
                    <a:pt x="121" y="14"/>
                  </a:lnTo>
                  <a:lnTo>
                    <a:pt x="162" y="9"/>
                  </a:lnTo>
                  <a:lnTo>
                    <a:pt x="163" y="7"/>
                  </a:lnTo>
                  <a:lnTo>
                    <a:pt x="162" y="5"/>
                  </a:lnTo>
                  <a:lnTo>
                    <a:pt x="161" y="3"/>
                  </a:lnTo>
                  <a:lnTo>
                    <a:pt x="161" y="2"/>
                  </a:lnTo>
                  <a:lnTo>
                    <a:pt x="148" y="3"/>
                  </a:lnTo>
                  <a:close/>
                  <a:moveTo>
                    <a:pt x="80" y="13"/>
                  </a:moveTo>
                  <a:lnTo>
                    <a:pt x="79" y="13"/>
                  </a:lnTo>
                  <a:lnTo>
                    <a:pt x="74" y="17"/>
                  </a:lnTo>
                  <a:lnTo>
                    <a:pt x="73" y="14"/>
                  </a:lnTo>
                  <a:lnTo>
                    <a:pt x="72" y="12"/>
                  </a:lnTo>
                  <a:lnTo>
                    <a:pt x="74" y="12"/>
                  </a:lnTo>
                  <a:lnTo>
                    <a:pt x="76" y="11"/>
                  </a:lnTo>
                  <a:lnTo>
                    <a:pt x="80" y="13"/>
                  </a:lnTo>
                  <a:close/>
                </a:path>
              </a:pathLst>
            </a:custGeom>
            <a:solidFill>
              <a:srgbClr val="FFFFFF"/>
            </a:solidFill>
            <a:ln w="9525">
              <a:solidFill>
                <a:schemeClr val="tx1"/>
              </a:solidFill>
              <a:round/>
              <a:headEnd/>
              <a:tailEnd/>
            </a:ln>
          </p:spPr>
          <p:txBody>
            <a:bodyPr/>
            <a:lstStyle/>
            <a:p>
              <a:endParaRPr lang="en-US"/>
            </a:p>
          </p:txBody>
        </p:sp>
        <p:sp>
          <p:nvSpPr>
            <p:cNvPr id="6228" name="Freeform 28"/>
            <p:cNvSpPr>
              <a:spLocks/>
            </p:cNvSpPr>
            <p:nvPr/>
          </p:nvSpPr>
          <p:spPr bwMode="auto">
            <a:xfrm flipH="1">
              <a:off x="1177" y="2892"/>
              <a:ext cx="4" cy="3"/>
            </a:xfrm>
            <a:custGeom>
              <a:avLst/>
              <a:gdLst>
                <a:gd name="T0" fmla="*/ 1 w 8"/>
                <a:gd name="T1" fmla="*/ 1 h 6"/>
                <a:gd name="T2" fmla="*/ 1 w 8"/>
                <a:gd name="T3" fmla="*/ 1 h 6"/>
                <a:gd name="T4" fmla="*/ 1 w 8"/>
                <a:gd name="T5" fmla="*/ 0 h 6"/>
                <a:gd name="T6" fmla="*/ 1 w 8"/>
                <a:gd name="T7" fmla="*/ 1 h 6"/>
                <a:gd name="T8" fmla="*/ 0 w 8"/>
                <a:gd name="T9" fmla="*/ 1 h 6"/>
                <a:gd name="T10" fmla="*/ 1 w 8"/>
                <a:gd name="T11" fmla="*/ 1 h 6"/>
                <a:gd name="T12" fmla="*/ 1 w 8"/>
                <a:gd name="T13" fmla="*/ 1 h 6"/>
                <a:gd name="T14" fmla="*/ 1 w 8"/>
                <a:gd name="T15" fmla="*/ 1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7" y="2"/>
                  </a:moveTo>
                  <a:lnTo>
                    <a:pt x="8" y="2"/>
                  </a:lnTo>
                  <a:lnTo>
                    <a:pt x="4" y="0"/>
                  </a:lnTo>
                  <a:lnTo>
                    <a:pt x="2" y="1"/>
                  </a:lnTo>
                  <a:lnTo>
                    <a:pt x="0" y="1"/>
                  </a:lnTo>
                  <a:lnTo>
                    <a:pt x="1" y="3"/>
                  </a:lnTo>
                  <a:lnTo>
                    <a:pt x="2" y="6"/>
                  </a:lnTo>
                  <a:lnTo>
                    <a:pt x="7" y="2"/>
                  </a:lnTo>
                  <a:close/>
                </a:path>
              </a:pathLst>
            </a:custGeom>
            <a:solidFill>
              <a:srgbClr val="C0C0C0"/>
            </a:solidFill>
            <a:ln w="9525">
              <a:solidFill>
                <a:schemeClr val="tx1"/>
              </a:solidFill>
              <a:round/>
              <a:headEnd/>
              <a:tailEnd/>
            </a:ln>
          </p:spPr>
          <p:txBody>
            <a:bodyPr/>
            <a:lstStyle/>
            <a:p>
              <a:endParaRPr lang="en-US"/>
            </a:p>
          </p:txBody>
        </p:sp>
        <p:sp>
          <p:nvSpPr>
            <p:cNvPr id="6229" name="Freeform 29"/>
            <p:cNvSpPr>
              <a:spLocks/>
            </p:cNvSpPr>
            <p:nvPr/>
          </p:nvSpPr>
          <p:spPr bwMode="auto">
            <a:xfrm flipH="1">
              <a:off x="1168" y="2885"/>
              <a:ext cx="3" cy="3"/>
            </a:xfrm>
            <a:custGeom>
              <a:avLst/>
              <a:gdLst>
                <a:gd name="T0" fmla="*/ 0 w 7"/>
                <a:gd name="T1" fmla="*/ 1 h 6"/>
                <a:gd name="T2" fmla="*/ 0 w 7"/>
                <a:gd name="T3" fmla="*/ 1 h 6"/>
                <a:gd name="T4" fmla="*/ 0 w 7"/>
                <a:gd name="T5" fmla="*/ 1 h 6"/>
                <a:gd name="T6" fmla="*/ 0 w 7"/>
                <a:gd name="T7" fmla="*/ 1 h 6"/>
                <a:gd name="T8" fmla="*/ 0 w 7"/>
                <a:gd name="T9" fmla="*/ 0 h 6"/>
                <a:gd name="T10" fmla="*/ 0 w 7"/>
                <a:gd name="T11" fmla="*/ 1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lnTo>
                    <a:pt x="1" y="5"/>
                  </a:lnTo>
                  <a:lnTo>
                    <a:pt x="4" y="6"/>
                  </a:lnTo>
                  <a:lnTo>
                    <a:pt x="7" y="2"/>
                  </a:lnTo>
                  <a:lnTo>
                    <a:pt x="6" y="0"/>
                  </a:lnTo>
                  <a:lnTo>
                    <a:pt x="0" y="4"/>
                  </a:lnTo>
                  <a:close/>
                </a:path>
              </a:pathLst>
            </a:custGeom>
            <a:solidFill>
              <a:srgbClr val="C0C0C0"/>
            </a:solidFill>
            <a:ln w="9525">
              <a:solidFill>
                <a:schemeClr val="tx1"/>
              </a:solidFill>
              <a:round/>
              <a:headEnd/>
              <a:tailEnd/>
            </a:ln>
          </p:spPr>
          <p:txBody>
            <a:bodyPr/>
            <a:lstStyle/>
            <a:p>
              <a:endParaRPr lang="en-US"/>
            </a:p>
          </p:txBody>
        </p:sp>
        <p:sp>
          <p:nvSpPr>
            <p:cNvPr id="6230" name="Freeform 30"/>
            <p:cNvSpPr>
              <a:spLocks/>
            </p:cNvSpPr>
            <p:nvPr/>
          </p:nvSpPr>
          <p:spPr bwMode="auto">
            <a:xfrm flipH="1">
              <a:off x="1174" y="2881"/>
              <a:ext cx="19" cy="14"/>
            </a:xfrm>
            <a:custGeom>
              <a:avLst/>
              <a:gdLst>
                <a:gd name="T0" fmla="*/ 0 w 39"/>
                <a:gd name="T1" fmla="*/ 1 h 24"/>
                <a:gd name="T2" fmla="*/ 0 w 39"/>
                <a:gd name="T3" fmla="*/ 1 h 24"/>
                <a:gd name="T4" fmla="*/ 0 w 39"/>
                <a:gd name="T5" fmla="*/ 1 h 24"/>
                <a:gd name="T6" fmla="*/ 0 w 39"/>
                <a:gd name="T7" fmla="*/ 1 h 24"/>
                <a:gd name="T8" fmla="*/ 0 w 39"/>
                <a:gd name="T9" fmla="*/ 1 h 24"/>
                <a:gd name="T10" fmla="*/ 0 w 39"/>
                <a:gd name="T11" fmla="*/ 1 h 24"/>
                <a:gd name="T12" fmla="*/ 0 w 39"/>
                <a:gd name="T13" fmla="*/ 1 h 24"/>
                <a:gd name="T14" fmla="*/ 0 w 39"/>
                <a:gd name="T15" fmla="*/ 1 h 24"/>
                <a:gd name="T16" fmla="*/ 0 w 39"/>
                <a:gd name="T17" fmla="*/ 1 h 24"/>
                <a:gd name="T18" fmla="*/ 0 w 39"/>
                <a:gd name="T19" fmla="*/ 1 h 24"/>
                <a:gd name="T20" fmla="*/ 0 w 39"/>
                <a:gd name="T21" fmla="*/ 1 h 24"/>
                <a:gd name="T22" fmla="*/ 0 w 39"/>
                <a:gd name="T23" fmla="*/ 0 h 24"/>
                <a:gd name="T24" fmla="*/ 0 w 39"/>
                <a:gd name="T25" fmla="*/ 1 h 24"/>
                <a:gd name="T26" fmla="*/ 0 w 39"/>
                <a:gd name="T27" fmla="*/ 1 h 24"/>
                <a:gd name="T28" fmla="*/ 0 w 39"/>
                <a:gd name="T29" fmla="*/ 1 h 24"/>
                <a:gd name="T30" fmla="*/ 0 w 39"/>
                <a:gd name="T31" fmla="*/ 1 h 24"/>
                <a:gd name="T32" fmla="*/ 0 w 39"/>
                <a:gd name="T33" fmla="*/ 1 h 24"/>
                <a:gd name="T34" fmla="*/ 0 w 39"/>
                <a:gd name="T35" fmla="*/ 1 h 24"/>
                <a:gd name="T36" fmla="*/ 0 w 39"/>
                <a:gd name="T37" fmla="*/ 1 h 24"/>
                <a:gd name="T38" fmla="*/ 0 w 39"/>
                <a:gd name="T39" fmla="*/ 1 h 24"/>
                <a:gd name="T40" fmla="*/ 0 w 39"/>
                <a:gd name="T41" fmla="*/ 1 h 24"/>
                <a:gd name="T42" fmla="*/ 0 w 39"/>
                <a:gd name="T43" fmla="*/ 1 h 24"/>
                <a:gd name="T44" fmla="*/ 0 w 39"/>
                <a:gd name="T45" fmla="*/ 1 h 24"/>
                <a:gd name="T46" fmla="*/ 0 w 39"/>
                <a:gd name="T47" fmla="*/ 1 h 24"/>
                <a:gd name="T48" fmla="*/ 0 w 39"/>
                <a:gd name="T49" fmla="*/ 1 h 24"/>
                <a:gd name="T50" fmla="*/ 0 w 39"/>
                <a:gd name="T51" fmla="*/ 1 h 24"/>
                <a:gd name="T52" fmla="*/ 0 w 39"/>
                <a:gd name="T53" fmla="*/ 1 h 24"/>
                <a:gd name="T54" fmla="*/ 0 w 39"/>
                <a:gd name="T55" fmla="*/ 1 h 24"/>
                <a:gd name="T56" fmla="*/ 0 w 39"/>
                <a:gd name="T57" fmla="*/ 1 h 24"/>
                <a:gd name="T58" fmla="*/ 0 w 39"/>
                <a:gd name="T59" fmla="*/ 1 h 24"/>
                <a:gd name="T60" fmla="*/ 0 w 39"/>
                <a:gd name="T61" fmla="*/ 1 h 24"/>
                <a:gd name="T62" fmla="*/ 0 w 39"/>
                <a:gd name="T63" fmla="*/ 1 h 24"/>
                <a:gd name="T64" fmla="*/ 0 w 39"/>
                <a:gd name="T65" fmla="*/ 1 h 24"/>
                <a:gd name="T66" fmla="*/ 0 w 39"/>
                <a:gd name="T67" fmla="*/ 1 h 24"/>
                <a:gd name="T68" fmla="*/ 0 w 39"/>
                <a:gd name="T69" fmla="*/ 1 h 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
                <a:gd name="T106" fmla="*/ 0 h 24"/>
                <a:gd name="T107" fmla="*/ 39 w 39"/>
                <a:gd name="T108" fmla="*/ 24 h 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 h="24">
                  <a:moveTo>
                    <a:pt x="30" y="7"/>
                  </a:moveTo>
                  <a:lnTo>
                    <a:pt x="30" y="6"/>
                  </a:lnTo>
                  <a:lnTo>
                    <a:pt x="28" y="5"/>
                  </a:lnTo>
                  <a:lnTo>
                    <a:pt x="27" y="6"/>
                  </a:lnTo>
                  <a:lnTo>
                    <a:pt x="26" y="8"/>
                  </a:lnTo>
                  <a:lnTo>
                    <a:pt x="20" y="8"/>
                  </a:lnTo>
                  <a:lnTo>
                    <a:pt x="19" y="8"/>
                  </a:lnTo>
                  <a:lnTo>
                    <a:pt x="18" y="7"/>
                  </a:lnTo>
                  <a:lnTo>
                    <a:pt x="12" y="13"/>
                  </a:lnTo>
                  <a:lnTo>
                    <a:pt x="9" y="13"/>
                  </a:lnTo>
                  <a:lnTo>
                    <a:pt x="2" y="1"/>
                  </a:lnTo>
                  <a:lnTo>
                    <a:pt x="1" y="0"/>
                  </a:lnTo>
                  <a:lnTo>
                    <a:pt x="0" y="5"/>
                  </a:lnTo>
                  <a:lnTo>
                    <a:pt x="1" y="5"/>
                  </a:lnTo>
                  <a:lnTo>
                    <a:pt x="2" y="7"/>
                  </a:lnTo>
                  <a:lnTo>
                    <a:pt x="3" y="12"/>
                  </a:lnTo>
                  <a:lnTo>
                    <a:pt x="3" y="16"/>
                  </a:lnTo>
                  <a:lnTo>
                    <a:pt x="3" y="17"/>
                  </a:lnTo>
                  <a:lnTo>
                    <a:pt x="4" y="18"/>
                  </a:lnTo>
                  <a:lnTo>
                    <a:pt x="7" y="19"/>
                  </a:lnTo>
                  <a:lnTo>
                    <a:pt x="10" y="23"/>
                  </a:lnTo>
                  <a:lnTo>
                    <a:pt x="10" y="24"/>
                  </a:lnTo>
                  <a:lnTo>
                    <a:pt x="12" y="23"/>
                  </a:lnTo>
                  <a:lnTo>
                    <a:pt x="12" y="14"/>
                  </a:lnTo>
                  <a:lnTo>
                    <a:pt x="16" y="11"/>
                  </a:lnTo>
                  <a:lnTo>
                    <a:pt x="24" y="10"/>
                  </a:lnTo>
                  <a:lnTo>
                    <a:pt x="28" y="8"/>
                  </a:lnTo>
                  <a:lnTo>
                    <a:pt x="32" y="8"/>
                  </a:lnTo>
                  <a:lnTo>
                    <a:pt x="33" y="10"/>
                  </a:lnTo>
                  <a:lnTo>
                    <a:pt x="36" y="10"/>
                  </a:lnTo>
                  <a:lnTo>
                    <a:pt x="39" y="10"/>
                  </a:lnTo>
                  <a:lnTo>
                    <a:pt x="38" y="7"/>
                  </a:lnTo>
                  <a:lnTo>
                    <a:pt x="37" y="6"/>
                  </a:lnTo>
                  <a:lnTo>
                    <a:pt x="36" y="7"/>
                  </a:lnTo>
                  <a:lnTo>
                    <a:pt x="30" y="7"/>
                  </a:lnTo>
                  <a:close/>
                </a:path>
              </a:pathLst>
            </a:custGeom>
            <a:solidFill>
              <a:srgbClr val="C0C0C0"/>
            </a:solidFill>
            <a:ln w="9525">
              <a:solidFill>
                <a:schemeClr val="tx1"/>
              </a:solidFill>
              <a:round/>
              <a:headEnd/>
              <a:tailEnd/>
            </a:ln>
          </p:spPr>
          <p:txBody>
            <a:bodyPr/>
            <a:lstStyle/>
            <a:p>
              <a:endParaRPr lang="en-US"/>
            </a:p>
          </p:txBody>
        </p:sp>
        <p:sp>
          <p:nvSpPr>
            <p:cNvPr id="6231" name="Freeform 31"/>
            <p:cNvSpPr>
              <a:spLocks/>
            </p:cNvSpPr>
            <p:nvPr/>
          </p:nvSpPr>
          <p:spPr bwMode="auto">
            <a:xfrm flipH="1">
              <a:off x="1158" y="2885"/>
              <a:ext cx="5" cy="3"/>
            </a:xfrm>
            <a:custGeom>
              <a:avLst/>
              <a:gdLst>
                <a:gd name="T0" fmla="*/ 0 w 8"/>
                <a:gd name="T1" fmla="*/ 1 h 6"/>
                <a:gd name="T2" fmla="*/ 1 w 8"/>
                <a:gd name="T3" fmla="*/ 1 h 6"/>
                <a:gd name="T4" fmla="*/ 1 w 8"/>
                <a:gd name="T5" fmla="*/ 1 h 6"/>
                <a:gd name="T6" fmla="*/ 1 w 8"/>
                <a:gd name="T7" fmla="*/ 1 h 6"/>
                <a:gd name="T8" fmla="*/ 1 w 8"/>
                <a:gd name="T9" fmla="*/ 0 h 6"/>
                <a:gd name="T10" fmla="*/ 1 w 8"/>
                <a:gd name="T11" fmla="*/ 0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2"/>
                  </a:moveTo>
                  <a:lnTo>
                    <a:pt x="1" y="4"/>
                  </a:lnTo>
                  <a:lnTo>
                    <a:pt x="1" y="6"/>
                  </a:lnTo>
                  <a:lnTo>
                    <a:pt x="7" y="1"/>
                  </a:lnTo>
                  <a:lnTo>
                    <a:pt x="8" y="0"/>
                  </a:lnTo>
                  <a:lnTo>
                    <a:pt x="1" y="0"/>
                  </a:lnTo>
                  <a:lnTo>
                    <a:pt x="0" y="2"/>
                  </a:lnTo>
                  <a:close/>
                </a:path>
              </a:pathLst>
            </a:custGeom>
            <a:solidFill>
              <a:srgbClr val="C0C0C0"/>
            </a:solidFill>
            <a:ln w="9525">
              <a:solidFill>
                <a:schemeClr val="tx1"/>
              </a:solidFill>
              <a:round/>
              <a:headEnd/>
              <a:tailEnd/>
            </a:ln>
          </p:spPr>
          <p:txBody>
            <a:bodyPr/>
            <a:lstStyle/>
            <a:p>
              <a:endParaRPr lang="en-US"/>
            </a:p>
          </p:txBody>
        </p:sp>
        <p:sp>
          <p:nvSpPr>
            <p:cNvPr id="6232" name="Freeform 32"/>
            <p:cNvSpPr>
              <a:spLocks/>
            </p:cNvSpPr>
            <p:nvPr/>
          </p:nvSpPr>
          <p:spPr bwMode="auto">
            <a:xfrm flipH="1">
              <a:off x="1128" y="2881"/>
              <a:ext cx="2" cy="7"/>
            </a:xfrm>
            <a:custGeom>
              <a:avLst/>
              <a:gdLst>
                <a:gd name="T0" fmla="*/ 1 w 3"/>
                <a:gd name="T1" fmla="*/ 1 h 12"/>
                <a:gd name="T2" fmla="*/ 1 w 3"/>
                <a:gd name="T3" fmla="*/ 0 h 12"/>
                <a:gd name="T4" fmla="*/ 0 w 3"/>
                <a:gd name="T5" fmla="*/ 1 h 12"/>
                <a:gd name="T6" fmla="*/ 1 w 3"/>
                <a:gd name="T7" fmla="*/ 1 h 12"/>
                <a:gd name="T8" fmla="*/ 0 60000 65536"/>
                <a:gd name="T9" fmla="*/ 0 60000 65536"/>
                <a:gd name="T10" fmla="*/ 0 60000 65536"/>
                <a:gd name="T11" fmla="*/ 0 60000 65536"/>
                <a:gd name="T12" fmla="*/ 0 w 3"/>
                <a:gd name="T13" fmla="*/ 0 h 12"/>
                <a:gd name="T14" fmla="*/ 3 w 3"/>
                <a:gd name="T15" fmla="*/ 12 h 12"/>
              </a:gdLst>
              <a:ahLst/>
              <a:cxnLst>
                <a:cxn ang="T8">
                  <a:pos x="T0" y="T1"/>
                </a:cxn>
                <a:cxn ang="T9">
                  <a:pos x="T2" y="T3"/>
                </a:cxn>
                <a:cxn ang="T10">
                  <a:pos x="T4" y="T5"/>
                </a:cxn>
                <a:cxn ang="T11">
                  <a:pos x="T6" y="T7"/>
                </a:cxn>
              </a:cxnLst>
              <a:rect l="T12" t="T13" r="T14" b="T15"/>
              <a:pathLst>
                <a:path w="3" h="12">
                  <a:moveTo>
                    <a:pt x="3" y="1"/>
                  </a:moveTo>
                  <a:lnTo>
                    <a:pt x="1" y="0"/>
                  </a:lnTo>
                  <a:lnTo>
                    <a:pt x="0" y="12"/>
                  </a:lnTo>
                  <a:lnTo>
                    <a:pt x="3" y="1"/>
                  </a:lnTo>
                  <a:close/>
                </a:path>
              </a:pathLst>
            </a:custGeom>
            <a:solidFill>
              <a:srgbClr val="C0C0C0"/>
            </a:solidFill>
            <a:ln w="9525">
              <a:solidFill>
                <a:schemeClr val="tx1"/>
              </a:solidFill>
              <a:round/>
              <a:headEnd/>
              <a:tailEnd/>
            </a:ln>
          </p:spPr>
          <p:txBody>
            <a:bodyPr/>
            <a:lstStyle/>
            <a:p>
              <a:endParaRPr lang="en-US"/>
            </a:p>
          </p:txBody>
        </p:sp>
        <p:sp>
          <p:nvSpPr>
            <p:cNvPr id="6233" name="Freeform 33"/>
            <p:cNvSpPr>
              <a:spLocks/>
            </p:cNvSpPr>
            <p:nvPr/>
          </p:nvSpPr>
          <p:spPr bwMode="auto">
            <a:xfrm flipH="1">
              <a:off x="1143" y="2909"/>
              <a:ext cx="25" cy="65"/>
            </a:xfrm>
            <a:custGeom>
              <a:avLst/>
              <a:gdLst>
                <a:gd name="T0" fmla="*/ 1 w 48"/>
                <a:gd name="T1" fmla="*/ 1 h 114"/>
                <a:gd name="T2" fmla="*/ 1 w 48"/>
                <a:gd name="T3" fmla="*/ 1 h 114"/>
                <a:gd name="T4" fmla="*/ 1 w 48"/>
                <a:gd name="T5" fmla="*/ 0 h 114"/>
                <a:gd name="T6" fmla="*/ 1 w 48"/>
                <a:gd name="T7" fmla="*/ 1 h 114"/>
                <a:gd name="T8" fmla="*/ 1 w 48"/>
                <a:gd name="T9" fmla="*/ 1 h 114"/>
                <a:gd name="T10" fmla="*/ 0 w 48"/>
                <a:gd name="T11" fmla="*/ 1 h 114"/>
                <a:gd name="T12" fmla="*/ 0 w 48"/>
                <a:gd name="T13" fmla="*/ 1 h 114"/>
                <a:gd name="T14" fmla="*/ 1 w 48"/>
                <a:gd name="T15" fmla="*/ 1 h 114"/>
                <a:gd name="T16" fmla="*/ 1 w 48"/>
                <a:gd name="T17" fmla="*/ 1 h 114"/>
                <a:gd name="T18" fmla="*/ 1 w 48"/>
                <a:gd name="T19" fmla="*/ 1 h 114"/>
                <a:gd name="T20" fmla="*/ 1 w 48"/>
                <a:gd name="T21" fmla="*/ 1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114"/>
                <a:gd name="T35" fmla="*/ 48 w 48"/>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114">
                  <a:moveTo>
                    <a:pt x="47" y="25"/>
                  </a:moveTo>
                  <a:lnTo>
                    <a:pt x="45" y="12"/>
                  </a:lnTo>
                  <a:lnTo>
                    <a:pt x="28" y="0"/>
                  </a:lnTo>
                  <a:lnTo>
                    <a:pt x="3" y="20"/>
                  </a:lnTo>
                  <a:lnTo>
                    <a:pt x="4" y="25"/>
                  </a:lnTo>
                  <a:lnTo>
                    <a:pt x="0" y="25"/>
                  </a:lnTo>
                  <a:lnTo>
                    <a:pt x="0" y="114"/>
                  </a:lnTo>
                  <a:lnTo>
                    <a:pt x="28" y="114"/>
                  </a:lnTo>
                  <a:lnTo>
                    <a:pt x="48" y="114"/>
                  </a:lnTo>
                  <a:lnTo>
                    <a:pt x="48" y="29"/>
                  </a:lnTo>
                  <a:lnTo>
                    <a:pt x="47" y="25"/>
                  </a:lnTo>
                  <a:close/>
                </a:path>
              </a:pathLst>
            </a:custGeom>
            <a:solidFill>
              <a:srgbClr val="DADADA"/>
            </a:solidFill>
            <a:ln w="9525">
              <a:solidFill>
                <a:schemeClr val="tx1"/>
              </a:solidFill>
              <a:round/>
              <a:headEnd/>
              <a:tailEnd/>
            </a:ln>
          </p:spPr>
          <p:txBody>
            <a:bodyPr/>
            <a:lstStyle/>
            <a:p>
              <a:endParaRPr lang="en-US"/>
            </a:p>
          </p:txBody>
        </p:sp>
        <p:sp>
          <p:nvSpPr>
            <p:cNvPr id="6234" name="Freeform 34"/>
            <p:cNvSpPr>
              <a:spLocks/>
            </p:cNvSpPr>
            <p:nvPr/>
          </p:nvSpPr>
          <p:spPr bwMode="auto">
            <a:xfrm flipH="1">
              <a:off x="1110" y="2888"/>
              <a:ext cx="44" cy="57"/>
            </a:xfrm>
            <a:custGeom>
              <a:avLst/>
              <a:gdLst>
                <a:gd name="T0" fmla="*/ 1 w 85"/>
                <a:gd name="T1" fmla="*/ 1 h 99"/>
                <a:gd name="T2" fmla="*/ 1 w 85"/>
                <a:gd name="T3" fmla="*/ 1 h 99"/>
                <a:gd name="T4" fmla="*/ 1 w 85"/>
                <a:gd name="T5" fmla="*/ 1 h 99"/>
                <a:gd name="T6" fmla="*/ 1 w 85"/>
                <a:gd name="T7" fmla="*/ 1 h 99"/>
                <a:gd name="T8" fmla="*/ 1 w 85"/>
                <a:gd name="T9" fmla="*/ 1 h 99"/>
                <a:gd name="T10" fmla="*/ 1 w 85"/>
                <a:gd name="T11" fmla="*/ 0 h 99"/>
                <a:gd name="T12" fmla="*/ 0 w 85"/>
                <a:gd name="T13" fmla="*/ 1 h 99"/>
                <a:gd name="T14" fmla="*/ 1 w 85"/>
                <a:gd name="T15" fmla="*/ 1 h 99"/>
                <a:gd name="T16" fmla="*/ 1 w 85"/>
                <a:gd name="T17" fmla="*/ 1 h 99"/>
                <a:gd name="T18" fmla="*/ 1 w 85"/>
                <a:gd name="T19" fmla="*/ 1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99"/>
                <a:gd name="T32" fmla="*/ 85 w 85"/>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99">
                  <a:moveTo>
                    <a:pt x="76" y="88"/>
                  </a:moveTo>
                  <a:lnTo>
                    <a:pt x="67" y="78"/>
                  </a:lnTo>
                  <a:lnTo>
                    <a:pt x="61" y="68"/>
                  </a:lnTo>
                  <a:lnTo>
                    <a:pt x="53" y="46"/>
                  </a:lnTo>
                  <a:lnTo>
                    <a:pt x="47" y="24"/>
                  </a:lnTo>
                  <a:lnTo>
                    <a:pt x="46" y="0"/>
                  </a:lnTo>
                  <a:lnTo>
                    <a:pt x="0" y="38"/>
                  </a:lnTo>
                  <a:lnTo>
                    <a:pt x="17" y="50"/>
                  </a:lnTo>
                  <a:lnTo>
                    <a:pt x="85" y="99"/>
                  </a:lnTo>
                  <a:lnTo>
                    <a:pt x="76" y="88"/>
                  </a:lnTo>
                  <a:close/>
                </a:path>
              </a:pathLst>
            </a:custGeom>
            <a:solidFill>
              <a:srgbClr val="C0C0C0"/>
            </a:solidFill>
            <a:ln w="9525">
              <a:solidFill>
                <a:schemeClr val="tx1"/>
              </a:solidFill>
              <a:round/>
              <a:headEnd/>
              <a:tailEnd/>
            </a:ln>
          </p:spPr>
          <p:txBody>
            <a:bodyPr/>
            <a:lstStyle/>
            <a:p>
              <a:endParaRPr lang="en-US"/>
            </a:p>
          </p:txBody>
        </p:sp>
        <p:sp>
          <p:nvSpPr>
            <p:cNvPr id="6235" name="Freeform 35"/>
            <p:cNvSpPr>
              <a:spLocks/>
            </p:cNvSpPr>
            <p:nvPr/>
          </p:nvSpPr>
          <p:spPr bwMode="auto">
            <a:xfrm flipH="1">
              <a:off x="955" y="2840"/>
              <a:ext cx="8" cy="76"/>
            </a:xfrm>
            <a:custGeom>
              <a:avLst/>
              <a:gdLst>
                <a:gd name="T0" fmla="*/ 1 w 13"/>
                <a:gd name="T1" fmla="*/ 0 h 131"/>
                <a:gd name="T2" fmla="*/ 0 w 13"/>
                <a:gd name="T3" fmla="*/ 0 h 131"/>
                <a:gd name="T4" fmla="*/ 0 w 13"/>
                <a:gd name="T5" fmla="*/ 1 h 131"/>
                <a:gd name="T6" fmla="*/ 1 w 13"/>
                <a:gd name="T7" fmla="*/ 1 h 131"/>
                <a:gd name="T8" fmla="*/ 1 w 13"/>
                <a:gd name="T9" fmla="*/ 1 h 131"/>
                <a:gd name="T10" fmla="*/ 1 w 13"/>
                <a:gd name="T11" fmla="*/ 1 h 131"/>
                <a:gd name="T12" fmla="*/ 1 w 13"/>
                <a:gd name="T13" fmla="*/ 1 h 131"/>
                <a:gd name="T14" fmla="*/ 1 w 13"/>
                <a:gd name="T15" fmla="*/ 1 h 131"/>
                <a:gd name="T16" fmla="*/ 1 w 13"/>
                <a:gd name="T17" fmla="*/ 1 h 131"/>
                <a:gd name="T18" fmla="*/ 1 w 13"/>
                <a:gd name="T19" fmla="*/ 1 h 131"/>
                <a:gd name="T20" fmla="*/ 1 w 13"/>
                <a:gd name="T21" fmla="*/ 1 h 131"/>
                <a:gd name="T22" fmla="*/ 1 w 13"/>
                <a:gd name="T23" fmla="*/ 1 h 131"/>
                <a:gd name="T24" fmla="*/ 1 w 13"/>
                <a:gd name="T25" fmla="*/ 1 h 131"/>
                <a:gd name="T26" fmla="*/ 1 w 13"/>
                <a:gd name="T27" fmla="*/ 1 h 131"/>
                <a:gd name="T28" fmla="*/ 1 w 13"/>
                <a:gd name="T29" fmla="*/ 1 h 131"/>
                <a:gd name="T30" fmla="*/ 1 w 13"/>
                <a:gd name="T31" fmla="*/ 1 h 131"/>
                <a:gd name="T32" fmla="*/ 1 w 13"/>
                <a:gd name="T33" fmla="*/ 0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31"/>
                <a:gd name="T53" fmla="*/ 13 w 13"/>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31">
                  <a:moveTo>
                    <a:pt x="5" y="0"/>
                  </a:moveTo>
                  <a:lnTo>
                    <a:pt x="0" y="0"/>
                  </a:lnTo>
                  <a:lnTo>
                    <a:pt x="0" y="2"/>
                  </a:lnTo>
                  <a:lnTo>
                    <a:pt x="2" y="8"/>
                  </a:lnTo>
                  <a:lnTo>
                    <a:pt x="4" y="16"/>
                  </a:lnTo>
                  <a:lnTo>
                    <a:pt x="6" y="30"/>
                  </a:lnTo>
                  <a:lnTo>
                    <a:pt x="10" y="43"/>
                  </a:lnTo>
                  <a:lnTo>
                    <a:pt x="11" y="60"/>
                  </a:lnTo>
                  <a:lnTo>
                    <a:pt x="12" y="76"/>
                  </a:lnTo>
                  <a:lnTo>
                    <a:pt x="11" y="86"/>
                  </a:lnTo>
                  <a:lnTo>
                    <a:pt x="11" y="96"/>
                  </a:lnTo>
                  <a:lnTo>
                    <a:pt x="10" y="131"/>
                  </a:lnTo>
                  <a:lnTo>
                    <a:pt x="12" y="104"/>
                  </a:lnTo>
                  <a:lnTo>
                    <a:pt x="12" y="91"/>
                  </a:lnTo>
                  <a:lnTo>
                    <a:pt x="13" y="79"/>
                  </a:lnTo>
                  <a:lnTo>
                    <a:pt x="11" y="37"/>
                  </a:lnTo>
                  <a:lnTo>
                    <a:pt x="5" y="0"/>
                  </a:lnTo>
                  <a:close/>
                </a:path>
              </a:pathLst>
            </a:custGeom>
            <a:solidFill>
              <a:srgbClr val="DADADA"/>
            </a:solidFill>
            <a:ln w="9525">
              <a:solidFill>
                <a:schemeClr val="tx1"/>
              </a:solidFill>
              <a:round/>
              <a:headEnd/>
              <a:tailEnd/>
            </a:ln>
          </p:spPr>
          <p:txBody>
            <a:bodyPr/>
            <a:lstStyle/>
            <a:p>
              <a:endParaRPr lang="en-US"/>
            </a:p>
          </p:txBody>
        </p:sp>
        <p:sp>
          <p:nvSpPr>
            <p:cNvPr id="6236" name="Freeform 36"/>
            <p:cNvSpPr>
              <a:spLocks/>
            </p:cNvSpPr>
            <p:nvPr/>
          </p:nvSpPr>
          <p:spPr bwMode="auto">
            <a:xfrm flipH="1">
              <a:off x="958" y="2919"/>
              <a:ext cx="5" cy="14"/>
            </a:xfrm>
            <a:custGeom>
              <a:avLst/>
              <a:gdLst>
                <a:gd name="T0" fmla="*/ 1 w 10"/>
                <a:gd name="T1" fmla="*/ 1 h 24"/>
                <a:gd name="T2" fmla="*/ 1 w 10"/>
                <a:gd name="T3" fmla="*/ 1 h 24"/>
                <a:gd name="T4" fmla="*/ 1 w 10"/>
                <a:gd name="T5" fmla="*/ 1 h 24"/>
                <a:gd name="T6" fmla="*/ 1 w 10"/>
                <a:gd name="T7" fmla="*/ 1 h 24"/>
                <a:gd name="T8" fmla="*/ 0 w 10"/>
                <a:gd name="T9" fmla="*/ 1 h 24"/>
                <a:gd name="T10" fmla="*/ 1 w 10"/>
                <a:gd name="T11" fmla="*/ 1 h 24"/>
                <a:gd name="T12" fmla="*/ 1 w 10"/>
                <a:gd name="T13" fmla="*/ 0 h 24"/>
                <a:gd name="T14" fmla="*/ 1 w 10"/>
                <a:gd name="T15" fmla="*/ 1 h 24"/>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4"/>
                <a:gd name="T26" fmla="*/ 10 w 10"/>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4">
                  <a:moveTo>
                    <a:pt x="8" y="6"/>
                  </a:moveTo>
                  <a:lnTo>
                    <a:pt x="7" y="7"/>
                  </a:lnTo>
                  <a:lnTo>
                    <a:pt x="3" y="10"/>
                  </a:lnTo>
                  <a:lnTo>
                    <a:pt x="2" y="10"/>
                  </a:lnTo>
                  <a:lnTo>
                    <a:pt x="0" y="24"/>
                  </a:lnTo>
                  <a:lnTo>
                    <a:pt x="6" y="24"/>
                  </a:lnTo>
                  <a:lnTo>
                    <a:pt x="10" y="0"/>
                  </a:lnTo>
                  <a:lnTo>
                    <a:pt x="8" y="6"/>
                  </a:lnTo>
                  <a:close/>
                </a:path>
              </a:pathLst>
            </a:custGeom>
            <a:solidFill>
              <a:srgbClr val="DADADA"/>
            </a:solidFill>
            <a:ln w="9525">
              <a:solidFill>
                <a:schemeClr val="tx1"/>
              </a:solidFill>
              <a:round/>
              <a:headEnd/>
              <a:tailEnd/>
            </a:ln>
          </p:spPr>
          <p:txBody>
            <a:bodyPr/>
            <a:lstStyle/>
            <a:p>
              <a:endParaRPr lang="en-US"/>
            </a:p>
          </p:txBody>
        </p:sp>
        <p:sp>
          <p:nvSpPr>
            <p:cNvPr id="6237" name="Freeform 37"/>
            <p:cNvSpPr>
              <a:spLocks/>
            </p:cNvSpPr>
            <p:nvPr/>
          </p:nvSpPr>
          <p:spPr bwMode="auto">
            <a:xfrm flipH="1">
              <a:off x="1063" y="2949"/>
              <a:ext cx="1" cy="1"/>
            </a:xfrm>
            <a:custGeom>
              <a:avLst/>
              <a:gdLst>
                <a:gd name="T0" fmla="*/ 0 w 3"/>
                <a:gd name="T1" fmla="*/ 1 h 2"/>
                <a:gd name="T2" fmla="*/ 0 w 3"/>
                <a:gd name="T3" fmla="*/ 1 h 2"/>
                <a:gd name="T4" fmla="*/ 0 w 3"/>
                <a:gd name="T5" fmla="*/ 0 h 2"/>
                <a:gd name="T6" fmla="*/ 0 w 3"/>
                <a:gd name="T7" fmla="*/ 1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0" y="2"/>
                  </a:moveTo>
                  <a:lnTo>
                    <a:pt x="3" y="2"/>
                  </a:lnTo>
                  <a:lnTo>
                    <a:pt x="3" y="0"/>
                  </a:lnTo>
                  <a:lnTo>
                    <a:pt x="0" y="2"/>
                  </a:lnTo>
                  <a:close/>
                </a:path>
              </a:pathLst>
            </a:custGeom>
            <a:solidFill>
              <a:srgbClr val="C0C0C0"/>
            </a:solidFill>
            <a:ln w="9525">
              <a:solidFill>
                <a:schemeClr val="tx1"/>
              </a:solidFill>
              <a:round/>
              <a:headEnd/>
              <a:tailEnd/>
            </a:ln>
          </p:spPr>
          <p:txBody>
            <a:bodyPr/>
            <a:lstStyle/>
            <a:p>
              <a:endParaRPr lang="en-US"/>
            </a:p>
          </p:txBody>
        </p:sp>
        <p:sp>
          <p:nvSpPr>
            <p:cNvPr id="6238" name="Freeform 38"/>
            <p:cNvSpPr>
              <a:spLocks/>
            </p:cNvSpPr>
            <p:nvPr/>
          </p:nvSpPr>
          <p:spPr bwMode="auto">
            <a:xfrm flipH="1">
              <a:off x="1063" y="2949"/>
              <a:ext cx="1" cy="1"/>
            </a:xfrm>
            <a:custGeom>
              <a:avLst/>
              <a:gdLst>
                <a:gd name="T0" fmla="*/ 0 w 3"/>
                <a:gd name="T1" fmla="*/ 0 h 3"/>
                <a:gd name="T2" fmla="*/ 0 w 3"/>
                <a:gd name="T3" fmla="*/ 0 h 3"/>
                <a:gd name="T4" fmla="*/ 0 w 3"/>
                <a:gd name="T5" fmla="*/ 0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0"/>
                  </a:moveTo>
                  <a:lnTo>
                    <a:pt x="0" y="3"/>
                  </a:lnTo>
                  <a:lnTo>
                    <a:pt x="3" y="1"/>
                  </a:lnTo>
                  <a:lnTo>
                    <a:pt x="3" y="0"/>
                  </a:lnTo>
                  <a:close/>
                </a:path>
              </a:pathLst>
            </a:custGeom>
            <a:solidFill>
              <a:srgbClr val="DADADA"/>
            </a:solidFill>
            <a:ln w="9525">
              <a:solidFill>
                <a:schemeClr val="tx1"/>
              </a:solidFill>
              <a:round/>
              <a:headEnd/>
              <a:tailEnd/>
            </a:ln>
          </p:spPr>
          <p:txBody>
            <a:bodyPr/>
            <a:lstStyle/>
            <a:p>
              <a:endParaRPr lang="en-US"/>
            </a:p>
          </p:txBody>
        </p:sp>
        <p:sp>
          <p:nvSpPr>
            <p:cNvPr id="6239" name="Freeform 39"/>
            <p:cNvSpPr>
              <a:spLocks/>
            </p:cNvSpPr>
            <p:nvPr/>
          </p:nvSpPr>
          <p:spPr bwMode="auto">
            <a:xfrm flipH="1">
              <a:off x="1080" y="2955"/>
              <a:ext cx="13" cy="6"/>
            </a:xfrm>
            <a:custGeom>
              <a:avLst/>
              <a:gdLst>
                <a:gd name="T0" fmla="*/ 1 w 26"/>
                <a:gd name="T1" fmla="*/ 1 h 10"/>
                <a:gd name="T2" fmla="*/ 1 w 26"/>
                <a:gd name="T3" fmla="*/ 1 h 10"/>
                <a:gd name="T4" fmla="*/ 1 w 26"/>
                <a:gd name="T5" fmla="*/ 1 h 10"/>
                <a:gd name="T6" fmla="*/ 1 w 26"/>
                <a:gd name="T7" fmla="*/ 1 h 10"/>
                <a:gd name="T8" fmla="*/ 1 w 26"/>
                <a:gd name="T9" fmla="*/ 1 h 10"/>
                <a:gd name="T10" fmla="*/ 1 w 26"/>
                <a:gd name="T11" fmla="*/ 1 h 10"/>
                <a:gd name="T12" fmla="*/ 1 w 26"/>
                <a:gd name="T13" fmla="*/ 1 h 10"/>
                <a:gd name="T14" fmla="*/ 1 w 26"/>
                <a:gd name="T15" fmla="*/ 0 h 10"/>
                <a:gd name="T16" fmla="*/ 1 w 26"/>
                <a:gd name="T17" fmla="*/ 0 h 10"/>
                <a:gd name="T18" fmla="*/ 0 w 26"/>
                <a:gd name="T19" fmla="*/ 1 h 10"/>
                <a:gd name="T20" fmla="*/ 0 w 26"/>
                <a:gd name="T21" fmla="*/ 1 h 10"/>
                <a:gd name="T22" fmla="*/ 1 w 26"/>
                <a:gd name="T23" fmla="*/ 1 h 10"/>
                <a:gd name="T24" fmla="*/ 1 w 26"/>
                <a:gd name="T25" fmla="*/ 1 h 10"/>
                <a:gd name="T26" fmla="*/ 1 w 26"/>
                <a:gd name="T27" fmla="*/ 1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10"/>
                <a:gd name="T44" fmla="*/ 26 w 26"/>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10">
                  <a:moveTo>
                    <a:pt x="25" y="10"/>
                  </a:moveTo>
                  <a:lnTo>
                    <a:pt x="26" y="10"/>
                  </a:lnTo>
                  <a:lnTo>
                    <a:pt x="26" y="9"/>
                  </a:lnTo>
                  <a:lnTo>
                    <a:pt x="26" y="6"/>
                  </a:lnTo>
                  <a:lnTo>
                    <a:pt x="25" y="5"/>
                  </a:lnTo>
                  <a:lnTo>
                    <a:pt x="25" y="6"/>
                  </a:lnTo>
                  <a:lnTo>
                    <a:pt x="23" y="5"/>
                  </a:lnTo>
                  <a:lnTo>
                    <a:pt x="2" y="0"/>
                  </a:lnTo>
                  <a:lnTo>
                    <a:pt x="1" y="0"/>
                  </a:lnTo>
                  <a:lnTo>
                    <a:pt x="0" y="2"/>
                  </a:lnTo>
                  <a:lnTo>
                    <a:pt x="0" y="5"/>
                  </a:lnTo>
                  <a:lnTo>
                    <a:pt x="1" y="6"/>
                  </a:lnTo>
                  <a:lnTo>
                    <a:pt x="12" y="10"/>
                  </a:lnTo>
                  <a:lnTo>
                    <a:pt x="25" y="10"/>
                  </a:lnTo>
                  <a:close/>
                </a:path>
              </a:pathLst>
            </a:custGeom>
            <a:solidFill>
              <a:srgbClr val="000000"/>
            </a:solidFill>
            <a:ln w="9525">
              <a:solidFill>
                <a:schemeClr val="tx1"/>
              </a:solidFill>
              <a:round/>
              <a:headEnd/>
              <a:tailEnd/>
            </a:ln>
          </p:spPr>
          <p:txBody>
            <a:bodyPr/>
            <a:lstStyle/>
            <a:p>
              <a:endParaRPr lang="en-US"/>
            </a:p>
          </p:txBody>
        </p:sp>
        <p:sp>
          <p:nvSpPr>
            <p:cNvPr id="6240" name="Freeform 40"/>
            <p:cNvSpPr>
              <a:spLocks/>
            </p:cNvSpPr>
            <p:nvPr/>
          </p:nvSpPr>
          <p:spPr bwMode="auto">
            <a:xfrm flipH="1">
              <a:off x="1219" y="2812"/>
              <a:ext cx="91" cy="154"/>
            </a:xfrm>
            <a:custGeom>
              <a:avLst/>
              <a:gdLst>
                <a:gd name="T0" fmla="*/ 1 w 179"/>
                <a:gd name="T1" fmla="*/ 1 h 265"/>
                <a:gd name="T2" fmla="*/ 1 w 179"/>
                <a:gd name="T3" fmla="*/ 1 h 265"/>
                <a:gd name="T4" fmla="*/ 1 w 179"/>
                <a:gd name="T5" fmla="*/ 1 h 265"/>
                <a:gd name="T6" fmla="*/ 1 w 179"/>
                <a:gd name="T7" fmla="*/ 1 h 265"/>
                <a:gd name="T8" fmla="*/ 1 w 179"/>
                <a:gd name="T9" fmla="*/ 1 h 265"/>
                <a:gd name="T10" fmla="*/ 1 w 179"/>
                <a:gd name="T11" fmla="*/ 1 h 265"/>
                <a:gd name="T12" fmla="*/ 1 w 179"/>
                <a:gd name="T13" fmla="*/ 1 h 265"/>
                <a:gd name="T14" fmla="*/ 1 w 179"/>
                <a:gd name="T15" fmla="*/ 1 h 265"/>
                <a:gd name="T16" fmla="*/ 1 w 179"/>
                <a:gd name="T17" fmla="*/ 1 h 265"/>
                <a:gd name="T18" fmla="*/ 1 w 179"/>
                <a:gd name="T19" fmla="*/ 1 h 265"/>
                <a:gd name="T20" fmla="*/ 1 w 179"/>
                <a:gd name="T21" fmla="*/ 1 h 265"/>
                <a:gd name="T22" fmla="*/ 1 w 179"/>
                <a:gd name="T23" fmla="*/ 1 h 265"/>
                <a:gd name="T24" fmla="*/ 1 w 179"/>
                <a:gd name="T25" fmla="*/ 1 h 265"/>
                <a:gd name="T26" fmla="*/ 1 w 179"/>
                <a:gd name="T27" fmla="*/ 1 h 265"/>
                <a:gd name="T28" fmla="*/ 1 w 179"/>
                <a:gd name="T29" fmla="*/ 1 h 265"/>
                <a:gd name="T30" fmla="*/ 1 w 179"/>
                <a:gd name="T31" fmla="*/ 1 h 265"/>
                <a:gd name="T32" fmla="*/ 1 w 179"/>
                <a:gd name="T33" fmla="*/ 1 h 265"/>
                <a:gd name="T34" fmla="*/ 1 w 179"/>
                <a:gd name="T35" fmla="*/ 1 h 265"/>
                <a:gd name="T36" fmla="*/ 1 w 179"/>
                <a:gd name="T37" fmla="*/ 1 h 265"/>
                <a:gd name="T38" fmla="*/ 1 w 179"/>
                <a:gd name="T39" fmla="*/ 1 h 265"/>
                <a:gd name="T40" fmla="*/ 1 w 179"/>
                <a:gd name="T41" fmla="*/ 1 h 265"/>
                <a:gd name="T42" fmla="*/ 1 w 179"/>
                <a:gd name="T43" fmla="*/ 1 h 265"/>
                <a:gd name="T44" fmla="*/ 1 w 179"/>
                <a:gd name="T45" fmla="*/ 1 h 265"/>
                <a:gd name="T46" fmla="*/ 1 w 179"/>
                <a:gd name="T47" fmla="*/ 1 h 265"/>
                <a:gd name="T48" fmla="*/ 1 w 179"/>
                <a:gd name="T49" fmla="*/ 1 h 265"/>
                <a:gd name="T50" fmla="*/ 1 w 179"/>
                <a:gd name="T51" fmla="*/ 1 h 265"/>
                <a:gd name="T52" fmla="*/ 1 w 179"/>
                <a:gd name="T53" fmla="*/ 1 h 265"/>
                <a:gd name="T54" fmla="*/ 1 w 179"/>
                <a:gd name="T55" fmla="*/ 1 h 265"/>
                <a:gd name="T56" fmla="*/ 1 w 179"/>
                <a:gd name="T57" fmla="*/ 1 h 265"/>
                <a:gd name="T58" fmla="*/ 1 w 179"/>
                <a:gd name="T59" fmla="*/ 1 h 265"/>
                <a:gd name="T60" fmla="*/ 1 w 179"/>
                <a:gd name="T61" fmla="*/ 0 h 265"/>
                <a:gd name="T62" fmla="*/ 1 w 179"/>
                <a:gd name="T63" fmla="*/ 1 h 265"/>
                <a:gd name="T64" fmla="*/ 1 w 179"/>
                <a:gd name="T65" fmla="*/ 1 h 265"/>
                <a:gd name="T66" fmla="*/ 1 w 179"/>
                <a:gd name="T67" fmla="*/ 1 h 265"/>
                <a:gd name="T68" fmla="*/ 0 w 179"/>
                <a:gd name="T69" fmla="*/ 1 h 265"/>
                <a:gd name="T70" fmla="*/ 1 w 179"/>
                <a:gd name="T71" fmla="*/ 1 h 265"/>
                <a:gd name="T72" fmla="*/ 1 w 179"/>
                <a:gd name="T73" fmla="*/ 1 h 265"/>
                <a:gd name="T74" fmla="*/ 1 w 179"/>
                <a:gd name="T75" fmla="*/ 1 h 265"/>
                <a:gd name="T76" fmla="*/ 1 w 179"/>
                <a:gd name="T77" fmla="*/ 1 h 265"/>
                <a:gd name="T78" fmla="*/ 1 w 179"/>
                <a:gd name="T79" fmla="*/ 1 h 265"/>
                <a:gd name="T80" fmla="*/ 1 w 179"/>
                <a:gd name="T81" fmla="*/ 1 h 265"/>
                <a:gd name="T82" fmla="*/ 1 w 179"/>
                <a:gd name="T83" fmla="*/ 1 h 265"/>
                <a:gd name="T84" fmla="*/ 1 w 179"/>
                <a:gd name="T85" fmla="*/ 1 h 265"/>
                <a:gd name="T86" fmla="*/ 1 w 179"/>
                <a:gd name="T87" fmla="*/ 1 h 265"/>
                <a:gd name="T88" fmla="*/ 1 w 179"/>
                <a:gd name="T89" fmla="*/ 1 h 265"/>
                <a:gd name="T90" fmla="*/ 1 w 179"/>
                <a:gd name="T91" fmla="*/ 1 h 265"/>
                <a:gd name="T92" fmla="*/ 1 w 179"/>
                <a:gd name="T93" fmla="*/ 1 h 265"/>
                <a:gd name="T94" fmla="*/ 1 w 179"/>
                <a:gd name="T95" fmla="*/ 1 h 265"/>
                <a:gd name="T96" fmla="*/ 1 w 179"/>
                <a:gd name="T97" fmla="*/ 1 h 265"/>
                <a:gd name="T98" fmla="*/ 1 w 179"/>
                <a:gd name="T99" fmla="*/ 1 h 265"/>
                <a:gd name="T100" fmla="*/ 1 w 179"/>
                <a:gd name="T101" fmla="*/ 1 h 265"/>
                <a:gd name="T102" fmla="*/ 1 w 179"/>
                <a:gd name="T103" fmla="*/ 1 h 265"/>
                <a:gd name="T104" fmla="*/ 1 w 179"/>
                <a:gd name="T105" fmla="*/ 1 h 265"/>
                <a:gd name="T106" fmla="*/ 1 w 179"/>
                <a:gd name="T107" fmla="*/ 1 h 265"/>
                <a:gd name="T108" fmla="*/ 1 w 179"/>
                <a:gd name="T109" fmla="*/ 1 h 265"/>
                <a:gd name="T110" fmla="*/ 1 w 179"/>
                <a:gd name="T111" fmla="*/ 1 h 265"/>
                <a:gd name="T112" fmla="*/ 1 w 179"/>
                <a:gd name="T113" fmla="*/ 1 h 265"/>
                <a:gd name="T114" fmla="*/ 1 w 179"/>
                <a:gd name="T115" fmla="*/ 1 h 265"/>
                <a:gd name="T116" fmla="*/ 1 w 179"/>
                <a:gd name="T117" fmla="*/ 1 h 265"/>
                <a:gd name="T118" fmla="*/ 1 w 179"/>
                <a:gd name="T119" fmla="*/ 1 h 265"/>
                <a:gd name="T120" fmla="*/ 1 w 179"/>
                <a:gd name="T121" fmla="*/ 1 h 265"/>
                <a:gd name="T122" fmla="*/ 1 w 179"/>
                <a:gd name="T123" fmla="*/ 1 h 2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9"/>
                <a:gd name="T187" fmla="*/ 0 h 265"/>
                <a:gd name="T188" fmla="*/ 179 w 179"/>
                <a:gd name="T189" fmla="*/ 265 h 2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9" h="265">
                  <a:moveTo>
                    <a:pt x="48" y="54"/>
                  </a:moveTo>
                  <a:lnTo>
                    <a:pt x="52" y="46"/>
                  </a:lnTo>
                  <a:lnTo>
                    <a:pt x="59" y="40"/>
                  </a:lnTo>
                  <a:lnTo>
                    <a:pt x="68" y="30"/>
                  </a:lnTo>
                  <a:lnTo>
                    <a:pt x="81" y="26"/>
                  </a:lnTo>
                  <a:lnTo>
                    <a:pt x="94" y="25"/>
                  </a:lnTo>
                  <a:lnTo>
                    <a:pt x="102" y="26"/>
                  </a:lnTo>
                  <a:lnTo>
                    <a:pt x="112" y="26"/>
                  </a:lnTo>
                  <a:lnTo>
                    <a:pt x="116" y="20"/>
                  </a:lnTo>
                  <a:lnTo>
                    <a:pt x="123" y="17"/>
                  </a:lnTo>
                  <a:lnTo>
                    <a:pt x="125" y="16"/>
                  </a:lnTo>
                  <a:lnTo>
                    <a:pt x="130" y="17"/>
                  </a:lnTo>
                  <a:lnTo>
                    <a:pt x="136" y="20"/>
                  </a:lnTo>
                  <a:lnTo>
                    <a:pt x="141" y="25"/>
                  </a:lnTo>
                  <a:lnTo>
                    <a:pt x="147" y="32"/>
                  </a:lnTo>
                  <a:lnTo>
                    <a:pt x="150" y="34"/>
                  </a:lnTo>
                  <a:lnTo>
                    <a:pt x="152" y="36"/>
                  </a:lnTo>
                  <a:lnTo>
                    <a:pt x="153" y="41"/>
                  </a:lnTo>
                  <a:lnTo>
                    <a:pt x="155" y="41"/>
                  </a:lnTo>
                  <a:lnTo>
                    <a:pt x="160" y="43"/>
                  </a:lnTo>
                  <a:lnTo>
                    <a:pt x="161" y="44"/>
                  </a:lnTo>
                  <a:lnTo>
                    <a:pt x="161" y="46"/>
                  </a:lnTo>
                  <a:lnTo>
                    <a:pt x="160" y="48"/>
                  </a:lnTo>
                  <a:lnTo>
                    <a:pt x="160" y="49"/>
                  </a:lnTo>
                  <a:lnTo>
                    <a:pt x="159" y="49"/>
                  </a:lnTo>
                  <a:lnTo>
                    <a:pt x="162" y="53"/>
                  </a:lnTo>
                  <a:lnTo>
                    <a:pt x="164" y="56"/>
                  </a:lnTo>
                  <a:lnTo>
                    <a:pt x="165" y="58"/>
                  </a:lnTo>
                  <a:lnTo>
                    <a:pt x="166" y="59"/>
                  </a:lnTo>
                  <a:lnTo>
                    <a:pt x="168" y="62"/>
                  </a:lnTo>
                  <a:lnTo>
                    <a:pt x="168" y="65"/>
                  </a:lnTo>
                  <a:lnTo>
                    <a:pt x="171" y="66"/>
                  </a:lnTo>
                  <a:lnTo>
                    <a:pt x="171" y="67"/>
                  </a:lnTo>
                  <a:lnTo>
                    <a:pt x="171" y="70"/>
                  </a:lnTo>
                  <a:lnTo>
                    <a:pt x="172" y="71"/>
                  </a:lnTo>
                  <a:lnTo>
                    <a:pt x="173" y="72"/>
                  </a:lnTo>
                  <a:lnTo>
                    <a:pt x="172" y="73"/>
                  </a:lnTo>
                  <a:lnTo>
                    <a:pt x="173" y="74"/>
                  </a:lnTo>
                  <a:lnTo>
                    <a:pt x="173" y="78"/>
                  </a:lnTo>
                  <a:lnTo>
                    <a:pt x="174" y="82"/>
                  </a:lnTo>
                  <a:lnTo>
                    <a:pt x="176" y="88"/>
                  </a:lnTo>
                  <a:lnTo>
                    <a:pt x="176" y="94"/>
                  </a:lnTo>
                  <a:lnTo>
                    <a:pt x="176" y="98"/>
                  </a:lnTo>
                  <a:lnTo>
                    <a:pt x="176" y="114"/>
                  </a:lnTo>
                  <a:lnTo>
                    <a:pt x="177" y="127"/>
                  </a:lnTo>
                  <a:lnTo>
                    <a:pt x="176" y="130"/>
                  </a:lnTo>
                  <a:lnTo>
                    <a:pt x="177" y="133"/>
                  </a:lnTo>
                  <a:lnTo>
                    <a:pt x="177" y="137"/>
                  </a:lnTo>
                  <a:lnTo>
                    <a:pt x="176" y="151"/>
                  </a:lnTo>
                  <a:lnTo>
                    <a:pt x="178" y="160"/>
                  </a:lnTo>
                  <a:lnTo>
                    <a:pt x="178" y="162"/>
                  </a:lnTo>
                  <a:lnTo>
                    <a:pt x="178" y="167"/>
                  </a:lnTo>
                  <a:lnTo>
                    <a:pt x="179" y="170"/>
                  </a:lnTo>
                  <a:lnTo>
                    <a:pt x="179" y="82"/>
                  </a:lnTo>
                  <a:lnTo>
                    <a:pt x="170" y="59"/>
                  </a:lnTo>
                  <a:lnTo>
                    <a:pt x="159" y="38"/>
                  </a:lnTo>
                  <a:lnTo>
                    <a:pt x="148" y="25"/>
                  </a:lnTo>
                  <a:lnTo>
                    <a:pt x="138" y="17"/>
                  </a:lnTo>
                  <a:lnTo>
                    <a:pt x="135" y="14"/>
                  </a:lnTo>
                  <a:lnTo>
                    <a:pt x="120" y="6"/>
                  </a:lnTo>
                  <a:lnTo>
                    <a:pt x="108" y="1"/>
                  </a:lnTo>
                  <a:lnTo>
                    <a:pt x="93" y="0"/>
                  </a:lnTo>
                  <a:lnTo>
                    <a:pt x="74" y="2"/>
                  </a:lnTo>
                  <a:lnTo>
                    <a:pt x="57" y="10"/>
                  </a:lnTo>
                  <a:lnTo>
                    <a:pt x="40" y="22"/>
                  </a:lnTo>
                  <a:lnTo>
                    <a:pt x="27" y="38"/>
                  </a:lnTo>
                  <a:lnTo>
                    <a:pt x="12" y="64"/>
                  </a:lnTo>
                  <a:lnTo>
                    <a:pt x="4" y="94"/>
                  </a:lnTo>
                  <a:lnTo>
                    <a:pt x="0" y="126"/>
                  </a:lnTo>
                  <a:lnTo>
                    <a:pt x="0" y="139"/>
                  </a:lnTo>
                  <a:lnTo>
                    <a:pt x="2" y="163"/>
                  </a:lnTo>
                  <a:lnTo>
                    <a:pt x="3" y="174"/>
                  </a:lnTo>
                  <a:lnTo>
                    <a:pt x="6" y="186"/>
                  </a:lnTo>
                  <a:lnTo>
                    <a:pt x="15" y="206"/>
                  </a:lnTo>
                  <a:lnTo>
                    <a:pt x="27" y="226"/>
                  </a:lnTo>
                  <a:lnTo>
                    <a:pt x="40" y="242"/>
                  </a:lnTo>
                  <a:lnTo>
                    <a:pt x="57" y="254"/>
                  </a:lnTo>
                  <a:lnTo>
                    <a:pt x="74" y="262"/>
                  </a:lnTo>
                  <a:lnTo>
                    <a:pt x="93" y="265"/>
                  </a:lnTo>
                  <a:lnTo>
                    <a:pt x="105" y="263"/>
                  </a:lnTo>
                  <a:lnTo>
                    <a:pt x="117" y="259"/>
                  </a:lnTo>
                  <a:lnTo>
                    <a:pt x="122" y="256"/>
                  </a:lnTo>
                  <a:lnTo>
                    <a:pt x="128" y="253"/>
                  </a:lnTo>
                  <a:lnTo>
                    <a:pt x="140" y="247"/>
                  </a:lnTo>
                  <a:lnTo>
                    <a:pt x="159" y="226"/>
                  </a:lnTo>
                  <a:lnTo>
                    <a:pt x="166" y="214"/>
                  </a:lnTo>
                  <a:lnTo>
                    <a:pt x="161" y="214"/>
                  </a:lnTo>
                  <a:lnTo>
                    <a:pt x="160" y="214"/>
                  </a:lnTo>
                  <a:lnTo>
                    <a:pt x="159" y="217"/>
                  </a:lnTo>
                  <a:lnTo>
                    <a:pt x="160" y="221"/>
                  </a:lnTo>
                  <a:lnTo>
                    <a:pt x="160" y="222"/>
                  </a:lnTo>
                  <a:lnTo>
                    <a:pt x="159" y="223"/>
                  </a:lnTo>
                  <a:lnTo>
                    <a:pt x="158" y="224"/>
                  </a:lnTo>
                  <a:lnTo>
                    <a:pt x="155" y="224"/>
                  </a:lnTo>
                  <a:lnTo>
                    <a:pt x="153" y="227"/>
                  </a:lnTo>
                  <a:lnTo>
                    <a:pt x="152" y="229"/>
                  </a:lnTo>
                  <a:lnTo>
                    <a:pt x="149" y="234"/>
                  </a:lnTo>
                  <a:lnTo>
                    <a:pt x="147" y="235"/>
                  </a:lnTo>
                  <a:lnTo>
                    <a:pt x="146" y="238"/>
                  </a:lnTo>
                  <a:lnTo>
                    <a:pt x="143" y="240"/>
                  </a:lnTo>
                  <a:lnTo>
                    <a:pt x="143" y="241"/>
                  </a:lnTo>
                  <a:lnTo>
                    <a:pt x="138" y="244"/>
                  </a:lnTo>
                  <a:lnTo>
                    <a:pt x="136" y="245"/>
                  </a:lnTo>
                  <a:lnTo>
                    <a:pt x="135" y="247"/>
                  </a:lnTo>
                  <a:lnTo>
                    <a:pt x="129" y="250"/>
                  </a:lnTo>
                  <a:lnTo>
                    <a:pt x="124" y="252"/>
                  </a:lnTo>
                  <a:lnTo>
                    <a:pt x="116" y="253"/>
                  </a:lnTo>
                  <a:lnTo>
                    <a:pt x="101" y="251"/>
                  </a:lnTo>
                  <a:lnTo>
                    <a:pt x="96" y="247"/>
                  </a:lnTo>
                  <a:lnTo>
                    <a:pt x="94" y="245"/>
                  </a:lnTo>
                  <a:lnTo>
                    <a:pt x="94" y="238"/>
                  </a:lnTo>
                  <a:lnTo>
                    <a:pt x="89" y="236"/>
                  </a:lnTo>
                  <a:lnTo>
                    <a:pt x="84" y="234"/>
                  </a:lnTo>
                  <a:lnTo>
                    <a:pt x="75" y="226"/>
                  </a:lnTo>
                  <a:lnTo>
                    <a:pt x="68" y="217"/>
                  </a:lnTo>
                  <a:lnTo>
                    <a:pt x="60" y="208"/>
                  </a:lnTo>
                  <a:lnTo>
                    <a:pt x="56" y="199"/>
                  </a:lnTo>
                  <a:lnTo>
                    <a:pt x="42" y="176"/>
                  </a:lnTo>
                  <a:lnTo>
                    <a:pt x="34" y="154"/>
                  </a:lnTo>
                  <a:lnTo>
                    <a:pt x="30" y="132"/>
                  </a:lnTo>
                  <a:lnTo>
                    <a:pt x="36" y="112"/>
                  </a:lnTo>
                  <a:lnTo>
                    <a:pt x="38" y="97"/>
                  </a:lnTo>
                  <a:lnTo>
                    <a:pt x="36" y="85"/>
                  </a:lnTo>
                  <a:lnTo>
                    <a:pt x="38" y="74"/>
                  </a:lnTo>
                  <a:lnTo>
                    <a:pt x="48" y="54"/>
                  </a:lnTo>
                  <a:close/>
                </a:path>
              </a:pathLst>
            </a:custGeom>
            <a:solidFill>
              <a:srgbClr val="DADADA"/>
            </a:solidFill>
            <a:ln w="9525">
              <a:solidFill>
                <a:schemeClr val="tx1"/>
              </a:solidFill>
              <a:round/>
              <a:headEnd/>
              <a:tailEnd/>
            </a:ln>
          </p:spPr>
          <p:txBody>
            <a:bodyPr/>
            <a:lstStyle/>
            <a:p>
              <a:endParaRPr lang="en-US"/>
            </a:p>
          </p:txBody>
        </p:sp>
        <p:sp>
          <p:nvSpPr>
            <p:cNvPr id="6241" name="Freeform 41"/>
            <p:cNvSpPr>
              <a:spLocks/>
            </p:cNvSpPr>
            <p:nvPr/>
          </p:nvSpPr>
          <p:spPr bwMode="auto">
            <a:xfrm flipH="1">
              <a:off x="1233" y="2822"/>
              <a:ext cx="62" cy="137"/>
            </a:xfrm>
            <a:custGeom>
              <a:avLst/>
              <a:gdLst>
                <a:gd name="T0" fmla="*/ 1 w 123"/>
                <a:gd name="T1" fmla="*/ 1 h 237"/>
                <a:gd name="T2" fmla="*/ 1 w 123"/>
                <a:gd name="T3" fmla="*/ 1 h 237"/>
                <a:gd name="T4" fmla="*/ 1 w 123"/>
                <a:gd name="T5" fmla="*/ 1 h 237"/>
                <a:gd name="T6" fmla="*/ 0 w 123"/>
                <a:gd name="T7" fmla="*/ 1 h 237"/>
                <a:gd name="T8" fmla="*/ 1 w 123"/>
                <a:gd name="T9" fmla="*/ 1 h 237"/>
                <a:gd name="T10" fmla="*/ 1 w 123"/>
                <a:gd name="T11" fmla="*/ 1 h 237"/>
                <a:gd name="T12" fmla="*/ 1 w 123"/>
                <a:gd name="T13" fmla="*/ 1 h 237"/>
                <a:gd name="T14" fmla="*/ 1 w 123"/>
                <a:gd name="T15" fmla="*/ 1 h 237"/>
                <a:gd name="T16" fmla="*/ 1 w 123"/>
                <a:gd name="T17" fmla="*/ 1 h 237"/>
                <a:gd name="T18" fmla="*/ 1 w 123"/>
                <a:gd name="T19" fmla="*/ 1 h 237"/>
                <a:gd name="T20" fmla="*/ 1 w 123"/>
                <a:gd name="T21" fmla="*/ 1 h 237"/>
                <a:gd name="T22" fmla="*/ 1 w 123"/>
                <a:gd name="T23" fmla="*/ 1 h 237"/>
                <a:gd name="T24" fmla="*/ 1 w 123"/>
                <a:gd name="T25" fmla="*/ 1 h 237"/>
                <a:gd name="T26" fmla="*/ 1 w 123"/>
                <a:gd name="T27" fmla="*/ 1 h 237"/>
                <a:gd name="T28" fmla="*/ 1 w 123"/>
                <a:gd name="T29" fmla="*/ 1 h 237"/>
                <a:gd name="T30" fmla="*/ 1 w 123"/>
                <a:gd name="T31" fmla="*/ 1 h 237"/>
                <a:gd name="T32" fmla="*/ 1 w 123"/>
                <a:gd name="T33" fmla="*/ 1 h 237"/>
                <a:gd name="T34" fmla="*/ 1 w 123"/>
                <a:gd name="T35" fmla="*/ 1 h 237"/>
                <a:gd name="T36" fmla="*/ 1 w 123"/>
                <a:gd name="T37" fmla="*/ 1 h 237"/>
                <a:gd name="T38" fmla="*/ 1 w 123"/>
                <a:gd name="T39" fmla="*/ 1 h 237"/>
                <a:gd name="T40" fmla="*/ 1 w 123"/>
                <a:gd name="T41" fmla="*/ 1 h 237"/>
                <a:gd name="T42" fmla="*/ 1 w 123"/>
                <a:gd name="T43" fmla="*/ 1 h 237"/>
                <a:gd name="T44" fmla="*/ 1 w 123"/>
                <a:gd name="T45" fmla="*/ 1 h 237"/>
                <a:gd name="T46" fmla="*/ 1 w 123"/>
                <a:gd name="T47" fmla="*/ 1 h 237"/>
                <a:gd name="T48" fmla="*/ 1 w 123"/>
                <a:gd name="T49" fmla="*/ 1 h 237"/>
                <a:gd name="T50" fmla="*/ 1 w 123"/>
                <a:gd name="T51" fmla="*/ 1 h 237"/>
                <a:gd name="T52" fmla="*/ 1 w 123"/>
                <a:gd name="T53" fmla="*/ 1 h 237"/>
                <a:gd name="T54" fmla="*/ 1 w 123"/>
                <a:gd name="T55" fmla="*/ 1 h 237"/>
                <a:gd name="T56" fmla="*/ 1 w 123"/>
                <a:gd name="T57" fmla="*/ 1 h 237"/>
                <a:gd name="T58" fmla="*/ 1 w 123"/>
                <a:gd name="T59" fmla="*/ 1 h 237"/>
                <a:gd name="T60" fmla="*/ 1 w 123"/>
                <a:gd name="T61" fmla="*/ 1 h 237"/>
                <a:gd name="T62" fmla="*/ 1 w 123"/>
                <a:gd name="T63" fmla="*/ 1 h 237"/>
                <a:gd name="T64" fmla="*/ 1 w 123"/>
                <a:gd name="T65" fmla="*/ 1 h 237"/>
                <a:gd name="T66" fmla="*/ 1 w 123"/>
                <a:gd name="T67" fmla="*/ 1 h 237"/>
                <a:gd name="T68" fmla="*/ 1 w 123"/>
                <a:gd name="T69" fmla="*/ 1 h 237"/>
                <a:gd name="T70" fmla="*/ 1 w 123"/>
                <a:gd name="T71" fmla="*/ 1 h 237"/>
                <a:gd name="T72" fmla="*/ 1 w 123"/>
                <a:gd name="T73" fmla="*/ 1 h 237"/>
                <a:gd name="T74" fmla="*/ 1 w 123"/>
                <a:gd name="T75" fmla="*/ 1 h 237"/>
                <a:gd name="T76" fmla="*/ 1 w 123"/>
                <a:gd name="T77" fmla="*/ 1 h 237"/>
                <a:gd name="T78" fmla="*/ 1 w 123"/>
                <a:gd name="T79" fmla="*/ 1 h 237"/>
                <a:gd name="T80" fmla="*/ 1 w 123"/>
                <a:gd name="T81" fmla="*/ 1 h 237"/>
                <a:gd name="T82" fmla="*/ 1 w 123"/>
                <a:gd name="T83" fmla="*/ 1 h 237"/>
                <a:gd name="T84" fmla="*/ 1 w 123"/>
                <a:gd name="T85" fmla="*/ 1 h 237"/>
                <a:gd name="T86" fmla="*/ 1 w 123"/>
                <a:gd name="T87" fmla="*/ 1 h 237"/>
                <a:gd name="T88" fmla="*/ 1 w 123"/>
                <a:gd name="T89" fmla="*/ 1 h 237"/>
                <a:gd name="T90" fmla="*/ 1 w 123"/>
                <a:gd name="T91" fmla="*/ 1 h 237"/>
                <a:gd name="T92" fmla="*/ 1 w 123"/>
                <a:gd name="T93" fmla="*/ 1 h 237"/>
                <a:gd name="T94" fmla="*/ 1 w 123"/>
                <a:gd name="T95" fmla="*/ 1 h 2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3"/>
                <a:gd name="T145" fmla="*/ 0 h 237"/>
                <a:gd name="T146" fmla="*/ 123 w 123"/>
                <a:gd name="T147" fmla="*/ 237 h 2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3" h="237">
                  <a:moveTo>
                    <a:pt x="29" y="24"/>
                  </a:moveTo>
                  <a:lnTo>
                    <a:pt x="22" y="30"/>
                  </a:lnTo>
                  <a:lnTo>
                    <a:pt x="18" y="38"/>
                  </a:lnTo>
                  <a:lnTo>
                    <a:pt x="8" y="58"/>
                  </a:lnTo>
                  <a:lnTo>
                    <a:pt x="6" y="69"/>
                  </a:lnTo>
                  <a:lnTo>
                    <a:pt x="8" y="81"/>
                  </a:lnTo>
                  <a:lnTo>
                    <a:pt x="6" y="96"/>
                  </a:lnTo>
                  <a:lnTo>
                    <a:pt x="0" y="116"/>
                  </a:lnTo>
                  <a:lnTo>
                    <a:pt x="4" y="138"/>
                  </a:lnTo>
                  <a:lnTo>
                    <a:pt x="12" y="160"/>
                  </a:lnTo>
                  <a:lnTo>
                    <a:pt x="26" y="183"/>
                  </a:lnTo>
                  <a:lnTo>
                    <a:pt x="30" y="192"/>
                  </a:lnTo>
                  <a:lnTo>
                    <a:pt x="38" y="201"/>
                  </a:lnTo>
                  <a:lnTo>
                    <a:pt x="45" y="210"/>
                  </a:lnTo>
                  <a:lnTo>
                    <a:pt x="54" y="218"/>
                  </a:lnTo>
                  <a:lnTo>
                    <a:pt x="59" y="220"/>
                  </a:lnTo>
                  <a:lnTo>
                    <a:pt x="64" y="222"/>
                  </a:lnTo>
                  <a:lnTo>
                    <a:pt x="64" y="229"/>
                  </a:lnTo>
                  <a:lnTo>
                    <a:pt x="66" y="231"/>
                  </a:lnTo>
                  <a:lnTo>
                    <a:pt x="71" y="235"/>
                  </a:lnTo>
                  <a:lnTo>
                    <a:pt x="86" y="237"/>
                  </a:lnTo>
                  <a:lnTo>
                    <a:pt x="94" y="236"/>
                  </a:lnTo>
                  <a:lnTo>
                    <a:pt x="99" y="234"/>
                  </a:lnTo>
                  <a:lnTo>
                    <a:pt x="105" y="231"/>
                  </a:lnTo>
                  <a:lnTo>
                    <a:pt x="106" y="229"/>
                  </a:lnTo>
                  <a:lnTo>
                    <a:pt x="108" y="228"/>
                  </a:lnTo>
                  <a:lnTo>
                    <a:pt x="113" y="225"/>
                  </a:lnTo>
                  <a:lnTo>
                    <a:pt x="113" y="224"/>
                  </a:lnTo>
                  <a:lnTo>
                    <a:pt x="116" y="222"/>
                  </a:lnTo>
                  <a:lnTo>
                    <a:pt x="117" y="219"/>
                  </a:lnTo>
                  <a:lnTo>
                    <a:pt x="119" y="218"/>
                  </a:lnTo>
                  <a:lnTo>
                    <a:pt x="122" y="213"/>
                  </a:lnTo>
                  <a:lnTo>
                    <a:pt x="113" y="224"/>
                  </a:lnTo>
                  <a:lnTo>
                    <a:pt x="108" y="226"/>
                  </a:lnTo>
                  <a:lnTo>
                    <a:pt x="105" y="228"/>
                  </a:lnTo>
                  <a:lnTo>
                    <a:pt x="100" y="228"/>
                  </a:lnTo>
                  <a:lnTo>
                    <a:pt x="98" y="226"/>
                  </a:lnTo>
                  <a:lnTo>
                    <a:pt x="96" y="224"/>
                  </a:lnTo>
                  <a:lnTo>
                    <a:pt x="86" y="219"/>
                  </a:lnTo>
                  <a:lnTo>
                    <a:pt x="77" y="213"/>
                  </a:lnTo>
                  <a:lnTo>
                    <a:pt x="72" y="214"/>
                  </a:lnTo>
                  <a:lnTo>
                    <a:pt x="70" y="214"/>
                  </a:lnTo>
                  <a:lnTo>
                    <a:pt x="68" y="213"/>
                  </a:lnTo>
                  <a:lnTo>
                    <a:pt x="65" y="211"/>
                  </a:lnTo>
                  <a:lnTo>
                    <a:pt x="59" y="202"/>
                  </a:lnTo>
                  <a:lnTo>
                    <a:pt x="56" y="195"/>
                  </a:lnTo>
                  <a:lnTo>
                    <a:pt x="52" y="187"/>
                  </a:lnTo>
                  <a:lnTo>
                    <a:pt x="51" y="180"/>
                  </a:lnTo>
                  <a:lnTo>
                    <a:pt x="47" y="168"/>
                  </a:lnTo>
                  <a:lnTo>
                    <a:pt x="45" y="157"/>
                  </a:lnTo>
                  <a:lnTo>
                    <a:pt x="36" y="152"/>
                  </a:lnTo>
                  <a:lnTo>
                    <a:pt x="33" y="148"/>
                  </a:lnTo>
                  <a:lnTo>
                    <a:pt x="32" y="145"/>
                  </a:lnTo>
                  <a:lnTo>
                    <a:pt x="28" y="133"/>
                  </a:lnTo>
                  <a:lnTo>
                    <a:pt x="27" y="122"/>
                  </a:lnTo>
                  <a:lnTo>
                    <a:pt x="27" y="100"/>
                  </a:lnTo>
                  <a:lnTo>
                    <a:pt x="30" y="81"/>
                  </a:lnTo>
                  <a:lnTo>
                    <a:pt x="33" y="76"/>
                  </a:lnTo>
                  <a:lnTo>
                    <a:pt x="39" y="76"/>
                  </a:lnTo>
                  <a:lnTo>
                    <a:pt x="41" y="70"/>
                  </a:lnTo>
                  <a:lnTo>
                    <a:pt x="44" y="58"/>
                  </a:lnTo>
                  <a:lnTo>
                    <a:pt x="48" y="46"/>
                  </a:lnTo>
                  <a:lnTo>
                    <a:pt x="57" y="37"/>
                  </a:lnTo>
                  <a:lnTo>
                    <a:pt x="66" y="27"/>
                  </a:lnTo>
                  <a:lnTo>
                    <a:pt x="78" y="21"/>
                  </a:lnTo>
                  <a:lnTo>
                    <a:pt x="86" y="16"/>
                  </a:lnTo>
                  <a:lnTo>
                    <a:pt x="95" y="15"/>
                  </a:lnTo>
                  <a:lnTo>
                    <a:pt x="100" y="16"/>
                  </a:lnTo>
                  <a:lnTo>
                    <a:pt x="104" y="15"/>
                  </a:lnTo>
                  <a:lnTo>
                    <a:pt x="107" y="16"/>
                  </a:lnTo>
                  <a:lnTo>
                    <a:pt x="108" y="19"/>
                  </a:lnTo>
                  <a:lnTo>
                    <a:pt x="110" y="25"/>
                  </a:lnTo>
                  <a:lnTo>
                    <a:pt x="107" y="30"/>
                  </a:lnTo>
                  <a:lnTo>
                    <a:pt x="108" y="30"/>
                  </a:lnTo>
                  <a:lnTo>
                    <a:pt x="110" y="30"/>
                  </a:lnTo>
                  <a:lnTo>
                    <a:pt x="113" y="31"/>
                  </a:lnTo>
                  <a:lnTo>
                    <a:pt x="114" y="30"/>
                  </a:lnTo>
                  <a:lnTo>
                    <a:pt x="114" y="31"/>
                  </a:lnTo>
                  <a:lnTo>
                    <a:pt x="116" y="32"/>
                  </a:lnTo>
                  <a:lnTo>
                    <a:pt x="123" y="30"/>
                  </a:lnTo>
                  <a:lnTo>
                    <a:pt x="122" y="27"/>
                  </a:lnTo>
                  <a:lnTo>
                    <a:pt x="123" y="25"/>
                  </a:lnTo>
                  <a:lnTo>
                    <a:pt x="122" y="20"/>
                  </a:lnTo>
                  <a:lnTo>
                    <a:pt x="120" y="18"/>
                  </a:lnTo>
                  <a:lnTo>
                    <a:pt x="117" y="16"/>
                  </a:lnTo>
                  <a:lnTo>
                    <a:pt x="111" y="9"/>
                  </a:lnTo>
                  <a:lnTo>
                    <a:pt x="106" y="4"/>
                  </a:lnTo>
                  <a:lnTo>
                    <a:pt x="100" y="1"/>
                  </a:lnTo>
                  <a:lnTo>
                    <a:pt x="95" y="0"/>
                  </a:lnTo>
                  <a:lnTo>
                    <a:pt x="93" y="1"/>
                  </a:lnTo>
                  <a:lnTo>
                    <a:pt x="86" y="4"/>
                  </a:lnTo>
                  <a:lnTo>
                    <a:pt x="82" y="10"/>
                  </a:lnTo>
                  <a:lnTo>
                    <a:pt x="72" y="10"/>
                  </a:lnTo>
                  <a:lnTo>
                    <a:pt x="64" y="9"/>
                  </a:lnTo>
                  <a:lnTo>
                    <a:pt x="51" y="10"/>
                  </a:lnTo>
                  <a:lnTo>
                    <a:pt x="38" y="14"/>
                  </a:lnTo>
                  <a:lnTo>
                    <a:pt x="29" y="24"/>
                  </a:lnTo>
                  <a:close/>
                </a:path>
              </a:pathLst>
            </a:custGeom>
            <a:solidFill>
              <a:srgbClr val="C0C0C0"/>
            </a:solidFill>
            <a:ln w="9525">
              <a:solidFill>
                <a:schemeClr val="tx1"/>
              </a:solidFill>
              <a:round/>
              <a:headEnd/>
              <a:tailEnd/>
            </a:ln>
          </p:spPr>
          <p:txBody>
            <a:bodyPr/>
            <a:lstStyle/>
            <a:p>
              <a:endParaRPr lang="en-US"/>
            </a:p>
          </p:txBody>
        </p:sp>
        <p:sp>
          <p:nvSpPr>
            <p:cNvPr id="6242" name="Freeform 42"/>
            <p:cNvSpPr>
              <a:spLocks/>
            </p:cNvSpPr>
            <p:nvPr/>
          </p:nvSpPr>
          <p:spPr bwMode="auto">
            <a:xfrm flipH="1">
              <a:off x="1230" y="2831"/>
              <a:ext cx="51" cy="123"/>
            </a:xfrm>
            <a:custGeom>
              <a:avLst/>
              <a:gdLst>
                <a:gd name="T0" fmla="*/ 0 w 103"/>
                <a:gd name="T1" fmla="*/ 1 h 213"/>
                <a:gd name="T2" fmla="*/ 0 w 103"/>
                <a:gd name="T3" fmla="*/ 1 h 213"/>
                <a:gd name="T4" fmla="*/ 0 w 103"/>
                <a:gd name="T5" fmla="*/ 1 h 213"/>
                <a:gd name="T6" fmla="*/ 0 w 103"/>
                <a:gd name="T7" fmla="*/ 1 h 213"/>
                <a:gd name="T8" fmla="*/ 0 w 103"/>
                <a:gd name="T9" fmla="*/ 1 h 213"/>
                <a:gd name="T10" fmla="*/ 0 w 103"/>
                <a:gd name="T11" fmla="*/ 1 h 213"/>
                <a:gd name="T12" fmla="*/ 0 w 103"/>
                <a:gd name="T13" fmla="*/ 1 h 213"/>
                <a:gd name="T14" fmla="*/ 0 w 103"/>
                <a:gd name="T15" fmla="*/ 1 h 213"/>
                <a:gd name="T16" fmla="*/ 0 w 103"/>
                <a:gd name="T17" fmla="*/ 1 h 213"/>
                <a:gd name="T18" fmla="*/ 0 w 103"/>
                <a:gd name="T19" fmla="*/ 1 h 213"/>
                <a:gd name="T20" fmla="*/ 0 w 103"/>
                <a:gd name="T21" fmla="*/ 1 h 213"/>
                <a:gd name="T22" fmla="*/ 0 w 103"/>
                <a:gd name="T23" fmla="*/ 1 h 213"/>
                <a:gd name="T24" fmla="*/ 0 w 103"/>
                <a:gd name="T25" fmla="*/ 1 h 213"/>
                <a:gd name="T26" fmla="*/ 0 w 103"/>
                <a:gd name="T27" fmla="*/ 1 h 213"/>
                <a:gd name="T28" fmla="*/ 0 w 103"/>
                <a:gd name="T29" fmla="*/ 1 h 213"/>
                <a:gd name="T30" fmla="*/ 0 w 103"/>
                <a:gd name="T31" fmla="*/ 1 h 213"/>
                <a:gd name="T32" fmla="*/ 0 w 103"/>
                <a:gd name="T33" fmla="*/ 1 h 213"/>
                <a:gd name="T34" fmla="*/ 0 w 103"/>
                <a:gd name="T35" fmla="*/ 1 h 213"/>
                <a:gd name="T36" fmla="*/ 0 w 103"/>
                <a:gd name="T37" fmla="*/ 1 h 213"/>
                <a:gd name="T38" fmla="*/ 0 w 103"/>
                <a:gd name="T39" fmla="*/ 1 h 213"/>
                <a:gd name="T40" fmla="*/ 0 w 103"/>
                <a:gd name="T41" fmla="*/ 1 h 213"/>
                <a:gd name="T42" fmla="*/ 0 w 103"/>
                <a:gd name="T43" fmla="*/ 1 h 213"/>
                <a:gd name="T44" fmla="*/ 0 w 103"/>
                <a:gd name="T45" fmla="*/ 1 h 213"/>
                <a:gd name="T46" fmla="*/ 0 w 103"/>
                <a:gd name="T47" fmla="*/ 1 h 213"/>
                <a:gd name="T48" fmla="*/ 0 w 103"/>
                <a:gd name="T49" fmla="*/ 1 h 213"/>
                <a:gd name="T50" fmla="*/ 0 w 103"/>
                <a:gd name="T51" fmla="*/ 1 h 213"/>
                <a:gd name="T52" fmla="*/ 0 w 103"/>
                <a:gd name="T53" fmla="*/ 1 h 213"/>
                <a:gd name="T54" fmla="*/ 0 w 103"/>
                <a:gd name="T55" fmla="*/ 1 h 213"/>
                <a:gd name="T56" fmla="*/ 0 w 103"/>
                <a:gd name="T57" fmla="*/ 1 h 213"/>
                <a:gd name="T58" fmla="*/ 0 w 103"/>
                <a:gd name="T59" fmla="*/ 1 h 213"/>
                <a:gd name="T60" fmla="*/ 0 w 103"/>
                <a:gd name="T61" fmla="*/ 1 h 213"/>
                <a:gd name="T62" fmla="*/ 0 w 103"/>
                <a:gd name="T63" fmla="*/ 1 h 213"/>
                <a:gd name="T64" fmla="*/ 0 w 103"/>
                <a:gd name="T65" fmla="*/ 1 h 213"/>
                <a:gd name="T66" fmla="*/ 0 w 103"/>
                <a:gd name="T67" fmla="*/ 1 h 213"/>
                <a:gd name="T68" fmla="*/ 0 w 103"/>
                <a:gd name="T69" fmla="*/ 1 h 213"/>
                <a:gd name="T70" fmla="*/ 0 w 103"/>
                <a:gd name="T71" fmla="*/ 1 h 2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3"/>
                <a:gd name="T109" fmla="*/ 0 h 213"/>
                <a:gd name="T110" fmla="*/ 103 w 103"/>
                <a:gd name="T111" fmla="*/ 213 h 2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3" h="213">
                  <a:moveTo>
                    <a:pt x="12" y="61"/>
                  </a:moveTo>
                  <a:lnTo>
                    <a:pt x="6" y="61"/>
                  </a:lnTo>
                  <a:lnTo>
                    <a:pt x="3" y="66"/>
                  </a:lnTo>
                  <a:lnTo>
                    <a:pt x="0" y="85"/>
                  </a:lnTo>
                  <a:lnTo>
                    <a:pt x="0" y="107"/>
                  </a:lnTo>
                  <a:lnTo>
                    <a:pt x="1" y="118"/>
                  </a:lnTo>
                  <a:lnTo>
                    <a:pt x="5" y="130"/>
                  </a:lnTo>
                  <a:lnTo>
                    <a:pt x="6" y="133"/>
                  </a:lnTo>
                  <a:lnTo>
                    <a:pt x="9" y="137"/>
                  </a:lnTo>
                  <a:lnTo>
                    <a:pt x="18" y="142"/>
                  </a:lnTo>
                  <a:lnTo>
                    <a:pt x="20" y="153"/>
                  </a:lnTo>
                  <a:lnTo>
                    <a:pt x="24" y="165"/>
                  </a:lnTo>
                  <a:lnTo>
                    <a:pt x="25" y="172"/>
                  </a:lnTo>
                  <a:lnTo>
                    <a:pt x="29" y="180"/>
                  </a:lnTo>
                  <a:lnTo>
                    <a:pt x="32" y="187"/>
                  </a:lnTo>
                  <a:lnTo>
                    <a:pt x="38" y="196"/>
                  </a:lnTo>
                  <a:lnTo>
                    <a:pt x="41" y="198"/>
                  </a:lnTo>
                  <a:lnTo>
                    <a:pt x="43" y="199"/>
                  </a:lnTo>
                  <a:lnTo>
                    <a:pt x="45" y="199"/>
                  </a:lnTo>
                  <a:lnTo>
                    <a:pt x="50" y="198"/>
                  </a:lnTo>
                  <a:lnTo>
                    <a:pt x="59" y="204"/>
                  </a:lnTo>
                  <a:lnTo>
                    <a:pt x="69" y="209"/>
                  </a:lnTo>
                  <a:lnTo>
                    <a:pt x="71" y="211"/>
                  </a:lnTo>
                  <a:lnTo>
                    <a:pt x="73" y="213"/>
                  </a:lnTo>
                  <a:lnTo>
                    <a:pt x="78" y="213"/>
                  </a:lnTo>
                  <a:lnTo>
                    <a:pt x="81" y="211"/>
                  </a:lnTo>
                  <a:lnTo>
                    <a:pt x="86" y="209"/>
                  </a:lnTo>
                  <a:lnTo>
                    <a:pt x="95" y="198"/>
                  </a:lnTo>
                  <a:lnTo>
                    <a:pt x="96" y="196"/>
                  </a:lnTo>
                  <a:lnTo>
                    <a:pt x="98" y="193"/>
                  </a:lnTo>
                  <a:lnTo>
                    <a:pt x="101" y="193"/>
                  </a:lnTo>
                  <a:lnTo>
                    <a:pt x="102" y="192"/>
                  </a:lnTo>
                  <a:lnTo>
                    <a:pt x="103" y="191"/>
                  </a:lnTo>
                  <a:lnTo>
                    <a:pt x="103" y="190"/>
                  </a:lnTo>
                  <a:lnTo>
                    <a:pt x="102" y="186"/>
                  </a:lnTo>
                  <a:lnTo>
                    <a:pt x="103" y="183"/>
                  </a:lnTo>
                  <a:lnTo>
                    <a:pt x="96" y="186"/>
                  </a:lnTo>
                  <a:lnTo>
                    <a:pt x="90" y="185"/>
                  </a:lnTo>
                  <a:lnTo>
                    <a:pt x="86" y="183"/>
                  </a:lnTo>
                  <a:lnTo>
                    <a:pt x="85" y="178"/>
                  </a:lnTo>
                  <a:lnTo>
                    <a:pt x="80" y="175"/>
                  </a:lnTo>
                  <a:lnTo>
                    <a:pt x="79" y="173"/>
                  </a:lnTo>
                  <a:lnTo>
                    <a:pt x="78" y="172"/>
                  </a:lnTo>
                  <a:lnTo>
                    <a:pt x="73" y="167"/>
                  </a:lnTo>
                  <a:lnTo>
                    <a:pt x="71" y="162"/>
                  </a:lnTo>
                  <a:lnTo>
                    <a:pt x="68" y="156"/>
                  </a:lnTo>
                  <a:lnTo>
                    <a:pt x="61" y="156"/>
                  </a:lnTo>
                  <a:lnTo>
                    <a:pt x="57" y="155"/>
                  </a:lnTo>
                  <a:lnTo>
                    <a:pt x="54" y="151"/>
                  </a:lnTo>
                  <a:lnTo>
                    <a:pt x="53" y="147"/>
                  </a:lnTo>
                  <a:lnTo>
                    <a:pt x="45" y="101"/>
                  </a:lnTo>
                  <a:lnTo>
                    <a:pt x="48" y="73"/>
                  </a:lnTo>
                  <a:lnTo>
                    <a:pt x="44" y="64"/>
                  </a:lnTo>
                  <a:lnTo>
                    <a:pt x="47" y="54"/>
                  </a:lnTo>
                  <a:lnTo>
                    <a:pt x="54" y="36"/>
                  </a:lnTo>
                  <a:lnTo>
                    <a:pt x="66" y="23"/>
                  </a:lnTo>
                  <a:lnTo>
                    <a:pt x="72" y="17"/>
                  </a:lnTo>
                  <a:lnTo>
                    <a:pt x="81" y="15"/>
                  </a:lnTo>
                  <a:lnTo>
                    <a:pt x="80" y="15"/>
                  </a:lnTo>
                  <a:lnTo>
                    <a:pt x="83" y="10"/>
                  </a:lnTo>
                  <a:lnTo>
                    <a:pt x="81" y="4"/>
                  </a:lnTo>
                  <a:lnTo>
                    <a:pt x="80" y="1"/>
                  </a:lnTo>
                  <a:lnTo>
                    <a:pt x="77" y="0"/>
                  </a:lnTo>
                  <a:lnTo>
                    <a:pt x="73" y="1"/>
                  </a:lnTo>
                  <a:lnTo>
                    <a:pt x="68" y="0"/>
                  </a:lnTo>
                  <a:lnTo>
                    <a:pt x="59" y="1"/>
                  </a:lnTo>
                  <a:lnTo>
                    <a:pt x="51" y="6"/>
                  </a:lnTo>
                  <a:lnTo>
                    <a:pt x="39" y="12"/>
                  </a:lnTo>
                  <a:lnTo>
                    <a:pt x="30" y="22"/>
                  </a:lnTo>
                  <a:lnTo>
                    <a:pt x="21" y="31"/>
                  </a:lnTo>
                  <a:lnTo>
                    <a:pt x="17" y="43"/>
                  </a:lnTo>
                  <a:lnTo>
                    <a:pt x="14" y="55"/>
                  </a:lnTo>
                  <a:lnTo>
                    <a:pt x="12" y="61"/>
                  </a:lnTo>
                  <a:close/>
                </a:path>
              </a:pathLst>
            </a:custGeom>
            <a:solidFill>
              <a:srgbClr val="A0A0A0"/>
            </a:solidFill>
            <a:ln w="9525">
              <a:solidFill>
                <a:schemeClr val="tx1"/>
              </a:solidFill>
              <a:round/>
              <a:headEnd/>
              <a:tailEnd/>
            </a:ln>
          </p:spPr>
          <p:txBody>
            <a:bodyPr/>
            <a:lstStyle/>
            <a:p>
              <a:endParaRPr lang="en-US"/>
            </a:p>
          </p:txBody>
        </p:sp>
        <p:sp>
          <p:nvSpPr>
            <p:cNvPr id="6243" name="Freeform 43"/>
            <p:cNvSpPr>
              <a:spLocks/>
            </p:cNvSpPr>
            <p:nvPr/>
          </p:nvSpPr>
          <p:spPr bwMode="auto">
            <a:xfrm flipH="1">
              <a:off x="1151" y="2778"/>
              <a:ext cx="12" cy="39"/>
            </a:xfrm>
            <a:custGeom>
              <a:avLst/>
              <a:gdLst>
                <a:gd name="T0" fmla="*/ 1 w 23"/>
                <a:gd name="T1" fmla="*/ 1 h 69"/>
                <a:gd name="T2" fmla="*/ 1 w 23"/>
                <a:gd name="T3" fmla="*/ 0 h 69"/>
                <a:gd name="T4" fmla="*/ 1 w 23"/>
                <a:gd name="T5" fmla="*/ 1 h 69"/>
                <a:gd name="T6" fmla="*/ 1 w 23"/>
                <a:gd name="T7" fmla="*/ 1 h 69"/>
                <a:gd name="T8" fmla="*/ 1 w 23"/>
                <a:gd name="T9" fmla="*/ 1 h 69"/>
                <a:gd name="T10" fmla="*/ 1 w 23"/>
                <a:gd name="T11" fmla="*/ 1 h 69"/>
                <a:gd name="T12" fmla="*/ 0 w 23"/>
                <a:gd name="T13" fmla="*/ 1 h 69"/>
                <a:gd name="T14" fmla="*/ 1 w 23"/>
                <a:gd name="T15" fmla="*/ 1 h 69"/>
                <a:gd name="T16" fmla="*/ 1 w 23"/>
                <a:gd name="T17" fmla="*/ 1 h 69"/>
                <a:gd name="T18" fmla="*/ 0 w 23"/>
                <a:gd name="T19" fmla="*/ 1 h 69"/>
                <a:gd name="T20" fmla="*/ 0 w 23"/>
                <a:gd name="T21" fmla="*/ 1 h 69"/>
                <a:gd name="T22" fmla="*/ 0 w 23"/>
                <a:gd name="T23" fmla="*/ 1 h 69"/>
                <a:gd name="T24" fmla="*/ 1 w 23"/>
                <a:gd name="T25" fmla="*/ 1 h 69"/>
                <a:gd name="T26" fmla="*/ 0 w 23"/>
                <a:gd name="T27" fmla="*/ 1 h 69"/>
                <a:gd name="T28" fmla="*/ 0 w 23"/>
                <a:gd name="T29" fmla="*/ 1 h 69"/>
                <a:gd name="T30" fmla="*/ 1 w 23"/>
                <a:gd name="T31" fmla="*/ 1 h 69"/>
                <a:gd name="T32" fmla="*/ 1 w 23"/>
                <a:gd name="T33" fmla="*/ 1 h 69"/>
                <a:gd name="T34" fmla="*/ 1 w 23"/>
                <a:gd name="T35" fmla="*/ 1 h 69"/>
                <a:gd name="T36" fmla="*/ 1 w 23"/>
                <a:gd name="T37" fmla="*/ 1 h 69"/>
                <a:gd name="T38" fmla="*/ 1 w 23"/>
                <a:gd name="T39" fmla="*/ 1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9"/>
                <a:gd name="T62" fmla="*/ 23 w 23"/>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9">
                  <a:moveTo>
                    <a:pt x="3" y="16"/>
                  </a:moveTo>
                  <a:lnTo>
                    <a:pt x="3" y="0"/>
                  </a:lnTo>
                  <a:lnTo>
                    <a:pt x="1" y="7"/>
                  </a:lnTo>
                  <a:lnTo>
                    <a:pt x="1" y="9"/>
                  </a:lnTo>
                  <a:lnTo>
                    <a:pt x="1" y="30"/>
                  </a:lnTo>
                  <a:lnTo>
                    <a:pt x="1" y="38"/>
                  </a:lnTo>
                  <a:lnTo>
                    <a:pt x="0" y="42"/>
                  </a:lnTo>
                  <a:lnTo>
                    <a:pt x="1" y="48"/>
                  </a:lnTo>
                  <a:lnTo>
                    <a:pt x="1" y="50"/>
                  </a:lnTo>
                  <a:lnTo>
                    <a:pt x="0" y="52"/>
                  </a:lnTo>
                  <a:lnTo>
                    <a:pt x="0" y="56"/>
                  </a:lnTo>
                  <a:lnTo>
                    <a:pt x="0" y="63"/>
                  </a:lnTo>
                  <a:lnTo>
                    <a:pt x="1" y="66"/>
                  </a:lnTo>
                  <a:lnTo>
                    <a:pt x="0" y="68"/>
                  </a:lnTo>
                  <a:lnTo>
                    <a:pt x="0" y="69"/>
                  </a:lnTo>
                  <a:lnTo>
                    <a:pt x="23" y="69"/>
                  </a:lnTo>
                  <a:lnTo>
                    <a:pt x="20" y="66"/>
                  </a:lnTo>
                  <a:lnTo>
                    <a:pt x="8" y="66"/>
                  </a:lnTo>
                  <a:lnTo>
                    <a:pt x="7" y="64"/>
                  </a:lnTo>
                  <a:lnTo>
                    <a:pt x="3" y="16"/>
                  </a:lnTo>
                  <a:close/>
                </a:path>
              </a:pathLst>
            </a:custGeom>
            <a:solidFill>
              <a:srgbClr val="DADADA"/>
            </a:solidFill>
            <a:ln w="9525">
              <a:solidFill>
                <a:schemeClr val="tx1"/>
              </a:solidFill>
              <a:round/>
              <a:headEnd/>
              <a:tailEnd/>
            </a:ln>
          </p:spPr>
          <p:txBody>
            <a:bodyPr/>
            <a:lstStyle/>
            <a:p>
              <a:endParaRPr lang="en-US"/>
            </a:p>
          </p:txBody>
        </p:sp>
        <p:sp>
          <p:nvSpPr>
            <p:cNvPr id="6244" name="Freeform 44"/>
            <p:cNvSpPr>
              <a:spLocks/>
            </p:cNvSpPr>
            <p:nvPr/>
          </p:nvSpPr>
          <p:spPr bwMode="auto">
            <a:xfrm flipH="1">
              <a:off x="1219" y="2822"/>
              <a:ext cx="21" cy="38"/>
            </a:xfrm>
            <a:custGeom>
              <a:avLst/>
              <a:gdLst>
                <a:gd name="T0" fmla="*/ 0 w 41"/>
                <a:gd name="T1" fmla="*/ 0 h 65"/>
                <a:gd name="T2" fmla="*/ 1 w 41"/>
                <a:gd name="T3" fmla="*/ 1 h 65"/>
                <a:gd name="T4" fmla="*/ 1 w 41"/>
                <a:gd name="T5" fmla="*/ 1 h 65"/>
                <a:gd name="T6" fmla="*/ 1 w 41"/>
                <a:gd name="T7" fmla="*/ 1 h 65"/>
                <a:gd name="T8" fmla="*/ 1 w 41"/>
                <a:gd name="T9" fmla="*/ 1 h 65"/>
                <a:gd name="T10" fmla="*/ 1 w 41"/>
                <a:gd name="T11" fmla="*/ 1 h 65"/>
                <a:gd name="T12" fmla="*/ 0 w 41"/>
                <a:gd name="T13" fmla="*/ 0 h 65"/>
                <a:gd name="T14" fmla="*/ 0 60000 65536"/>
                <a:gd name="T15" fmla="*/ 0 60000 65536"/>
                <a:gd name="T16" fmla="*/ 0 60000 65536"/>
                <a:gd name="T17" fmla="*/ 0 60000 65536"/>
                <a:gd name="T18" fmla="*/ 0 60000 65536"/>
                <a:gd name="T19" fmla="*/ 0 60000 65536"/>
                <a:gd name="T20" fmla="*/ 0 60000 65536"/>
                <a:gd name="T21" fmla="*/ 0 w 41"/>
                <a:gd name="T22" fmla="*/ 0 h 65"/>
                <a:gd name="T23" fmla="*/ 41 w 41"/>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65">
                  <a:moveTo>
                    <a:pt x="0" y="0"/>
                  </a:moveTo>
                  <a:lnTo>
                    <a:pt x="10" y="8"/>
                  </a:lnTo>
                  <a:lnTo>
                    <a:pt x="21" y="21"/>
                  </a:lnTo>
                  <a:lnTo>
                    <a:pt x="32" y="42"/>
                  </a:lnTo>
                  <a:lnTo>
                    <a:pt x="41" y="65"/>
                  </a:lnTo>
                  <a:lnTo>
                    <a:pt x="41" y="27"/>
                  </a:lnTo>
                  <a:lnTo>
                    <a:pt x="0" y="0"/>
                  </a:lnTo>
                  <a:close/>
                </a:path>
              </a:pathLst>
            </a:custGeom>
            <a:solidFill>
              <a:srgbClr val="C0C0C0"/>
            </a:solidFill>
            <a:ln w="9525">
              <a:solidFill>
                <a:schemeClr val="tx1"/>
              </a:solidFill>
              <a:round/>
              <a:headEnd/>
              <a:tailEnd/>
            </a:ln>
          </p:spPr>
          <p:txBody>
            <a:bodyPr/>
            <a:lstStyle/>
            <a:p>
              <a:endParaRPr lang="en-US"/>
            </a:p>
          </p:txBody>
        </p:sp>
        <p:sp>
          <p:nvSpPr>
            <p:cNvPr id="6245" name="Freeform 45"/>
            <p:cNvSpPr>
              <a:spLocks/>
            </p:cNvSpPr>
            <p:nvPr/>
          </p:nvSpPr>
          <p:spPr bwMode="auto">
            <a:xfrm flipH="1">
              <a:off x="1224" y="2836"/>
              <a:ext cx="9" cy="18"/>
            </a:xfrm>
            <a:custGeom>
              <a:avLst/>
              <a:gdLst>
                <a:gd name="T0" fmla="*/ 0 w 19"/>
                <a:gd name="T1" fmla="*/ 1 h 31"/>
                <a:gd name="T2" fmla="*/ 0 w 19"/>
                <a:gd name="T3" fmla="*/ 0 h 31"/>
                <a:gd name="T4" fmla="*/ 0 w 19"/>
                <a:gd name="T5" fmla="*/ 0 h 31"/>
                <a:gd name="T6" fmla="*/ 0 w 19"/>
                <a:gd name="T7" fmla="*/ 1 h 31"/>
                <a:gd name="T8" fmla="*/ 0 w 19"/>
                <a:gd name="T9" fmla="*/ 1 h 31"/>
                <a:gd name="T10" fmla="*/ 0 w 19"/>
                <a:gd name="T11" fmla="*/ 1 h 31"/>
                <a:gd name="T12" fmla="*/ 0 w 19"/>
                <a:gd name="T13" fmla="*/ 1 h 31"/>
                <a:gd name="T14" fmla="*/ 0 w 19"/>
                <a:gd name="T15" fmla="*/ 1 h 31"/>
                <a:gd name="T16" fmla="*/ 0 w 19"/>
                <a:gd name="T17" fmla="*/ 1 h 31"/>
                <a:gd name="T18" fmla="*/ 0 w 19"/>
                <a:gd name="T19" fmla="*/ 1 h 31"/>
                <a:gd name="T20" fmla="*/ 0 w 19"/>
                <a:gd name="T21" fmla="*/ 1 h 31"/>
                <a:gd name="T22" fmla="*/ 0 w 19"/>
                <a:gd name="T23" fmla="*/ 1 h 31"/>
                <a:gd name="T24" fmla="*/ 0 w 19"/>
                <a:gd name="T25" fmla="*/ 1 h 31"/>
                <a:gd name="T26" fmla="*/ 0 w 19"/>
                <a:gd name="T27" fmla="*/ 1 h 31"/>
                <a:gd name="T28" fmla="*/ 0 w 19"/>
                <a:gd name="T29" fmla="*/ 1 h 31"/>
                <a:gd name="T30" fmla="*/ 0 w 19"/>
                <a:gd name="T31" fmla="*/ 1 h 31"/>
                <a:gd name="T32" fmla="*/ 0 w 19"/>
                <a:gd name="T33" fmla="*/ 1 h 31"/>
                <a:gd name="T34" fmla="*/ 0 w 19"/>
                <a:gd name="T35" fmla="*/ 1 h 31"/>
                <a:gd name="T36" fmla="*/ 0 w 19"/>
                <a:gd name="T37" fmla="*/ 1 h 31"/>
                <a:gd name="T38" fmla="*/ 0 w 19"/>
                <a:gd name="T39" fmla="*/ 1 h 31"/>
                <a:gd name="T40" fmla="*/ 0 w 19"/>
                <a:gd name="T41" fmla="*/ 1 h 31"/>
                <a:gd name="T42" fmla="*/ 0 w 19"/>
                <a:gd name="T43" fmla="*/ 1 h 31"/>
                <a:gd name="T44" fmla="*/ 0 w 19"/>
                <a:gd name="T45" fmla="*/ 1 h 31"/>
                <a:gd name="T46" fmla="*/ 0 w 19"/>
                <a:gd name="T47" fmla="*/ 1 h 31"/>
                <a:gd name="T48" fmla="*/ 0 w 19"/>
                <a:gd name="T49" fmla="*/ 1 h 31"/>
                <a:gd name="T50" fmla="*/ 0 w 19"/>
                <a:gd name="T51" fmla="*/ 1 h 31"/>
                <a:gd name="T52" fmla="*/ 0 w 19"/>
                <a:gd name="T53" fmla="*/ 1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
                <a:gd name="T82" fmla="*/ 0 h 31"/>
                <a:gd name="T83" fmla="*/ 19 w 19"/>
                <a:gd name="T84" fmla="*/ 31 h 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 h="31">
                  <a:moveTo>
                    <a:pt x="8" y="2"/>
                  </a:moveTo>
                  <a:lnTo>
                    <a:pt x="3" y="0"/>
                  </a:lnTo>
                  <a:lnTo>
                    <a:pt x="1" y="0"/>
                  </a:lnTo>
                  <a:lnTo>
                    <a:pt x="0" y="2"/>
                  </a:lnTo>
                  <a:lnTo>
                    <a:pt x="1" y="5"/>
                  </a:lnTo>
                  <a:lnTo>
                    <a:pt x="3" y="6"/>
                  </a:lnTo>
                  <a:lnTo>
                    <a:pt x="4" y="7"/>
                  </a:lnTo>
                  <a:lnTo>
                    <a:pt x="7" y="11"/>
                  </a:lnTo>
                  <a:lnTo>
                    <a:pt x="8" y="13"/>
                  </a:lnTo>
                  <a:lnTo>
                    <a:pt x="13" y="20"/>
                  </a:lnTo>
                  <a:lnTo>
                    <a:pt x="14" y="27"/>
                  </a:lnTo>
                  <a:lnTo>
                    <a:pt x="15" y="31"/>
                  </a:lnTo>
                  <a:lnTo>
                    <a:pt x="19" y="29"/>
                  </a:lnTo>
                  <a:lnTo>
                    <a:pt x="19" y="26"/>
                  </a:lnTo>
                  <a:lnTo>
                    <a:pt x="19" y="25"/>
                  </a:lnTo>
                  <a:lnTo>
                    <a:pt x="16" y="24"/>
                  </a:lnTo>
                  <a:lnTo>
                    <a:pt x="16" y="21"/>
                  </a:lnTo>
                  <a:lnTo>
                    <a:pt x="14" y="18"/>
                  </a:lnTo>
                  <a:lnTo>
                    <a:pt x="13" y="17"/>
                  </a:lnTo>
                  <a:lnTo>
                    <a:pt x="12" y="15"/>
                  </a:lnTo>
                  <a:lnTo>
                    <a:pt x="10" y="12"/>
                  </a:lnTo>
                  <a:lnTo>
                    <a:pt x="7" y="8"/>
                  </a:lnTo>
                  <a:lnTo>
                    <a:pt x="8" y="8"/>
                  </a:lnTo>
                  <a:lnTo>
                    <a:pt x="8" y="7"/>
                  </a:lnTo>
                  <a:lnTo>
                    <a:pt x="9" y="5"/>
                  </a:lnTo>
                  <a:lnTo>
                    <a:pt x="9" y="3"/>
                  </a:lnTo>
                  <a:lnTo>
                    <a:pt x="8" y="2"/>
                  </a:lnTo>
                  <a:close/>
                </a:path>
              </a:pathLst>
            </a:custGeom>
            <a:solidFill>
              <a:srgbClr val="A0A0A0"/>
            </a:solidFill>
            <a:ln w="9525">
              <a:solidFill>
                <a:schemeClr val="tx1"/>
              </a:solidFill>
              <a:round/>
              <a:headEnd/>
              <a:tailEnd/>
            </a:ln>
          </p:spPr>
          <p:txBody>
            <a:bodyPr/>
            <a:lstStyle/>
            <a:p>
              <a:endParaRPr lang="en-US"/>
            </a:p>
          </p:txBody>
        </p:sp>
        <p:sp>
          <p:nvSpPr>
            <p:cNvPr id="6246" name="Freeform 46"/>
            <p:cNvSpPr>
              <a:spLocks noEditPoints="1"/>
            </p:cNvSpPr>
            <p:nvPr/>
          </p:nvSpPr>
          <p:spPr bwMode="auto">
            <a:xfrm flipH="1">
              <a:off x="1221" y="2840"/>
              <a:ext cx="37" cy="98"/>
            </a:xfrm>
            <a:custGeom>
              <a:avLst/>
              <a:gdLst>
                <a:gd name="T0" fmla="*/ 0 w 76"/>
                <a:gd name="T1" fmla="*/ 1 h 171"/>
                <a:gd name="T2" fmla="*/ 0 w 76"/>
                <a:gd name="T3" fmla="*/ 1 h 171"/>
                <a:gd name="T4" fmla="*/ 0 w 76"/>
                <a:gd name="T5" fmla="*/ 1 h 171"/>
                <a:gd name="T6" fmla="*/ 0 w 76"/>
                <a:gd name="T7" fmla="*/ 1 h 171"/>
                <a:gd name="T8" fmla="*/ 0 w 76"/>
                <a:gd name="T9" fmla="*/ 0 h 171"/>
                <a:gd name="T10" fmla="*/ 0 w 76"/>
                <a:gd name="T11" fmla="*/ 1 h 171"/>
                <a:gd name="T12" fmla="*/ 0 w 76"/>
                <a:gd name="T13" fmla="*/ 1 h 171"/>
                <a:gd name="T14" fmla="*/ 0 w 76"/>
                <a:gd name="T15" fmla="*/ 1 h 171"/>
                <a:gd name="T16" fmla="*/ 0 w 76"/>
                <a:gd name="T17" fmla="*/ 1 h 171"/>
                <a:gd name="T18" fmla="*/ 0 w 76"/>
                <a:gd name="T19" fmla="*/ 1 h 171"/>
                <a:gd name="T20" fmla="*/ 0 w 76"/>
                <a:gd name="T21" fmla="*/ 1 h 171"/>
                <a:gd name="T22" fmla="*/ 0 w 76"/>
                <a:gd name="T23" fmla="*/ 1 h 171"/>
                <a:gd name="T24" fmla="*/ 0 w 76"/>
                <a:gd name="T25" fmla="*/ 1 h 171"/>
                <a:gd name="T26" fmla="*/ 0 w 76"/>
                <a:gd name="T27" fmla="*/ 1 h 171"/>
                <a:gd name="T28" fmla="*/ 0 w 76"/>
                <a:gd name="T29" fmla="*/ 1 h 171"/>
                <a:gd name="T30" fmla="*/ 0 w 76"/>
                <a:gd name="T31" fmla="*/ 1 h 171"/>
                <a:gd name="T32" fmla="*/ 0 w 76"/>
                <a:gd name="T33" fmla="*/ 1 h 171"/>
                <a:gd name="T34" fmla="*/ 0 w 76"/>
                <a:gd name="T35" fmla="*/ 1 h 171"/>
                <a:gd name="T36" fmla="*/ 0 w 76"/>
                <a:gd name="T37" fmla="*/ 1 h 171"/>
                <a:gd name="T38" fmla="*/ 0 w 76"/>
                <a:gd name="T39" fmla="*/ 1 h 171"/>
                <a:gd name="T40" fmla="*/ 0 w 76"/>
                <a:gd name="T41" fmla="*/ 1 h 171"/>
                <a:gd name="T42" fmla="*/ 0 w 76"/>
                <a:gd name="T43" fmla="*/ 1 h 171"/>
                <a:gd name="T44" fmla="*/ 0 w 76"/>
                <a:gd name="T45" fmla="*/ 1 h 171"/>
                <a:gd name="T46" fmla="*/ 0 w 76"/>
                <a:gd name="T47" fmla="*/ 1 h 171"/>
                <a:gd name="T48" fmla="*/ 0 w 76"/>
                <a:gd name="T49" fmla="*/ 1 h 171"/>
                <a:gd name="T50" fmla="*/ 0 w 76"/>
                <a:gd name="T51" fmla="*/ 1 h 171"/>
                <a:gd name="T52" fmla="*/ 0 w 76"/>
                <a:gd name="T53" fmla="*/ 1 h 171"/>
                <a:gd name="T54" fmla="*/ 0 w 76"/>
                <a:gd name="T55" fmla="*/ 1 h 171"/>
                <a:gd name="T56" fmla="*/ 0 w 76"/>
                <a:gd name="T57" fmla="*/ 1 h 171"/>
                <a:gd name="T58" fmla="*/ 0 w 76"/>
                <a:gd name="T59" fmla="*/ 1 h 171"/>
                <a:gd name="T60" fmla="*/ 0 w 76"/>
                <a:gd name="T61" fmla="*/ 1 h 171"/>
                <a:gd name="T62" fmla="*/ 0 w 76"/>
                <a:gd name="T63" fmla="*/ 1 h 171"/>
                <a:gd name="T64" fmla="*/ 0 w 76"/>
                <a:gd name="T65" fmla="*/ 1 h 171"/>
                <a:gd name="T66" fmla="*/ 0 w 76"/>
                <a:gd name="T67" fmla="*/ 1 h 171"/>
                <a:gd name="T68" fmla="*/ 0 w 76"/>
                <a:gd name="T69" fmla="*/ 1 h 171"/>
                <a:gd name="T70" fmla="*/ 0 w 76"/>
                <a:gd name="T71" fmla="*/ 1 h 171"/>
                <a:gd name="T72" fmla="*/ 0 w 76"/>
                <a:gd name="T73" fmla="*/ 1 h 171"/>
                <a:gd name="T74" fmla="*/ 0 w 76"/>
                <a:gd name="T75" fmla="*/ 1 h 171"/>
                <a:gd name="T76" fmla="*/ 0 w 76"/>
                <a:gd name="T77" fmla="*/ 1 h 171"/>
                <a:gd name="T78" fmla="*/ 0 w 76"/>
                <a:gd name="T79" fmla="*/ 1 h 171"/>
                <a:gd name="T80" fmla="*/ 0 w 76"/>
                <a:gd name="T81" fmla="*/ 1 h 171"/>
                <a:gd name="T82" fmla="*/ 0 w 76"/>
                <a:gd name="T83" fmla="*/ 1 h 171"/>
                <a:gd name="T84" fmla="*/ 0 w 76"/>
                <a:gd name="T85" fmla="*/ 1 h 171"/>
                <a:gd name="T86" fmla="*/ 0 w 76"/>
                <a:gd name="T87" fmla="*/ 1 h 171"/>
                <a:gd name="T88" fmla="*/ 0 w 76"/>
                <a:gd name="T89" fmla="*/ 1 h 171"/>
                <a:gd name="T90" fmla="*/ 0 w 76"/>
                <a:gd name="T91" fmla="*/ 1 h 1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
                <a:gd name="T139" fmla="*/ 0 h 171"/>
                <a:gd name="T140" fmla="*/ 76 w 76"/>
                <a:gd name="T141" fmla="*/ 171 h 1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 h="171">
                  <a:moveTo>
                    <a:pt x="59" y="8"/>
                  </a:moveTo>
                  <a:lnTo>
                    <a:pt x="58" y="6"/>
                  </a:lnTo>
                  <a:lnTo>
                    <a:pt x="55" y="2"/>
                  </a:lnTo>
                  <a:lnTo>
                    <a:pt x="54" y="1"/>
                  </a:lnTo>
                  <a:lnTo>
                    <a:pt x="52" y="0"/>
                  </a:lnTo>
                  <a:lnTo>
                    <a:pt x="45" y="2"/>
                  </a:lnTo>
                  <a:lnTo>
                    <a:pt x="43" y="2"/>
                  </a:lnTo>
                  <a:lnTo>
                    <a:pt x="42" y="1"/>
                  </a:lnTo>
                  <a:lnTo>
                    <a:pt x="39" y="0"/>
                  </a:lnTo>
                  <a:lnTo>
                    <a:pt x="37" y="0"/>
                  </a:lnTo>
                  <a:lnTo>
                    <a:pt x="28" y="2"/>
                  </a:lnTo>
                  <a:lnTo>
                    <a:pt x="22" y="8"/>
                  </a:lnTo>
                  <a:lnTo>
                    <a:pt x="10" y="21"/>
                  </a:lnTo>
                  <a:lnTo>
                    <a:pt x="3" y="39"/>
                  </a:lnTo>
                  <a:lnTo>
                    <a:pt x="0" y="49"/>
                  </a:lnTo>
                  <a:lnTo>
                    <a:pt x="4" y="58"/>
                  </a:lnTo>
                  <a:lnTo>
                    <a:pt x="1" y="86"/>
                  </a:lnTo>
                  <a:lnTo>
                    <a:pt x="9" y="132"/>
                  </a:lnTo>
                  <a:lnTo>
                    <a:pt x="10" y="136"/>
                  </a:lnTo>
                  <a:lnTo>
                    <a:pt x="13" y="140"/>
                  </a:lnTo>
                  <a:lnTo>
                    <a:pt x="17" y="141"/>
                  </a:lnTo>
                  <a:lnTo>
                    <a:pt x="24" y="141"/>
                  </a:lnTo>
                  <a:lnTo>
                    <a:pt x="27" y="147"/>
                  </a:lnTo>
                  <a:lnTo>
                    <a:pt x="29" y="152"/>
                  </a:lnTo>
                  <a:lnTo>
                    <a:pt x="34" y="157"/>
                  </a:lnTo>
                  <a:lnTo>
                    <a:pt x="35" y="158"/>
                  </a:lnTo>
                  <a:lnTo>
                    <a:pt x="36" y="160"/>
                  </a:lnTo>
                  <a:lnTo>
                    <a:pt x="41" y="163"/>
                  </a:lnTo>
                  <a:lnTo>
                    <a:pt x="42" y="168"/>
                  </a:lnTo>
                  <a:lnTo>
                    <a:pt x="46" y="170"/>
                  </a:lnTo>
                  <a:lnTo>
                    <a:pt x="52" y="171"/>
                  </a:lnTo>
                  <a:lnTo>
                    <a:pt x="59" y="168"/>
                  </a:lnTo>
                  <a:lnTo>
                    <a:pt x="60" y="168"/>
                  </a:lnTo>
                  <a:lnTo>
                    <a:pt x="66" y="160"/>
                  </a:lnTo>
                  <a:lnTo>
                    <a:pt x="66" y="159"/>
                  </a:lnTo>
                  <a:lnTo>
                    <a:pt x="67" y="158"/>
                  </a:lnTo>
                  <a:lnTo>
                    <a:pt x="67" y="157"/>
                  </a:lnTo>
                  <a:lnTo>
                    <a:pt x="69" y="154"/>
                  </a:lnTo>
                  <a:lnTo>
                    <a:pt x="69" y="152"/>
                  </a:lnTo>
                  <a:lnTo>
                    <a:pt x="71" y="152"/>
                  </a:lnTo>
                  <a:lnTo>
                    <a:pt x="72" y="152"/>
                  </a:lnTo>
                  <a:lnTo>
                    <a:pt x="72" y="151"/>
                  </a:lnTo>
                  <a:lnTo>
                    <a:pt x="73" y="150"/>
                  </a:lnTo>
                  <a:lnTo>
                    <a:pt x="73" y="148"/>
                  </a:lnTo>
                  <a:lnTo>
                    <a:pt x="72" y="146"/>
                  </a:lnTo>
                  <a:lnTo>
                    <a:pt x="72" y="145"/>
                  </a:lnTo>
                  <a:lnTo>
                    <a:pt x="73" y="141"/>
                  </a:lnTo>
                  <a:lnTo>
                    <a:pt x="76" y="133"/>
                  </a:lnTo>
                  <a:lnTo>
                    <a:pt x="75" y="134"/>
                  </a:lnTo>
                  <a:lnTo>
                    <a:pt x="71" y="135"/>
                  </a:lnTo>
                  <a:lnTo>
                    <a:pt x="65" y="134"/>
                  </a:lnTo>
                  <a:lnTo>
                    <a:pt x="63" y="132"/>
                  </a:lnTo>
                  <a:lnTo>
                    <a:pt x="58" y="129"/>
                  </a:lnTo>
                  <a:lnTo>
                    <a:pt x="57" y="127"/>
                  </a:lnTo>
                  <a:lnTo>
                    <a:pt x="57" y="126"/>
                  </a:lnTo>
                  <a:lnTo>
                    <a:pt x="51" y="112"/>
                  </a:lnTo>
                  <a:lnTo>
                    <a:pt x="46" y="102"/>
                  </a:lnTo>
                  <a:lnTo>
                    <a:pt x="43" y="99"/>
                  </a:lnTo>
                  <a:lnTo>
                    <a:pt x="43" y="98"/>
                  </a:lnTo>
                  <a:lnTo>
                    <a:pt x="37" y="92"/>
                  </a:lnTo>
                  <a:lnTo>
                    <a:pt x="36" y="88"/>
                  </a:lnTo>
                  <a:lnTo>
                    <a:pt x="37" y="86"/>
                  </a:lnTo>
                  <a:lnTo>
                    <a:pt x="41" y="62"/>
                  </a:lnTo>
                  <a:lnTo>
                    <a:pt x="42" y="52"/>
                  </a:lnTo>
                  <a:lnTo>
                    <a:pt x="47" y="45"/>
                  </a:lnTo>
                  <a:lnTo>
                    <a:pt x="59" y="32"/>
                  </a:lnTo>
                  <a:lnTo>
                    <a:pt x="61" y="30"/>
                  </a:lnTo>
                  <a:lnTo>
                    <a:pt x="66" y="30"/>
                  </a:lnTo>
                  <a:lnTo>
                    <a:pt x="70" y="31"/>
                  </a:lnTo>
                  <a:lnTo>
                    <a:pt x="73" y="36"/>
                  </a:lnTo>
                  <a:lnTo>
                    <a:pt x="72" y="32"/>
                  </a:lnTo>
                  <a:lnTo>
                    <a:pt x="72" y="28"/>
                  </a:lnTo>
                  <a:lnTo>
                    <a:pt x="71" y="27"/>
                  </a:lnTo>
                  <a:lnTo>
                    <a:pt x="72" y="26"/>
                  </a:lnTo>
                  <a:lnTo>
                    <a:pt x="71" y="25"/>
                  </a:lnTo>
                  <a:lnTo>
                    <a:pt x="70" y="24"/>
                  </a:lnTo>
                  <a:lnTo>
                    <a:pt x="66" y="26"/>
                  </a:lnTo>
                  <a:lnTo>
                    <a:pt x="65" y="22"/>
                  </a:lnTo>
                  <a:lnTo>
                    <a:pt x="64" y="15"/>
                  </a:lnTo>
                  <a:lnTo>
                    <a:pt x="59" y="8"/>
                  </a:lnTo>
                  <a:close/>
                  <a:moveTo>
                    <a:pt x="48" y="121"/>
                  </a:moveTo>
                  <a:lnTo>
                    <a:pt x="46" y="117"/>
                  </a:lnTo>
                  <a:lnTo>
                    <a:pt x="47" y="118"/>
                  </a:lnTo>
                  <a:lnTo>
                    <a:pt x="48" y="120"/>
                  </a:lnTo>
                  <a:lnTo>
                    <a:pt x="48" y="121"/>
                  </a:lnTo>
                  <a:close/>
                  <a:moveTo>
                    <a:pt x="36" y="117"/>
                  </a:moveTo>
                  <a:lnTo>
                    <a:pt x="36" y="116"/>
                  </a:lnTo>
                  <a:lnTo>
                    <a:pt x="36" y="108"/>
                  </a:lnTo>
                  <a:lnTo>
                    <a:pt x="37" y="110"/>
                  </a:lnTo>
                  <a:lnTo>
                    <a:pt x="37" y="112"/>
                  </a:lnTo>
                  <a:lnTo>
                    <a:pt x="41" y="116"/>
                  </a:lnTo>
                  <a:lnTo>
                    <a:pt x="37" y="116"/>
                  </a:lnTo>
                  <a:lnTo>
                    <a:pt x="36" y="117"/>
                  </a:lnTo>
                  <a:close/>
                </a:path>
              </a:pathLst>
            </a:custGeom>
            <a:solidFill>
              <a:srgbClr val="808080"/>
            </a:solidFill>
            <a:ln w="9525">
              <a:solidFill>
                <a:schemeClr val="tx1"/>
              </a:solidFill>
              <a:round/>
              <a:headEnd/>
              <a:tailEnd/>
            </a:ln>
          </p:spPr>
          <p:txBody>
            <a:bodyPr/>
            <a:lstStyle/>
            <a:p>
              <a:endParaRPr lang="en-US"/>
            </a:p>
          </p:txBody>
        </p:sp>
        <p:sp>
          <p:nvSpPr>
            <p:cNvPr id="6247" name="Freeform 47"/>
            <p:cNvSpPr>
              <a:spLocks/>
            </p:cNvSpPr>
            <p:nvPr/>
          </p:nvSpPr>
          <p:spPr bwMode="auto">
            <a:xfrm flipH="1">
              <a:off x="1234" y="2907"/>
              <a:ext cx="2" cy="2"/>
            </a:xfrm>
            <a:custGeom>
              <a:avLst/>
              <a:gdLst>
                <a:gd name="T0" fmla="*/ 0 w 2"/>
                <a:gd name="T1" fmla="*/ 0 h 4"/>
                <a:gd name="T2" fmla="*/ 2 w 2"/>
                <a:gd name="T3" fmla="*/ 1 h 4"/>
                <a:gd name="T4" fmla="*/ 2 w 2"/>
                <a:gd name="T5" fmla="*/ 1 h 4"/>
                <a:gd name="T6" fmla="*/ 1 w 2"/>
                <a:gd name="T7" fmla="*/ 1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2" y="4"/>
                  </a:lnTo>
                  <a:lnTo>
                    <a:pt x="2" y="3"/>
                  </a:lnTo>
                  <a:lnTo>
                    <a:pt x="1" y="1"/>
                  </a:lnTo>
                  <a:lnTo>
                    <a:pt x="0" y="0"/>
                  </a:lnTo>
                  <a:close/>
                </a:path>
              </a:pathLst>
            </a:custGeom>
            <a:solidFill>
              <a:srgbClr val="A0A0A0"/>
            </a:solidFill>
            <a:ln w="9525">
              <a:solidFill>
                <a:schemeClr val="tx1"/>
              </a:solidFill>
              <a:round/>
              <a:headEnd/>
              <a:tailEnd/>
            </a:ln>
          </p:spPr>
          <p:txBody>
            <a:bodyPr/>
            <a:lstStyle/>
            <a:p>
              <a:endParaRPr lang="en-US"/>
            </a:p>
          </p:txBody>
        </p:sp>
        <p:sp>
          <p:nvSpPr>
            <p:cNvPr id="6248" name="Freeform 48"/>
            <p:cNvSpPr>
              <a:spLocks/>
            </p:cNvSpPr>
            <p:nvPr/>
          </p:nvSpPr>
          <p:spPr bwMode="auto">
            <a:xfrm flipH="1">
              <a:off x="1239" y="2902"/>
              <a:ext cx="1" cy="5"/>
            </a:xfrm>
            <a:custGeom>
              <a:avLst/>
              <a:gdLst>
                <a:gd name="T0" fmla="*/ 0 w 5"/>
                <a:gd name="T1" fmla="*/ 1 h 9"/>
                <a:gd name="T2" fmla="*/ 0 w 5"/>
                <a:gd name="T3" fmla="*/ 1 h 9"/>
                <a:gd name="T4" fmla="*/ 0 w 5"/>
                <a:gd name="T5" fmla="*/ 1 h 9"/>
                <a:gd name="T6" fmla="*/ 0 w 5"/>
                <a:gd name="T7" fmla="*/ 1 h 9"/>
                <a:gd name="T8" fmla="*/ 0 w 5"/>
                <a:gd name="T9" fmla="*/ 1 h 9"/>
                <a:gd name="T10" fmla="*/ 0 w 5"/>
                <a:gd name="T11" fmla="*/ 1 h 9"/>
                <a:gd name="T12" fmla="*/ 0 w 5"/>
                <a:gd name="T13" fmla="*/ 0 h 9"/>
                <a:gd name="T14" fmla="*/ 0 w 5"/>
                <a:gd name="T15" fmla="*/ 1 h 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
                <a:gd name="T26" fmla="*/ 5 w 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
                  <a:moveTo>
                    <a:pt x="0" y="8"/>
                  </a:moveTo>
                  <a:lnTo>
                    <a:pt x="0" y="9"/>
                  </a:lnTo>
                  <a:lnTo>
                    <a:pt x="1" y="8"/>
                  </a:lnTo>
                  <a:lnTo>
                    <a:pt x="5" y="8"/>
                  </a:lnTo>
                  <a:lnTo>
                    <a:pt x="1" y="4"/>
                  </a:lnTo>
                  <a:lnTo>
                    <a:pt x="1" y="2"/>
                  </a:lnTo>
                  <a:lnTo>
                    <a:pt x="0" y="0"/>
                  </a:lnTo>
                  <a:lnTo>
                    <a:pt x="0" y="8"/>
                  </a:lnTo>
                  <a:close/>
                </a:path>
              </a:pathLst>
            </a:custGeom>
            <a:solidFill>
              <a:srgbClr val="A0A0A0"/>
            </a:solidFill>
            <a:ln w="9525">
              <a:solidFill>
                <a:schemeClr val="tx1"/>
              </a:solidFill>
              <a:round/>
              <a:headEnd/>
              <a:tailEnd/>
            </a:ln>
          </p:spPr>
          <p:txBody>
            <a:bodyPr/>
            <a:lstStyle/>
            <a:p>
              <a:endParaRPr lang="en-US"/>
            </a:p>
          </p:txBody>
        </p:sp>
        <p:sp>
          <p:nvSpPr>
            <p:cNvPr id="6249" name="Freeform 49"/>
            <p:cNvSpPr>
              <a:spLocks/>
            </p:cNvSpPr>
            <p:nvPr/>
          </p:nvSpPr>
          <p:spPr bwMode="auto">
            <a:xfrm flipH="1">
              <a:off x="1236" y="2840"/>
              <a:ext cx="1" cy="1"/>
            </a:xfrm>
            <a:custGeom>
              <a:avLst/>
              <a:gdLst>
                <a:gd name="T0" fmla="*/ 0 w 3"/>
                <a:gd name="T1" fmla="*/ 1 h 2"/>
                <a:gd name="T2" fmla="*/ 0 w 3"/>
                <a:gd name="T3" fmla="*/ 1 h 2"/>
                <a:gd name="T4" fmla="*/ 0 w 3"/>
                <a:gd name="T5" fmla="*/ 1 h 2"/>
                <a:gd name="T6" fmla="*/ 0 w 3"/>
                <a:gd name="T7" fmla="*/ 0 h 2"/>
                <a:gd name="T8" fmla="*/ 0 w 3"/>
                <a:gd name="T9" fmla="*/ 1 h 2"/>
                <a:gd name="T10" fmla="*/ 0 w 3"/>
                <a:gd name="T11" fmla="*/ 1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2"/>
                  </a:moveTo>
                  <a:lnTo>
                    <a:pt x="3" y="2"/>
                  </a:lnTo>
                  <a:lnTo>
                    <a:pt x="1" y="1"/>
                  </a:lnTo>
                  <a:lnTo>
                    <a:pt x="1" y="0"/>
                  </a:lnTo>
                  <a:lnTo>
                    <a:pt x="0" y="1"/>
                  </a:lnTo>
                  <a:lnTo>
                    <a:pt x="1" y="2"/>
                  </a:lnTo>
                  <a:close/>
                </a:path>
              </a:pathLst>
            </a:custGeom>
            <a:solidFill>
              <a:srgbClr val="A0A0A0"/>
            </a:solidFill>
            <a:ln w="9525">
              <a:solidFill>
                <a:schemeClr val="tx1"/>
              </a:solidFill>
              <a:round/>
              <a:headEnd/>
              <a:tailEnd/>
            </a:ln>
          </p:spPr>
          <p:txBody>
            <a:bodyPr/>
            <a:lstStyle/>
            <a:p>
              <a:endParaRPr lang="en-US"/>
            </a:p>
          </p:txBody>
        </p:sp>
        <p:sp>
          <p:nvSpPr>
            <p:cNvPr id="6250" name="Freeform 50"/>
            <p:cNvSpPr>
              <a:spLocks/>
            </p:cNvSpPr>
            <p:nvPr/>
          </p:nvSpPr>
          <p:spPr bwMode="auto">
            <a:xfrm flipH="1">
              <a:off x="1221" y="2864"/>
              <a:ext cx="1" cy="5"/>
            </a:xfrm>
            <a:custGeom>
              <a:avLst/>
              <a:gdLst>
                <a:gd name="T0" fmla="*/ 0 w 3"/>
                <a:gd name="T1" fmla="*/ 1 h 10"/>
                <a:gd name="T2" fmla="*/ 0 w 3"/>
                <a:gd name="T3" fmla="*/ 1 h 10"/>
                <a:gd name="T4" fmla="*/ 0 w 3"/>
                <a:gd name="T5" fmla="*/ 1 h 10"/>
                <a:gd name="T6" fmla="*/ 0 w 3"/>
                <a:gd name="T7" fmla="*/ 0 h 10"/>
                <a:gd name="T8" fmla="*/ 0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0" y="3"/>
                  </a:moveTo>
                  <a:lnTo>
                    <a:pt x="3" y="10"/>
                  </a:lnTo>
                  <a:lnTo>
                    <a:pt x="3" y="6"/>
                  </a:lnTo>
                  <a:lnTo>
                    <a:pt x="3" y="0"/>
                  </a:lnTo>
                  <a:lnTo>
                    <a:pt x="0" y="3"/>
                  </a:lnTo>
                  <a:close/>
                </a:path>
              </a:pathLst>
            </a:custGeom>
            <a:solidFill>
              <a:srgbClr val="808080"/>
            </a:solidFill>
            <a:ln w="9525">
              <a:solidFill>
                <a:schemeClr val="tx1"/>
              </a:solidFill>
              <a:round/>
              <a:headEnd/>
              <a:tailEnd/>
            </a:ln>
          </p:spPr>
          <p:txBody>
            <a:bodyPr/>
            <a:lstStyle/>
            <a:p>
              <a:endParaRPr lang="en-US"/>
            </a:p>
          </p:txBody>
        </p:sp>
        <p:sp>
          <p:nvSpPr>
            <p:cNvPr id="6251" name="Freeform 51"/>
            <p:cNvSpPr>
              <a:spLocks/>
            </p:cNvSpPr>
            <p:nvPr/>
          </p:nvSpPr>
          <p:spPr bwMode="auto">
            <a:xfrm flipH="1">
              <a:off x="1219" y="2857"/>
              <a:ext cx="21" cy="60"/>
            </a:xfrm>
            <a:custGeom>
              <a:avLst/>
              <a:gdLst>
                <a:gd name="T0" fmla="*/ 1 w 42"/>
                <a:gd name="T1" fmla="*/ 1 h 105"/>
                <a:gd name="T2" fmla="*/ 1 w 42"/>
                <a:gd name="T3" fmla="*/ 1 h 105"/>
                <a:gd name="T4" fmla="*/ 1 w 42"/>
                <a:gd name="T5" fmla="*/ 1 h 105"/>
                <a:gd name="T6" fmla="*/ 1 w 42"/>
                <a:gd name="T7" fmla="*/ 1 h 105"/>
                <a:gd name="T8" fmla="*/ 1 w 42"/>
                <a:gd name="T9" fmla="*/ 1 h 105"/>
                <a:gd name="T10" fmla="*/ 1 w 42"/>
                <a:gd name="T11" fmla="*/ 0 h 105"/>
                <a:gd name="T12" fmla="*/ 1 w 42"/>
                <a:gd name="T13" fmla="*/ 0 h 105"/>
                <a:gd name="T14" fmla="*/ 1 w 42"/>
                <a:gd name="T15" fmla="*/ 1 h 105"/>
                <a:gd name="T16" fmla="*/ 1 w 42"/>
                <a:gd name="T17" fmla="*/ 1 h 105"/>
                <a:gd name="T18" fmla="*/ 1 w 42"/>
                <a:gd name="T19" fmla="*/ 1 h 105"/>
                <a:gd name="T20" fmla="*/ 1 w 42"/>
                <a:gd name="T21" fmla="*/ 1 h 105"/>
                <a:gd name="T22" fmla="*/ 1 w 42"/>
                <a:gd name="T23" fmla="*/ 1 h 105"/>
                <a:gd name="T24" fmla="*/ 0 w 42"/>
                <a:gd name="T25" fmla="*/ 1 h 105"/>
                <a:gd name="T26" fmla="*/ 1 w 42"/>
                <a:gd name="T27" fmla="*/ 1 h 105"/>
                <a:gd name="T28" fmla="*/ 1 w 42"/>
                <a:gd name="T29" fmla="*/ 1 h 105"/>
                <a:gd name="T30" fmla="*/ 1 w 42"/>
                <a:gd name="T31" fmla="*/ 1 h 105"/>
                <a:gd name="T32" fmla="*/ 1 w 42"/>
                <a:gd name="T33" fmla="*/ 1 h 105"/>
                <a:gd name="T34" fmla="*/ 1 w 42"/>
                <a:gd name="T35" fmla="*/ 1 h 105"/>
                <a:gd name="T36" fmla="*/ 1 w 42"/>
                <a:gd name="T37" fmla="*/ 1 h 105"/>
                <a:gd name="T38" fmla="*/ 1 w 42"/>
                <a:gd name="T39" fmla="*/ 1 h 105"/>
                <a:gd name="T40" fmla="*/ 1 w 42"/>
                <a:gd name="T41" fmla="*/ 1 h 105"/>
                <a:gd name="T42" fmla="*/ 1 w 42"/>
                <a:gd name="T43" fmla="*/ 1 h 105"/>
                <a:gd name="T44" fmla="*/ 1 w 42"/>
                <a:gd name="T45" fmla="*/ 1 h 105"/>
                <a:gd name="T46" fmla="*/ 1 w 42"/>
                <a:gd name="T47" fmla="*/ 1 h 105"/>
                <a:gd name="T48" fmla="*/ 1 w 42"/>
                <a:gd name="T49" fmla="*/ 1 h 105"/>
                <a:gd name="T50" fmla="*/ 1 w 42"/>
                <a:gd name="T51" fmla="*/ 1 h 105"/>
                <a:gd name="T52" fmla="*/ 1 w 42"/>
                <a:gd name="T53" fmla="*/ 1 h 105"/>
                <a:gd name="T54" fmla="*/ 1 w 42"/>
                <a:gd name="T55" fmla="*/ 1 h 105"/>
                <a:gd name="T56" fmla="*/ 1 w 42"/>
                <a:gd name="T57" fmla="*/ 1 h 105"/>
                <a:gd name="T58" fmla="*/ 1 w 42"/>
                <a:gd name="T59" fmla="*/ 1 h 105"/>
                <a:gd name="T60" fmla="*/ 1 w 42"/>
                <a:gd name="T61" fmla="*/ 1 h 105"/>
                <a:gd name="T62" fmla="*/ 1 w 42"/>
                <a:gd name="T63" fmla="*/ 1 h 105"/>
                <a:gd name="T64" fmla="*/ 1 w 42"/>
                <a:gd name="T65" fmla="*/ 1 h 105"/>
                <a:gd name="T66" fmla="*/ 1 w 42"/>
                <a:gd name="T67" fmla="*/ 1 h 105"/>
                <a:gd name="T68" fmla="*/ 1 w 42"/>
                <a:gd name="T69" fmla="*/ 1 h 105"/>
                <a:gd name="T70" fmla="*/ 1 w 42"/>
                <a:gd name="T71" fmla="*/ 1 h 105"/>
                <a:gd name="T72" fmla="*/ 1 w 42"/>
                <a:gd name="T73" fmla="*/ 1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105"/>
                <a:gd name="T113" fmla="*/ 42 w 42"/>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105">
                  <a:moveTo>
                    <a:pt x="39" y="22"/>
                  </a:moveTo>
                  <a:lnTo>
                    <a:pt x="36" y="15"/>
                  </a:lnTo>
                  <a:lnTo>
                    <a:pt x="39" y="12"/>
                  </a:lnTo>
                  <a:lnTo>
                    <a:pt x="37" y="6"/>
                  </a:lnTo>
                  <a:lnTo>
                    <a:pt x="34" y="1"/>
                  </a:lnTo>
                  <a:lnTo>
                    <a:pt x="30" y="0"/>
                  </a:lnTo>
                  <a:lnTo>
                    <a:pt x="25" y="0"/>
                  </a:lnTo>
                  <a:lnTo>
                    <a:pt x="23" y="2"/>
                  </a:lnTo>
                  <a:lnTo>
                    <a:pt x="11" y="15"/>
                  </a:lnTo>
                  <a:lnTo>
                    <a:pt x="6" y="22"/>
                  </a:lnTo>
                  <a:lnTo>
                    <a:pt x="5" y="32"/>
                  </a:lnTo>
                  <a:lnTo>
                    <a:pt x="1" y="56"/>
                  </a:lnTo>
                  <a:lnTo>
                    <a:pt x="0" y="58"/>
                  </a:lnTo>
                  <a:lnTo>
                    <a:pt x="1" y="62"/>
                  </a:lnTo>
                  <a:lnTo>
                    <a:pt x="7" y="68"/>
                  </a:lnTo>
                  <a:lnTo>
                    <a:pt x="7" y="69"/>
                  </a:lnTo>
                  <a:lnTo>
                    <a:pt x="10" y="72"/>
                  </a:lnTo>
                  <a:lnTo>
                    <a:pt x="15" y="82"/>
                  </a:lnTo>
                  <a:lnTo>
                    <a:pt x="21" y="96"/>
                  </a:lnTo>
                  <a:lnTo>
                    <a:pt x="21" y="97"/>
                  </a:lnTo>
                  <a:lnTo>
                    <a:pt x="22" y="99"/>
                  </a:lnTo>
                  <a:lnTo>
                    <a:pt x="27" y="102"/>
                  </a:lnTo>
                  <a:lnTo>
                    <a:pt x="29" y="104"/>
                  </a:lnTo>
                  <a:lnTo>
                    <a:pt x="35" y="105"/>
                  </a:lnTo>
                  <a:lnTo>
                    <a:pt x="39" y="104"/>
                  </a:lnTo>
                  <a:lnTo>
                    <a:pt x="40" y="103"/>
                  </a:lnTo>
                  <a:lnTo>
                    <a:pt x="42" y="97"/>
                  </a:lnTo>
                  <a:lnTo>
                    <a:pt x="42" y="94"/>
                  </a:lnTo>
                  <a:lnTo>
                    <a:pt x="41" y="91"/>
                  </a:lnTo>
                  <a:lnTo>
                    <a:pt x="35" y="85"/>
                  </a:lnTo>
                  <a:lnTo>
                    <a:pt x="39" y="82"/>
                  </a:lnTo>
                  <a:lnTo>
                    <a:pt x="39" y="75"/>
                  </a:lnTo>
                  <a:lnTo>
                    <a:pt x="40" y="61"/>
                  </a:lnTo>
                  <a:lnTo>
                    <a:pt x="37" y="46"/>
                  </a:lnTo>
                  <a:lnTo>
                    <a:pt x="39" y="42"/>
                  </a:lnTo>
                  <a:lnTo>
                    <a:pt x="39" y="38"/>
                  </a:lnTo>
                  <a:lnTo>
                    <a:pt x="39" y="22"/>
                  </a:lnTo>
                  <a:close/>
                </a:path>
              </a:pathLst>
            </a:custGeom>
            <a:solidFill>
              <a:srgbClr val="606060"/>
            </a:solidFill>
            <a:ln w="9525">
              <a:solidFill>
                <a:schemeClr val="tx1"/>
              </a:solidFill>
              <a:round/>
              <a:headEnd/>
              <a:tailEnd/>
            </a:ln>
          </p:spPr>
          <p:txBody>
            <a:bodyPr/>
            <a:lstStyle/>
            <a:p>
              <a:endParaRPr lang="en-US"/>
            </a:p>
          </p:txBody>
        </p:sp>
        <p:sp>
          <p:nvSpPr>
            <p:cNvPr id="6252" name="Freeform 52"/>
            <p:cNvSpPr>
              <a:spLocks/>
            </p:cNvSpPr>
            <p:nvPr/>
          </p:nvSpPr>
          <p:spPr bwMode="auto">
            <a:xfrm flipH="1">
              <a:off x="1221" y="2878"/>
              <a:ext cx="1" cy="14"/>
            </a:xfrm>
            <a:custGeom>
              <a:avLst/>
              <a:gdLst>
                <a:gd name="T0" fmla="*/ 0 w 3"/>
                <a:gd name="T1" fmla="*/ 1 h 23"/>
                <a:gd name="T2" fmla="*/ 0 w 3"/>
                <a:gd name="T3" fmla="*/ 1 h 23"/>
                <a:gd name="T4" fmla="*/ 0 w 3"/>
                <a:gd name="T5" fmla="*/ 1 h 23"/>
                <a:gd name="T6" fmla="*/ 0 w 3"/>
                <a:gd name="T7" fmla="*/ 1 h 23"/>
                <a:gd name="T8" fmla="*/ 0 w 3"/>
                <a:gd name="T9" fmla="*/ 1 h 23"/>
                <a:gd name="T10" fmla="*/ 0 w 3"/>
                <a:gd name="T11" fmla="*/ 1 h 23"/>
                <a:gd name="T12" fmla="*/ 0 w 3"/>
                <a:gd name="T13" fmla="*/ 0 h 23"/>
                <a:gd name="T14" fmla="*/ 0 w 3"/>
                <a:gd name="T15" fmla="*/ 1 h 2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3"/>
                <a:gd name="T26" fmla="*/ 3 w 3"/>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3">
                  <a:moveTo>
                    <a:pt x="2" y="4"/>
                  </a:moveTo>
                  <a:lnTo>
                    <a:pt x="0" y="8"/>
                  </a:lnTo>
                  <a:lnTo>
                    <a:pt x="3" y="23"/>
                  </a:lnTo>
                  <a:lnTo>
                    <a:pt x="3" y="19"/>
                  </a:lnTo>
                  <a:lnTo>
                    <a:pt x="2" y="16"/>
                  </a:lnTo>
                  <a:lnTo>
                    <a:pt x="3" y="13"/>
                  </a:lnTo>
                  <a:lnTo>
                    <a:pt x="2" y="0"/>
                  </a:lnTo>
                  <a:lnTo>
                    <a:pt x="2" y="4"/>
                  </a:lnTo>
                  <a:close/>
                </a:path>
              </a:pathLst>
            </a:custGeom>
            <a:solidFill>
              <a:srgbClr val="808080"/>
            </a:solidFill>
            <a:ln w="9525">
              <a:solidFill>
                <a:schemeClr val="tx1"/>
              </a:solidFill>
              <a:round/>
              <a:headEnd/>
              <a:tailEnd/>
            </a:ln>
          </p:spPr>
          <p:txBody>
            <a:bodyPr/>
            <a:lstStyle/>
            <a:p>
              <a:endParaRPr lang="en-US"/>
            </a:p>
          </p:txBody>
        </p:sp>
        <p:sp>
          <p:nvSpPr>
            <p:cNvPr id="6253" name="Freeform 53"/>
            <p:cNvSpPr>
              <a:spLocks/>
            </p:cNvSpPr>
            <p:nvPr/>
          </p:nvSpPr>
          <p:spPr bwMode="auto">
            <a:xfrm flipH="1">
              <a:off x="1221" y="2900"/>
              <a:ext cx="3" cy="9"/>
            </a:xfrm>
            <a:custGeom>
              <a:avLst/>
              <a:gdLst>
                <a:gd name="T0" fmla="*/ 1 w 6"/>
                <a:gd name="T1" fmla="*/ 1 h 16"/>
                <a:gd name="T2" fmla="*/ 1 w 6"/>
                <a:gd name="T3" fmla="*/ 1 h 16"/>
                <a:gd name="T4" fmla="*/ 1 w 6"/>
                <a:gd name="T5" fmla="*/ 0 h 16"/>
                <a:gd name="T6" fmla="*/ 1 w 6"/>
                <a:gd name="T7" fmla="*/ 1 h 16"/>
                <a:gd name="T8" fmla="*/ 0 w 6"/>
                <a:gd name="T9" fmla="*/ 1 h 16"/>
                <a:gd name="T10" fmla="*/ 1 w 6"/>
                <a:gd name="T11" fmla="*/ 1 h 16"/>
                <a:gd name="T12" fmla="*/ 1 w 6"/>
                <a:gd name="T13" fmla="*/ 1 h 16"/>
                <a:gd name="T14" fmla="*/ 0 60000 65536"/>
                <a:gd name="T15" fmla="*/ 0 60000 65536"/>
                <a:gd name="T16" fmla="*/ 0 60000 65536"/>
                <a:gd name="T17" fmla="*/ 0 60000 65536"/>
                <a:gd name="T18" fmla="*/ 0 60000 65536"/>
                <a:gd name="T19" fmla="*/ 0 60000 65536"/>
                <a:gd name="T20" fmla="*/ 0 60000 65536"/>
                <a:gd name="T21" fmla="*/ 0 w 6"/>
                <a:gd name="T22" fmla="*/ 0 h 16"/>
                <a:gd name="T23" fmla="*/ 6 w 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6">
                  <a:moveTo>
                    <a:pt x="6" y="11"/>
                  </a:moveTo>
                  <a:lnTo>
                    <a:pt x="6" y="9"/>
                  </a:lnTo>
                  <a:lnTo>
                    <a:pt x="4" y="0"/>
                  </a:lnTo>
                  <a:lnTo>
                    <a:pt x="4" y="7"/>
                  </a:lnTo>
                  <a:lnTo>
                    <a:pt x="0" y="10"/>
                  </a:lnTo>
                  <a:lnTo>
                    <a:pt x="6" y="16"/>
                  </a:lnTo>
                  <a:lnTo>
                    <a:pt x="6" y="11"/>
                  </a:lnTo>
                  <a:close/>
                </a:path>
              </a:pathLst>
            </a:custGeom>
            <a:solidFill>
              <a:srgbClr val="808080"/>
            </a:solidFill>
            <a:ln w="9525">
              <a:solidFill>
                <a:schemeClr val="tx1"/>
              </a:solidFill>
              <a:round/>
              <a:headEnd/>
              <a:tailEnd/>
            </a:ln>
          </p:spPr>
          <p:txBody>
            <a:bodyPr/>
            <a:lstStyle/>
            <a:p>
              <a:endParaRPr lang="en-US"/>
            </a:p>
          </p:txBody>
        </p:sp>
        <p:sp>
          <p:nvSpPr>
            <p:cNvPr id="6254" name="Freeform 54"/>
            <p:cNvSpPr>
              <a:spLocks/>
            </p:cNvSpPr>
            <p:nvPr/>
          </p:nvSpPr>
          <p:spPr bwMode="auto">
            <a:xfrm flipH="1">
              <a:off x="1219" y="2912"/>
              <a:ext cx="6" cy="23"/>
            </a:xfrm>
            <a:custGeom>
              <a:avLst/>
              <a:gdLst>
                <a:gd name="T0" fmla="*/ 1 w 12"/>
                <a:gd name="T1" fmla="*/ 1 h 39"/>
                <a:gd name="T2" fmla="*/ 1 w 12"/>
                <a:gd name="T3" fmla="*/ 1 h 39"/>
                <a:gd name="T4" fmla="*/ 1 w 12"/>
                <a:gd name="T5" fmla="*/ 1 h 39"/>
                <a:gd name="T6" fmla="*/ 1 w 12"/>
                <a:gd name="T7" fmla="*/ 1 h 39"/>
                <a:gd name="T8" fmla="*/ 1 w 12"/>
                <a:gd name="T9" fmla="*/ 1 h 39"/>
                <a:gd name="T10" fmla="*/ 1 w 12"/>
                <a:gd name="T11" fmla="*/ 1 h 39"/>
                <a:gd name="T12" fmla="*/ 1 w 12"/>
                <a:gd name="T13" fmla="*/ 1 h 39"/>
                <a:gd name="T14" fmla="*/ 1 w 12"/>
                <a:gd name="T15" fmla="*/ 1 h 39"/>
                <a:gd name="T16" fmla="*/ 1 w 12"/>
                <a:gd name="T17" fmla="*/ 1 h 39"/>
                <a:gd name="T18" fmla="*/ 1 w 12"/>
                <a:gd name="T19" fmla="*/ 1 h 39"/>
                <a:gd name="T20" fmla="*/ 1 w 12"/>
                <a:gd name="T21" fmla="*/ 1 h 39"/>
                <a:gd name="T22" fmla="*/ 1 w 12"/>
                <a:gd name="T23" fmla="*/ 1 h 39"/>
                <a:gd name="T24" fmla="*/ 1 w 12"/>
                <a:gd name="T25" fmla="*/ 1 h 39"/>
                <a:gd name="T26" fmla="*/ 0 w 12"/>
                <a:gd name="T27" fmla="*/ 1 h 39"/>
                <a:gd name="T28" fmla="*/ 0 w 12"/>
                <a:gd name="T29" fmla="*/ 1 h 39"/>
                <a:gd name="T30" fmla="*/ 0 w 12"/>
                <a:gd name="T31" fmla="*/ 1 h 39"/>
                <a:gd name="T32" fmla="*/ 0 w 12"/>
                <a:gd name="T33" fmla="*/ 1 h 39"/>
                <a:gd name="T34" fmla="*/ 0 w 12"/>
                <a:gd name="T35" fmla="*/ 1 h 39"/>
                <a:gd name="T36" fmla="*/ 1 w 12"/>
                <a:gd name="T37" fmla="*/ 1 h 39"/>
                <a:gd name="T38" fmla="*/ 1 w 12"/>
                <a:gd name="T39" fmla="*/ 0 h 39"/>
                <a:gd name="T40" fmla="*/ 1 w 12"/>
                <a:gd name="T41" fmla="*/ 1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39"/>
                <a:gd name="T65" fmla="*/ 12 w 12"/>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39">
                  <a:moveTo>
                    <a:pt x="10" y="6"/>
                  </a:moveTo>
                  <a:lnTo>
                    <a:pt x="7" y="14"/>
                  </a:lnTo>
                  <a:lnTo>
                    <a:pt x="6" y="18"/>
                  </a:lnTo>
                  <a:lnTo>
                    <a:pt x="6" y="19"/>
                  </a:lnTo>
                  <a:lnTo>
                    <a:pt x="7" y="21"/>
                  </a:lnTo>
                  <a:lnTo>
                    <a:pt x="7" y="23"/>
                  </a:lnTo>
                  <a:lnTo>
                    <a:pt x="6" y="24"/>
                  </a:lnTo>
                  <a:lnTo>
                    <a:pt x="6" y="25"/>
                  </a:lnTo>
                  <a:lnTo>
                    <a:pt x="5" y="25"/>
                  </a:lnTo>
                  <a:lnTo>
                    <a:pt x="3" y="25"/>
                  </a:lnTo>
                  <a:lnTo>
                    <a:pt x="3" y="27"/>
                  </a:lnTo>
                  <a:lnTo>
                    <a:pt x="1" y="30"/>
                  </a:lnTo>
                  <a:lnTo>
                    <a:pt x="1" y="31"/>
                  </a:lnTo>
                  <a:lnTo>
                    <a:pt x="0" y="32"/>
                  </a:lnTo>
                  <a:lnTo>
                    <a:pt x="0" y="33"/>
                  </a:lnTo>
                  <a:lnTo>
                    <a:pt x="0" y="35"/>
                  </a:lnTo>
                  <a:lnTo>
                    <a:pt x="0" y="37"/>
                  </a:lnTo>
                  <a:lnTo>
                    <a:pt x="0" y="39"/>
                  </a:lnTo>
                  <a:lnTo>
                    <a:pt x="12" y="11"/>
                  </a:lnTo>
                  <a:lnTo>
                    <a:pt x="12" y="0"/>
                  </a:lnTo>
                  <a:lnTo>
                    <a:pt x="10" y="6"/>
                  </a:lnTo>
                  <a:close/>
                </a:path>
              </a:pathLst>
            </a:custGeom>
            <a:solidFill>
              <a:srgbClr val="DADADA"/>
            </a:solidFill>
            <a:ln w="9525">
              <a:solidFill>
                <a:schemeClr val="tx1"/>
              </a:solidFill>
              <a:round/>
              <a:headEnd/>
              <a:tailEnd/>
            </a:ln>
          </p:spPr>
          <p:txBody>
            <a:bodyPr/>
            <a:lstStyle/>
            <a:p>
              <a:endParaRPr lang="en-US"/>
            </a:p>
          </p:txBody>
        </p:sp>
        <p:sp>
          <p:nvSpPr>
            <p:cNvPr id="6255" name="Freeform 55"/>
            <p:cNvSpPr>
              <a:spLocks/>
            </p:cNvSpPr>
            <p:nvPr/>
          </p:nvSpPr>
          <p:spPr bwMode="auto">
            <a:xfrm flipH="1">
              <a:off x="1225" y="2931"/>
              <a:ext cx="3" cy="5"/>
            </a:xfrm>
            <a:custGeom>
              <a:avLst/>
              <a:gdLst>
                <a:gd name="T0" fmla="*/ 0 w 6"/>
                <a:gd name="T1" fmla="*/ 1 h 8"/>
                <a:gd name="T2" fmla="*/ 1 w 6"/>
                <a:gd name="T3" fmla="*/ 1 h 8"/>
                <a:gd name="T4" fmla="*/ 1 w 6"/>
                <a:gd name="T5" fmla="*/ 1 h 8"/>
                <a:gd name="T6" fmla="*/ 1 w 6"/>
                <a:gd name="T7" fmla="*/ 1 h 8"/>
                <a:gd name="T8" fmla="*/ 1 w 6"/>
                <a:gd name="T9" fmla="*/ 1 h 8"/>
                <a:gd name="T10" fmla="*/ 1 w 6"/>
                <a:gd name="T11" fmla="*/ 0 h 8"/>
                <a:gd name="T12" fmla="*/ 0 w 6"/>
                <a:gd name="T13" fmla="*/ 1 h 8"/>
                <a:gd name="T14" fmla="*/ 0 60000 65536"/>
                <a:gd name="T15" fmla="*/ 0 60000 65536"/>
                <a:gd name="T16" fmla="*/ 0 60000 65536"/>
                <a:gd name="T17" fmla="*/ 0 60000 65536"/>
                <a:gd name="T18" fmla="*/ 0 60000 65536"/>
                <a:gd name="T19" fmla="*/ 0 60000 65536"/>
                <a:gd name="T20" fmla="*/ 0 60000 65536"/>
                <a:gd name="T21" fmla="*/ 0 w 6"/>
                <a:gd name="T22" fmla="*/ 0 h 8"/>
                <a:gd name="T23" fmla="*/ 6 w 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8">
                  <a:moveTo>
                    <a:pt x="0" y="8"/>
                  </a:moveTo>
                  <a:lnTo>
                    <a:pt x="5" y="8"/>
                  </a:lnTo>
                  <a:lnTo>
                    <a:pt x="6" y="6"/>
                  </a:lnTo>
                  <a:lnTo>
                    <a:pt x="6" y="4"/>
                  </a:lnTo>
                  <a:lnTo>
                    <a:pt x="6" y="2"/>
                  </a:lnTo>
                  <a:lnTo>
                    <a:pt x="6" y="0"/>
                  </a:lnTo>
                  <a:lnTo>
                    <a:pt x="0" y="8"/>
                  </a:lnTo>
                  <a:close/>
                </a:path>
              </a:pathLst>
            </a:custGeom>
            <a:solidFill>
              <a:srgbClr val="A0A0A0"/>
            </a:solidFill>
            <a:ln w="9525">
              <a:solidFill>
                <a:schemeClr val="tx1"/>
              </a:solidFill>
              <a:round/>
              <a:headEnd/>
              <a:tailEnd/>
            </a:ln>
          </p:spPr>
          <p:txBody>
            <a:bodyPr/>
            <a:lstStyle/>
            <a:p>
              <a:endParaRPr lang="en-US"/>
            </a:p>
          </p:txBody>
        </p:sp>
        <p:sp>
          <p:nvSpPr>
            <p:cNvPr id="6256" name="Freeform 56"/>
            <p:cNvSpPr>
              <a:spLocks/>
            </p:cNvSpPr>
            <p:nvPr/>
          </p:nvSpPr>
          <p:spPr bwMode="auto">
            <a:xfrm flipH="1">
              <a:off x="1224" y="2930"/>
              <a:ext cx="1" cy="1"/>
            </a:xfrm>
            <a:custGeom>
              <a:avLst/>
              <a:gdLst>
                <a:gd name="T0" fmla="*/ 1 w 1"/>
                <a:gd name="T1" fmla="*/ 0 h 1"/>
                <a:gd name="T2" fmla="*/ 0 w 1"/>
                <a:gd name="T3" fmla="*/ 1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lnTo>
                    <a:pt x="0" y="1"/>
                  </a:lnTo>
                  <a:lnTo>
                    <a:pt x="1" y="0"/>
                  </a:lnTo>
                  <a:close/>
                </a:path>
              </a:pathLst>
            </a:custGeom>
            <a:solidFill>
              <a:srgbClr val="A0A0A0"/>
            </a:solidFill>
            <a:ln w="9525">
              <a:solidFill>
                <a:schemeClr val="tx1"/>
              </a:solidFill>
              <a:round/>
              <a:headEnd/>
              <a:tailEnd/>
            </a:ln>
          </p:spPr>
          <p:txBody>
            <a:bodyPr/>
            <a:lstStyle/>
            <a:p>
              <a:endParaRPr lang="en-US"/>
            </a:p>
          </p:txBody>
        </p:sp>
        <p:sp>
          <p:nvSpPr>
            <p:cNvPr id="6257" name="Freeform 57"/>
            <p:cNvSpPr>
              <a:spLocks/>
            </p:cNvSpPr>
            <p:nvPr/>
          </p:nvSpPr>
          <p:spPr bwMode="auto">
            <a:xfrm flipH="1">
              <a:off x="1221" y="2933"/>
              <a:ext cx="7" cy="14"/>
            </a:xfrm>
            <a:custGeom>
              <a:avLst/>
              <a:gdLst>
                <a:gd name="T0" fmla="*/ 0 w 15"/>
                <a:gd name="T1" fmla="*/ 1 h 24"/>
                <a:gd name="T2" fmla="*/ 0 w 15"/>
                <a:gd name="T3" fmla="*/ 1 h 24"/>
                <a:gd name="T4" fmla="*/ 0 w 15"/>
                <a:gd name="T5" fmla="*/ 0 h 24"/>
                <a:gd name="T6" fmla="*/ 0 w 15"/>
                <a:gd name="T7" fmla="*/ 0 h 24"/>
                <a:gd name="T8" fmla="*/ 0 w 15"/>
                <a:gd name="T9" fmla="*/ 1 h 24"/>
                <a:gd name="T10" fmla="*/ 0 w 15"/>
                <a:gd name="T11" fmla="*/ 1 h 24"/>
                <a:gd name="T12" fmla="*/ 0 w 15"/>
                <a:gd name="T13" fmla="*/ 1 h 24"/>
                <a:gd name="T14" fmla="*/ 0 w 15"/>
                <a:gd name="T15" fmla="*/ 1 h 24"/>
                <a:gd name="T16" fmla="*/ 0 w 15"/>
                <a:gd name="T17" fmla="*/ 1 h 24"/>
                <a:gd name="T18" fmla="*/ 0 w 15"/>
                <a:gd name="T19" fmla="*/ 1 h 24"/>
                <a:gd name="T20" fmla="*/ 0 w 15"/>
                <a:gd name="T21" fmla="*/ 1 h 24"/>
                <a:gd name="T22" fmla="*/ 0 w 15"/>
                <a:gd name="T23" fmla="*/ 1 h 24"/>
                <a:gd name="T24" fmla="*/ 0 w 15"/>
                <a:gd name="T25" fmla="*/ 1 h 24"/>
                <a:gd name="T26" fmla="*/ 0 w 15"/>
                <a:gd name="T27" fmla="*/ 1 h 24"/>
                <a:gd name="T28" fmla="*/ 0 w 15"/>
                <a:gd name="T29" fmla="*/ 1 h 24"/>
                <a:gd name="T30" fmla="*/ 0 w 15"/>
                <a:gd name="T31" fmla="*/ 1 h 24"/>
                <a:gd name="T32" fmla="*/ 0 w 15"/>
                <a:gd name="T33" fmla="*/ 1 h 24"/>
                <a:gd name="T34" fmla="*/ 0 w 15"/>
                <a:gd name="T35" fmla="*/ 1 h 24"/>
                <a:gd name="T36" fmla="*/ 0 w 15"/>
                <a:gd name="T37" fmla="*/ 1 h 24"/>
                <a:gd name="T38" fmla="*/ 0 w 15"/>
                <a:gd name="T39" fmla="*/ 1 h 24"/>
                <a:gd name="T40" fmla="*/ 0 w 15"/>
                <a:gd name="T41" fmla="*/ 1 h 24"/>
                <a:gd name="T42" fmla="*/ 0 w 15"/>
                <a:gd name="T43" fmla="*/ 1 h 24"/>
                <a:gd name="T44" fmla="*/ 0 w 15"/>
                <a:gd name="T45" fmla="*/ 1 h 24"/>
                <a:gd name="T46" fmla="*/ 0 w 15"/>
                <a:gd name="T47" fmla="*/ 1 h 24"/>
                <a:gd name="T48" fmla="*/ 0 w 15"/>
                <a:gd name="T49" fmla="*/ 1 h 24"/>
                <a:gd name="T50" fmla="*/ 0 w 15"/>
                <a:gd name="T51" fmla="*/ 1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
                <a:gd name="T79" fmla="*/ 0 h 24"/>
                <a:gd name="T80" fmla="*/ 15 w 15"/>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 h="24">
                  <a:moveTo>
                    <a:pt x="13" y="7"/>
                  </a:moveTo>
                  <a:lnTo>
                    <a:pt x="15" y="3"/>
                  </a:lnTo>
                  <a:lnTo>
                    <a:pt x="15" y="0"/>
                  </a:lnTo>
                  <a:lnTo>
                    <a:pt x="12" y="0"/>
                  </a:lnTo>
                  <a:lnTo>
                    <a:pt x="11" y="1"/>
                  </a:lnTo>
                  <a:lnTo>
                    <a:pt x="11" y="2"/>
                  </a:lnTo>
                  <a:lnTo>
                    <a:pt x="6" y="10"/>
                  </a:lnTo>
                  <a:lnTo>
                    <a:pt x="6" y="12"/>
                  </a:lnTo>
                  <a:lnTo>
                    <a:pt x="5" y="14"/>
                  </a:lnTo>
                  <a:lnTo>
                    <a:pt x="4" y="15"/>
                  </a:lnTo>
                  <a:lnTo>
                    <a:pt x="4" y="16"/>
                  </a:lnTo>
                  <a:lnTo>
                    <a:pt x="3" y="18"/>
                  </a:lnTo>
                  <a:lnTo>
                    <a:pt x="0" y="20"/>
                  </a:lnTo>
                  <a:lnTo>
                    <a:pt x="0" y="21"/>
                  </a:lnTo>
                  <a:lnTo>
                    <a:pt x="0" y="22"/>
                  </a:lnTo>
                  <a:lnTo>
                    <a:pt x="0" y="24"/>
                  </a:lnTo>
                  <a:lnTo>
                    <a:pt x="3" y="24"/>
                  </a:lnTo>
                  <a:lnTo>
                    <a:pt x="3" y="22"/>
                  </a:lnTo>
                  <a:lnTo>
                    <a:pt x="4" y="22"/>
                  </a:lnTo>
                  <a:lnTo>
                    <a:pt x="4" y="21"/>
                  </a:lnTo>
                  <a:lnTo>
                    <a:pt x="9" y="18"/>
                  </a:lnTo>
                  <a:lnTo>
                    <a:pt x="12" y="16"/>
                  </a:lnTo>
                  <a:lnTo>
                    <a:pt x="15" y="15"/>
                  </a:lnTo>
                  <a:lnTo>
                    <a:pt x="15" y="14"/>
                  </a:lnTo>
                  <a:lnTo>
                    <a:pt x="13" y="8"/>
                  </a:lnTo>
                  <a:lnTo>
                    <a:pt x="13" y="7"/>
                  </a:lnTo>
                  <a:close/>
                </a:path>
              </a:pathLst>
            </a:custGeom>
            <a:solidFill>
              <a:srgbClr val="C0C0C0"/>
            </a:solidFill>
            <a:ln w="9525">
              <a:solidFill>
                <a:schemeClr val="tx1"/>
              </a:solidFill>
              <a:round/>
              <a:headEnd/>
              <a:tailEnd/>
            </a:ln>
          </p:spPr>
          <p:txBody>
            <a:bodyPr/>
            <a:lstStyle/>
            <a:p>
              <a:endParaRPr lang="en-US"/>
            </a:p>
          </p:txBody>
        </p:sp>
        <p:sp>
          <p:nvSpPr>
            <p:cNvPr id="6258" name="Freeform 58"/>
            <p:cNvSpPr>
              <a:spLocks/>
            </p:cNvSpPr>
            <p:nvPr/>
          </p:nvSpPr>
          <p:spPr bwMode="auto">
            <a:xfrm flipH="1">
              <a:off x="1225" y="2945"/>
              <a:ext cx="2" cy="2"/>
            </a:xfrm>
            <a:custGeom>
              <a:avLst/>
              <a:gdLst>
                <a:gd name="T0" fmla="*/ 4096 w 1"/>
                <a:gd name="T1" fmla="*/ 0 h 2"/>
                <a:gd name="T2" fmla="*/ 0 w 1"/>
                <a:gd name="T3" fmla="*/ 0 h 2"/>
                <a:gd name="T4" fmla="*/ 4096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0"/>
                  </a:moveTo>
                  <a:lnTo>
                    <a:pt x="0" y="0"/>
                  </a:lnTo>
                  <a:lnTo>
                    <a:pt x="1" y="0"/>
                  </a:lnTo>
                  <a:close/>
                </a:path>
              </a:pathLst>
            </a:custGeom>
            <a:solidFill>
              <a:srgbClr val="C0C0C0"/>
            </a:solidFill>
            <a:ln w="9525">
              <a:solidFill>
                <a:schemeClr val="tx1"/>
              </a:solidFill>
              <a:round/>
              <a:headEnd/>
              <a:tailEnd/>
            </a:ln>
          </p:spPr>
          <p:txBody>
            <a:bodyPr/>
            <a:lstStyle/>
            <a:p>
              <a:endParaRPr lang="en-US"/>
            </a:p>
          </p:txBody>
        </p:sp>
        <p:sp>
          <p:nvSpPr>
            <p:cNvPr id="6259" name="Freeform 59"/>
            <p:cNvSpPr>
              <a:spLocks/>
            </p:cNvSpPr>
            <p:nvPr/>
          </p:nvSpPr>
          <p:spPr bwMode="auto">
            <a:xfrm flipH="1">
              <a:off x="1208" y="2835"/>
              <a:ext cx="22" cy="38"/>
            </a:xfrm>
            <a:custGeom>
              <a:avLst/>
              <a:gdLst>
                <a:gd name="T0" fmla="*/ 0 w 41"/>
                <a:gd name="T1" fmla="*/ 0 h 65"/>
                <a:gd name="T2" fmla="*/ 1 w 41"/>
                <a:gd name="T3" fmla="*/ 1 h 65"/>
                <a:gd name="T4" fmla="*/ 1 w 41"/>
                <a:gd name="T5" fmla="*/ 1 h 65"/>
                <a:gd name="T6" fmla="*/ 1 w 41"/>
                <a:gd name="T7" fmla="*/ 1 h 65"/>
                <a:gd name="T8" fmla="*/ 1 w 41"/>
                <a:gd name="T9" fmla="*/ 1 h 65"/>
                <a:gd name="T10" fmla="*/ 0 60000 65536"/>
                <a:gd name="T11" fmla="*/ 0 60000 65536"/>
                <a:gd name="T12" fmla="*/ 0 60000 65536"/>
                <a:gd name="T13" fmla="*/ 0 60000 65536"/>
                <a:gd name="T14" fmla="*/ 0 60000 65536"/>
                <a:gd name="T15" fmla="*/ 0 w 41"/>
                <a:gd name="T16" fmla="*/ 0 h 65"/>
                <a:gd name="T17" fmla="*/ 41 w 41"/>
                <a:gd name="T18" fmla="*/ 65 h 65"/>
              </a:gdLst>
              <a:ahLst/>
              <a:cxnLst>
                <a:cxn ang="T10">
                  <a:pos x="T0" y="T1"/>
                </a:cxn>
                <a:cxn ang="T11">
                  <a:pos x="T2" y="T3"/>
                </a:cxn>
                <a:cxn ang="T12">
                  <a:pos x="T4" y="T5"/>
                </a:cxn>
                <a:cxn ang="T13">
                  <a:pos x="T6" y="T7"/>
                </a:cxn>
                <a:cxn ang="T14">
                  <a:pos x="T8" y="T9"/>
                </a:cxn>
              </a:cxnLst>
              <a:rect l="T15" t="T16" r="T17" b="T18"/>
              <a:pathLst>
                <a:path w="41" h="65">
                  <a:moveTo>
                    <a:pt x="0" y="0"/>
                  </a:moveTo>
                  <a:lnTo>
                    <a:pt x="10" y="8"/>
                  </a:lnTo>
                  <a:lnTo>
                    <a:pt x="21" y="21"/>
                  </a:lnTo>
                  <a:lnTo>
                    <a:pt x="32" y="42"/>
                  </a:lnTo>
                  <a:lnTo>
                    <a:pt x="41" y="65"/>
                  </a:lnTo>
                </a:path>
              </a:pathLst>
            </a:custGeom>
            <a:noFill/>
            <a:ln w="12700">
              <a:solidFill>
                <a:schemeClr val="tx1"/>
              </a:solidFill>
              <a:round/>
              <a:headEnd/>
              <a:tailEnd/>
            </a:ln>
          </p:spPr>
          <p:txBody>
            <a:bodyPr/>
            <a:lstStyle/>
            <a:p>
              <a:endParaRPr lang="en-US"/>
            </a:p>
          </p:txBody>
        </p:sp>
        <p:sp>
          <p:nvSpPr>
            <p:cNvPr id="6260" name="Freeform 60"/>
            <p:cNvSpPr>
              <a:spLocks/>
            </p:cNvSpPr>
            <p:nvPr/>
          </p:nvSpPr>
          <p:spPr bwMode="auto">
            <a:xfrm flipH="1">
              <a:off x="1207" y="2873"/>
              <a:ext cx="1" cy="58"/>
            </a:xfrm>
            <a:custGeom>
              <a:avLst/>
              <a:gdLst>
                <a:gd name="T0" fmla="*/ 0 w 1"/>
                <a:gd name="T1" fmla="*/ 0 h 102"/>
                <a:gd name="T2" fmla="*/ 0 w 1"/>
                <a:gd name="T3" fmla="*/ 1 h 102"/>
                <a:gd name="T4" fmla="*/ 0 w 1"/>
                <a:gd name="T5" fmla="*/ 1 h 102"/>
                <a:gd name="T6" fmla="*/ 0 w 1"/>
                <a:gd name="T7" fmla="*/ 1 h 102"/>
                <a:gd name="T8" fmla="*/ 0 60000 65536"/>
                <a:gd name="T9" fmla="*/ 0 60000 65536"/>
                <a:gd name="T10" fmla="*/ 0 60000 65536"/>
                <a:gd name="T11" fmla="*/ 0 60000 65536"/>
                <a:gd name="T12" fmla="*/ 0 w 1"/>
                <a:gd name="T13" fmla="*/ 0 h 102"/>
                <a:gd name="T14" fmla="*/ 1 w 1"/>
                <a:gd name="T15" fmla="*/ 102 h 102"/>
              </a:gdLst>
              <a:ahLst/>
              <a:cxnLst>
                <a:cxn ang="T8">
                  <a:pos x="T0" y="T1"/>
                </a:cxn>
                <a:cxn ang="T9">
                  <a:pos x="T2" y="T3"/>
                </a:cxn>
                <a:cxn ang="T10">
                  <a:pos x="T4" y="T5"/>
                </a:cxn>
                <a:cxn ang="T11">
                  <a:pos x="T6" y="T7"/>
                </a:cxn>
              </a:cxnLst>
              <a:rect l="T12" t="T13" r="T14" b="T15"/>
              <a:pathLst>
                <a:path w="1" h="102">
                  <a:moveTo>
                    <a:pt x="0" y="0"/>
                  </a:moveTo>
                  <a:lnTo>
                    <a:pt x="0" y="88"/>
                  </a:lnTo>
                  <a:lnTo>
                    <a:pt x="0" y="91"/>
                  </a:lnTo>
                  <a:lnTo>
                    <a:pt x="0" y="102"/>
                  </a:lnTo>
                </a:path>
              </a:pathLst>
            </a:custGeom>
            <a:noFill/>
            <a:ln w="12700">
              <a:solidFill>
                <a:schemeClr val="tx1"/>
              </a:solidFill>
              <a:round/>
              <a:headEnd/>
              <a:tailEnd/>
            </a:ln>
          </p:spPr>
          <p:txBody>
            <a:bodyPr/>
            <a:lstStyle/>
            <a:p>
              <a:endParaRPr lang="en-US"/>
            </a:p>
          </p:txBody>
        </p:sp>
        <p:sp>
          <p:nvSpPr>
            <p:cNvPr id="6261" name="Freeform 61"/>
            <p:cNvSpPr>
              <a:spLocks/>
            </p:cNvSpPr>
            <p:nvPr/>
          </p:nvSpPr>
          <p:spPr bwMode="auto">
            <a:xfrm flipH="1">
              <a:off x="1208" y="2931"/>
              <a:ext cx="20" cy="37"/>
            </a:xfrm>
            <a:custGeom>
              <a:avLst/>
              <a:gdLst>
                <a:gd name="T0" fmla="*/ 0 w 39"/>
                <a:gd name="T1" fmla="*/ 1 h 63"/>
                <a:gd name="T2" fmla="*/ 1 w 39"/>
                <a:gd name="T3" fmla="*/ 1 h 63"/>
                <a:gd name="T4" fmla="*/ 1 w 39"/>
                <a:gd name="T5" fmla="*/ 1 h 63"/>
                <a:gd name="T6" fmla="*/ 1 w 39"/>
                <a:gd name="T7" fmla="*/ 1 h 63"/>
                <a:gd name="T8" fmla="*/ 1 w 39"/>
                <a:gd name="T9" fmla="*/ 0 h 63"/>
                <a:gd name="T10" fmla="*/ 0 60000 65536"/>
                <a:gd name="T11" fmla="*/ 0 60000 65536"/>
                <a:gd name="T12" fmla="*/ 0 60000 65536"/>
                <a:gd name="T13" fmla="*/ 0 60000 65536"/>
                <a:gd name="T14" fmla="*/ 0 60000 65536"/>
                <a:gd name="T15" fmla="*/ 0 w 39"/>
                <a:gd name="T16" fmla="*/ 0 h 63"/>
                <a:gd name="T17" fmla="*/ 39 w 39"/>
                <a:gd name="T18" fmla="*/ 63 h 63"/>
              </a:gdLst>
              <a:ahLst/>
              <a:cxnLst>
                <a:cxn ang="T10">
                  <a:pos x="T0" y="T1"/>
                </a:cxn>
                <a:cxn ang="T11">
                  <a:pos x="T2" y="T3"/>
                </a:cxn>
                <a:cxn ang="T12">
                  <a:pos x="T4" y="T5"/>
                </a:cxn>
                <a:cxn ang="T13">
                  <a:pos x="T6" y="T7"/>
                </a:cxn>
                <a:cxn ang="T14">
                  <a:pos x="T8" y="T9"/>
                </a:cxn>
              </a:cxnLst>
              <a:rect l="T15" t="T16" r="T17" b="T18"/>
              <a:pathLst>
                <a:path w="39" h="63">
                  <a:moveTo>
                    <a:pt x="0" y="63"/>
                  </a:moveTo>
                  <a:lnTo>
                    <a:pt x="19" y="42"/>
                  </a:lnTo>
                  <a:lnTo>
                    <a:pt x="26" y="30"/>
                  </a:lnTo>
                  <a:lnTo>
                    <a:pt x="27" y="28"/>
                  </a:lnTo>
                  <a:lnTo>
                    <a:pt x="39" y="0"/>
                  </a:lnTo>
                </a:path>
              </a:pathLst>
            </a:custGeom>
            <a:noFill/>
            <a:ln w="12700">
              <a:solidFill>
                <a:schemeClr val="tx1"/>
              </a:solidFill>
              <a:round/>
              <a:headEnd/>
              <a:tailEnd/>
            </a:ln>
          </p:spPr>
          <p:txBody>
            <a:bodyPr/>
            <a:lstStyle/>
            <a:p>
              <a:endParaRPr lang="en-US"/>
            </a:p>
          </p:txBody>
        </p:sp>
        <p:sp>
          <p:nvSpPr>
            <p:cNvPr id="6262" name="Line 62"/>
            <p:cNvSpPr>
              <a:spLocks noChangeShapeType="1"/>
            </p:cNvSpPr>
            <p:nvPr/>
          </p:nvSpPr>
          <p:spPr bwMode="auto">
            <a:xfrm flipH="1" flipV="1">
              <a:off x="1143" y="2921"/>
              <a:ext cx="12" cy="12"/>
            </a:xfrm>
            <a:prstGeom prst="line">
              <a:avLst/>
            </a:prstGeom>
            <a:noFill/>
            <a:ln w="12700">
              <a:solidFill>
                <a:schemeClr val="tx1"/>
              </a:solidFill>
              <a:round/>
              <a:headEnd/>
              <a:tailEnd/>
            </a:ln>
          </p:spPr>
          <p:txBody>
            <a:bodyPr/>
            <a:lstStyle/>
            <a:p>
              <a:endParaRPr lang="en-US"/>
            </a:p>
          </p:txBody>
        </p:sp>
        <p:sp>
          <p:nvSpPr>
            <p:cNvPr id="6263" name="Line 63"/>
            <p:cNvSpPr>
              <a:spLocks noChangeShapeType="1"/>
            </p:cNvSpPr>
            <p:nvPr/>
          </p:nvSpPr>
          <p:spPr bwMode="auto">
            <a:xfrm flipV="1">
              <a:off x="1140" y="2866"/>
              <a:ext cx="14" cy="10"/>
            </a:xfrm>
            <a:prstGeom prst="line">
              <a:avLst/>
            </a:prstGeom>
            <a:noFill/>
            <a:ln w="12700">
              <a:solidFill>
                <a:schemeClr val="tx1"/>
              </a:solidFill>
              <a:round/>
              <a:headEnd/>
              <a:tailEnd/>
            </a:ln>
          </p:spPr>
          <p:txBody>
            <a:bodyPr/>
            <a:lstStyle/>
            <a:p>
              <a:endParaRPr lang="en-US"/>
            </a:p>
          </p:txBody>
        </p:sp>
      </p:grpSp>
      <p:sp>
        <p:nvSpPr>
          <p:cNvPr id="6158" name="Freeform 64"/>
          <p:cNvSpPr>
            <a:spLocks/>
          </p:cNvSpPr>
          <p:nvPr/>
        </p:nvSpPr>
        <p:spPr bwMode="auto">
          <a:xfrm>
            <a:off x="446088" y="2436813"/>
            <a:ext cx="8010525" cy="3087687"/>
          </a:xfrm>
          <a:custGeom>
            <a:avLst/>
            <a:gdLst>
              <a:gd name="T0" fmla="*/ 2147483647 w 4165"/>
              <a:gd name="T1" fmla="*/ 2147483647 h 1456"/>
              <a:gd name="T2" fmla="*/ 2147483647 w 4165"/>
              <a:gd name="T3" fmla="*/ 2147483647 h 1456"/>
              <a:gd name="T4" fmla="*/ 2147483647 w 4165"/>
              <a:gd name="T5" fmla="*/ 2147483647 h 1456"/>
              <a:gd name="T6" fmla="*/ 2147483647 w 4165"/>
              <a:gd name="T7" fmla="*/ 2147483647 h 1456"/>
              <a:gd name="T8" fmla="*/ 2147483647 w 4165"/>
              <a:gd name="T9" fmla="*/ 2147483647 h 1456"/>
              <a:gd name="T10" fmla="*/ 2147483647 w 4165"/>
              <a:gd name="T11" fmla="*/ 2147483647 h 1456"/>
              <a:gd name="T12" fmla="*/ 2147483647 w 4165"/>
              <a:gd name="T13" fmla="*/ 2147483647 h 1456"/>
              <a:gd name="T14" fmla="*/ 2147483647 w 4165"/>
              <a:gd name="T15" fmla="*/ 2147483647 h 1456"/>
              <a:gd name="T16" fmla="*/ 2147483647 w 4165"/>
              <a:gd name="T17" fmla="*/ 2147483647 h 1456"/>
              <a:gd name="T18" fmla="*/ 2147483647 w 4165"/>
              <a:gd name="T19" fmla="*/ 2147483647 h 1456"/>
              <a:gd name="T20" fmla="*/ 2147483647 w 4165"/>
              <a:gd name="T21" fmla="*/ 2147483647 h 1456"/>
              <a:gd name="T22" fmla="*/ 2147483647 w 4165"/>
              <a:gd name="T23" fmla="*/ 2147483647 h 1456"/>
              <a:gd name="T24" fmla="*/ 2147483647 w 4165"/>
              <a:gd name="T25" fmla="*/ 2147483647 h 1456"/>
              <a:gd name="T26" fmla="*/ 2147483647 w 4165"/>
              <a:gd name="T27" fmla="*/ 2147483647 h 1456"/>
              <a:gd name="T28" fmla="*/ 2147483647 w 4165"/>
              <a:gd name="T29" fmla="*/ 2147483647 h 1456"/>
              <a:gd name="T30" fmla="*/ 2147483647 w 4165"/>
              <a:gd name="T31" fmla="*/ 2147483647 h 1456"/>
              <a:gd name="T32" fmla="*/ 2147483647 w 4165"/>
              <a:gd name="T33" fmla="*/ 2147483647 h 1456"/>
              <a:gd name="T34" fmla="*/ 2147483647 w 4165"/>
              <a:gd name="T35" fmla="*/ 2147483647 h 1456"/>
              <a:gd name="T36" fmla="*/ 2147483647 w 4165"/>
              <a:gd name="T37" fmla="*/ 2147483647 h 1456"/>
              <a:gd name="T38" fmla="*/ 2147483647 w 4165"/>
              <a:gd name="T39" fmla="*/ 2147483647 h 1456"/>
              <a:gd name="T40" fmla="*/ 2147483647 w 4165"/>
              <a:gd name="T41" fmla="*/ 2147483647 h 1456"/>
              <a:gd name="T42" fmla="*/ 2147483647 w 4165"/>
              <a:gd name="T43" fmla="*/ 2147483647 h 1456"/>
              <a:gd name="T44" fmla="*/ 2147483647 w 4165"/>
              <a:gd name="T45" fmla="*/ 2147483647 h 1456"/>
              <a:gd name="T46" fmla="*/ 2147483647 w 4165"/>
              <a:gd name="T47" fmla="*/ 2147483647 h 1456"/>
              <a:gd name="T48" fmla="*/ 2147483647 w 4165"/>
              <a:gd name="T49" fmla="*/ 2147483647 h 1456"/>
              <a:gd name="T50" fmla="*/ 2147483647 w 4165"/>
              <a:gd name="T51" fmla="*/ 2147483647 h 1456"/>
              <a:gd name="T52" fmla="*/ 2147483647 w 4165"/>
              <a:gd name="T53" fmla="*/ 2147483647 h 1456"/>
              <a:gd name="T54" fmla="*/ 2147483647 w 4165"/>
              <a:gd name="T55" fmla="*/ 2147483647 h 1456"/>
              <a:gd name="T56" fmla="*/ 2147483647 w 4165"/>
              <a:gd name="T57" fmla="*/ 2147483647 h 1456"/>
              <a:gd name="T58" fmla="*/ 2147483647 w 4165"/>
              <a:gd name="T59" fmla="*/ 2147483647 h 1456"/>
              <a:gd name="T60" fmla="*/ 2147483647 w 4165"/>
              <a:gd name="T61" fmla="*/ 2147483647 h 1456"/>
              <a:gd name="T62" fmla="*/ 2147483647 w 4165"/>
              <a:gd name="T63" fmla="*/ 2147483647 h 1456"/>
              <a:gd name="T64" fmla="*/ 2147483647 w 4165"/>
              <a:gd name="T65" fmla="*/ 2147483647 h 1456"/>
              <a:gd name="T66" fmla="*/ 2147483647 w 4165"/>
              <a:gd name="T67" fmla="*/ 2147483647 h 1456"/>
              <a:gd name="T68" fmla="*/ 2147483647 w 4165"/>
              <a:gd name="T69" fmla="*/ 2147483647 h 1456"/>
              <a:gd name="T70" fmla="*/ 2147483647 w 4165"/>
              <a:gd name="T71" fmla="*/ 2147483647 h 1456"/>
              <a:gd name="T72" fmla="*/ 2147483647 w 4165"/>
              <a:gd name="T73" fmla="*/ 2147483647 h 1456"/>
              <a:gd name="T74" fmla="*/ 2147483647 w 4165"/>
              <a:gd name="T75" fmla="*/ 2147483647 h 1456"/>
              <a:gd name="T76" fmla="*/ 2147483647 w 4165"/>
              <a:gd name="T77" fmla="*/ 2147483647 h 1456"/>
              <a:gd name="T78" fmla="*/ 2147483647 w 4165"/>
              <a:gd name="T79" fmla="*/ 2147483647 h 1456"/>
              <a:gd name="T80" fmla="*/ 2147483647 w 4165"/>
              <a:gd name="T81" fmla="*/ 2147483647 h 1456"/>
              <a:gd name="T82" fmla="*/ 2147483647 w 4165"/>
              <a:gd name="T83" fmla="*/ 2147483647 h 1456"/>
              <a:gd name="T84" fmla="*/ 2147483647 w 4165"/>
              <a:gd name="T85" fmla="*/ 2147483647 h 1456"/>
              <a:gd name="T86" fmla="*/ 2147483647 w 4165"/>
              <a:gd name="T87" fmla="*/ 2147483647 h 1456"/>
              <a:gd name="T88" fmla="*/ 2147483647 w 4165"/>
              <a:gd name="T89" fmla="*/ 2147483647 h 1456"/>
              <a:gd name="T90" fmla="*/ 2147483647 w 4165"/>
              <a:gd name="T91" fmla="*/ 2147483647 h 1456"/>
              <a:gd name="T92" fmla="*/ 2147483647 w 4165"/>
              <a:gd name="T93" fmla="*/ 2147483647 h 1456"/>
              <a:gd name="T94" fmla="*/ 2147483647 w 4165"/>
              <a:gd name="T95" fmla="*/ 2147483647 h 1456"/>
              <a:gd name="T96" fmla="*/ 2147483647 w 4165"/>
              <a:gd name="T97" fmla="*/ 2147483647 h 1456"/>
              <a:gd name="T98" fmla="*/ 2147483647 w 4165"/>
              <a:gd name="T99" fmla="*/ 2147483647 h 1456"/>
              <a:gd name="T100" fmla="*/ 2147483647 w 4165"/>
              <a:gd name="T101" fmla="*/ 2147483647 h 1456"/>
              <a:gd name="T102" fmla="*/ 2147483647 w 4165"/>
              <a:gd name="T103" fmla="*/ 2147483647 h 1456"/>
              <a:gd name="T104" fmla="*/ 2147483647 w 4165"/>
              <a:gd name="T105" fmla="*/ 2147483647 h 1456"/>
              <a:gd name="T106" fmla="*/ 2147483647 w 4165"/>
              <a:gd name="T107" fmla="*/ 2147483647 h 1456"/>
              <a:gd name="T108" fmla="*/ 2147483647 w 4165"/>
              <a:gd name="T109" fmla="*/ 2147483647 h 1456"/>
              <a:gd name="T110" fmla="*/ 2147483647 w 4165"/>
              <a:gd name="T111" fmla="*/ 2147483647 h 1456"/>
              <a:gd name="T112" fmla="*/ 2147483647 w 4165"/>
              <a:gd name="T113" fmla="*/ 2147483647 h 1456"/>
              <a:gd name="T114" fmla="*/ 2147483647 w 4165"/>
              <a:gd name="T115" fmla="*/ 2147483647 h 14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65"/>
              <a:gd name="T175" fmla="*/ 0 h 1456"/>
              <a:gd name="T176" fmla="*/ 4165 w 4165"/>
              <a:gd name="T177" fmla="*/ 1456 h 14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65" h="1456">
                <a:moveTo>
                  <a:pt x="0" y="0"/>
                </a:moveTo>
                <a:lnTo>
                  <a:pt x="0" y="0"/>
                </a:lnTo>
                <a:lnTo>
                  <a:pt x="0" y="8"/>
                </a:lnTo>
                <a:lnTo>
                  <a:pt x="8" y="8"/>
                </a:lnTo>
                <a:lnTo>
                  <a:pt x="16" y="8"/>
                </a:lnTo>
                <a:lnTo>
                  <a:pt x="16" y="15"/>
                </a:lnTo>
                <a:lnTo>
                  <a:pt x="24" y="15"/>
                </a:lnTo>
                <a:lnTo>
                  <a:pt x="32" y="15"/>
                </a:lnTo>
                <a:lnTo>
                  <a:pt x="32" y="31"/>
                </a:lnTo>
                <a:lnTo>
                  <a:pt x="40" y="31"/>
                </a:lnTo>
                <a:lnTo>
                  <a:pt x="48" y="31"/>
                </a:lnTo>
                <a:lnTo>
                  <a:pt x="56" y="39"/>
                </a:lnTo>
                <a:lnTo>
                  <a:pt x="64" y="39"/>
                </a:lnTo>
                <a:lnTo>
                  <a:pt x="64" y="47"/>
                </a:lnTo>
                <a:lnTo>
                  <a:pt x="80" y="47"/>
                </a:lnTo>
                <a:lnTo>
                  <a:pt x="80" y="55"/>
                </a:lnTo>
                <a:lnTo>
                  <a:pt x="88" y="55"/>
                </a:lnTo>
                <a:lnTo>
                  <a:pt x="96" y="55"/>
                </a:lnTo>
                <a:lnTo>
                  <a:pt x="96" y="63"/>
                </a:lnTo>
                <a:lnTo>
                  <a:pt x="104" y="71"/>
                </a:lnTo>
                <a:lnTo>
                  <a:pt x="112" y="71"/>
                </a:lnTo>
                <a:lnTo>
                  <a:pt x="112" y="79"/>
                </a:lnTo>
                <a:lnTo>
                  <a:pt x="112" y="87"/>
                </a:lnTo>
                <a:lnTo>
                  <a:pt x="120" y="87"/>
                </a:lnTo>
                <a:lnTo>
                  <a:pt x="120" y="95"/>
                </a:lnTo>
                <a:lnTo>
                  <a:pt x="128" y="103"/>
                </a:lnTo>
                <a:lnTo>
                  <a:pt x="128" y="111"/>
                </a:lnTo>
                <a:lnTo>
                  <a:pt x="128" y="119"/>
                </a:lnTo>
                <a:lnTo>
                  <a:pt x="144" y="119"/>
                </a:lnTo>
                <a:lnTo>
                  <a:pt x="152" y="119"/>
                </a:lnTo>
                <a:lnTo>
                  <a:pt x="152" y="126"/>
                </a:lnTo>
                <a:lnTo>
                  <a:pt x="152" y="134"/>
                </a:lnTo>
                <a:lnTo>
                  <a:pt x="160" y="134"/>
                </a:lnTo>
                <a:lnTo>
                  <a:pt x="160" y="142"/>
                </a:lnTo>
                <a:lnTo>
                  <a:pt x="168" y="142"/>
                </a:lnTo>
                <a:lnTo>
                  <a:pt x="176" y="142"/>
                </a:lnTo>
                <a:lnTo>
                  <a:pt x="184" y="150"/>
                </a:lnTo>
                <a:lnTo>
                  <a:pt x="192" y="158"/>
                </a:lnTo>
                <a:lnTo>
                  <a:pt x="200" y="158"/>
                </a:lnTo>
                <a:lnTo>
                  <a:pt x="200" y="166"/>
                </a:lnTo>
                <a:lnTo>
                  <a:pt x="216" y="166"/>
                </a:lnTo>
                <a:lnTo>
                  <a:pt x="224" y="166"/>
                </a:lnTo>
                <a:lnTo>
                  <a:pt x="224" y="174"/>
                </a:lnTo>
                <a:lnTo>
                  <a:pt x="232" y="174"/>
                </a:lnTo>
                <a:lnTo>
                  <a:pt x="240" y="174"/>
                </a:lnTo>
                <a:lnTo>
                  <a:pt x="248" y="174"/>
                </a:lnTo>
                <a:lnTo>
                  <a:pt x="256" y="174"/>
                </a:lnTo>
                <a:lnTo>
                  <a:pt x="263" y="182"/>
                </a:lnTo>
                <a:lnTo>
                  <a:pt x="271" y="182"/>
                </a:lnTo>
                <a:lnTo>
                  <a:pt x="279" y="182"/>
                </a:lnTo>
                <a:lnTo>
                  <a:pt x="287" y="182"/>
                </a:lnTo>
                <a:lnTo>
                  <a:pt x="295" y="182"/>
                </a:lnTo>
                <a:lnTo>
                  <a:pt x="303" y="182"/>
                </a:lnTo>
                <a:lnTo>
                  <a:pt x="311" y="182"/>
                </a:lnTo>
                <a:lnTo>
                  <a:pt x="319" y="182"/>
                </a:lnTo>
                <a:lnTo>
                  <a:pt x="327" y="182"/>
                </a:lnTo>
                <a:lnTo>
                  <a:pt x="335" y="182"/>
                </a:lnTo>
                <a:lnTo>
                  <a:pt x="343" y="182"/>
                </a:lnTo>
                <a:lnTo>
                  <a:pt x="358" y="182"/>
                </a:lnTo>
                <a:lnTo>
                  <a:pt x="366" y="182"/>
                </a:lnTo>
                <a:lnTo>
                  <a:pt x="374" y="182"/>
                </a:lnTo>
                <a:lnTo>
                  <a:pt x="374" y="190"/>
                </a:lnTo>
                <a:lnTo>
                  <a:pt x="382" y="190"/>
                </a:lnTo>
                <a:lnTo>
                  <a:pt x="390" y="190"/>
                </a:lnTo>
                <a:lnTo>
                  <a:pt x="398" y="190"/>
                </a:lnTo>
                <a:lnTo>
                  <a:pt x="406" y="198"/>
                </a:lnTo>
                <a:lnTo>
                  <a:pt x="414" y="198"/>
                </a:lnTo>
                <a:lnTo>
                  <a:pt x="430" y="198"/>
                </a:lnTo>
                <a:lnTo>
                  <a:pt x="430" y="206"/>
                </a:lnTo>
                <a:lnTo>
                  <a:pt x="438" y="206"/>
                </a:lnTo>
                <a:lnTo>
                  <a:pt x="446" y="206"/>
                </a:lnTo>
                <a:lnTo>
                  <a:pt x="446" y="214"/>
                </a:lnTo>
                <a:lnTo>
                  <a:pt x="454" y="214"/>
                </a:lnTo>
                <a:lnTo>
                  <a:pt x="462" y="214"/>
                </a:lnTo>
                <a:lnTo>
                  <a:pt x="462" y="222"/>
                </a:lnTo>
                <a:lnTo>
                  <a:pt x="470" y="222"/>
                </a:lnTo>
                <a:lnTo>
                  <a:pt x="470" y="230"/>
                </a:lnTo>
                <a:lnTo>
                  <a:pt x="478" y="230"/>
                </a:lnTo>
                <a:lnTo>
                  <a:pt x="478" y="238"/>
                </a:lnTo>
                <a:lnTo>
                  <a:pt x="486" y="238"/>
                </a:lnTo>
                <a:lnTo>
                  <a:pt x="486" y="246"/>
                </a:lnTo>
                <a:lnTo>
                  <a:pt x="494" y="246"/>
                </a:lnTo>
                <a:lnTo>
                  <a:pt x="502" y="246"/>
                </a:lnTo>
                <a:lnTo>
                  <a:pt x="510" y="246"/>
                </a:lnTo>
                <a:lnTo>
                  <a:pt x="510" y="254"/>
                </a:lnTo>
                <a:lnTo>
                  <a:pt x="510" y="262"/>
                </a:lnTo>
                <a:lnTo>
                  <a:pt x="518" y="262"/>
                </a:lnTo>
                <a:lnTo>
                  <a:pt x="526" y="262"/>
                </a:lnTo>
                <a:lnTo>
                  <a:pt x="534" y="262"/>
                </a:lnTo>
                <a:lnTo>
                  <a:pt x="534" y="270"/>
                </a:lnTo>
                <a:lnTo>
                  <a:pt x="542" y="270"/>
                </a:lnTo>
                <a:lnTo>
                  <a:pt x="542" y="278"/>
                </a:lnTo>
                <a:lnTo>
                  <a:pt x="542" y="286"/>
                </a:lnTo>
                <a:lnTo>
                  <a:pt x="550" y="286"/>
                </a:lnTo>
                <a:lnTo>
                  <a:pt x="550" y="294"/>
                </a:lnTo>
                <a:lnTo>
                  <a:pt x="558" y="294"/>
                </a:lnTo>
                <a:lnTo>
                  <a:pt x="566" y="294"/>
                </a:lnTo>
                <a:lnTo>
                  <a:pt x="574" y="310"/>
                </a:lnTo>
                <a:lnTo>
                  <a:pt x="582" y="310"/>
                </a:lnTo>
                <a:lnTo>
                  <a:pt x="582" y="318"/>
                </a:lnTo>
                <a:lnTo>
                  <a:pt x="582" y="326"/>
                </a:lnTo>
                <a:lnTo>
                  <a:pt x="590" y="326"/>
                </a:lnTo>
                <a:lnTo>
                  <a:pt x="590" y="334"/>
                </a:lnTo>
                <a:lnTo>
                  <a:pt x="598" y="334"/>
                </a:lnTo>
                <a:lnTo>
                  <a:pt x="606" y="334"/>
                </a:lnTo>
                <a:lnTo>
                  <a:pt x="606" y="342"/>
                </a:lnTo>
                <a:lnTo>
                  <a:pt x="614" y="342"/>
                </a:lnTo>
                <a:lnTo>
                  <a:pt x="614" y="350"/>
                </a:lnTo>
                <a:lnTo>
                  <a:pt x="622" y="350"/>
                </a:lnTo>
                <a:lnTo>
                  <a:pt x="622" y="358"/>
                </a:lnTo>
                <a:lnTo>
                  <a:pt x="638" y="358"/>
                </a:lnTo>
                <a:lnTo>
                  <a:pt x="638" y="365"/>
                </a:lnTo>
                <a:lnTo>
                  <a:pt x="646" y="365"/>
                </a:lnTo>
                <a:lnTo>
                  <a:pt x="646" y="373"/>
                </a:lnTo>
                <a:lnTo>
                  <a:pt x="646" y="381"/>
                </a:lnTo>
                <a:lnTo>
                  <a:pt x="654" y="381"/>
                </a:lnTo>
                <a:lnTo>
                  <a:pt x="654" y="389"/>
                </a:lnTo>
                <a:lnTo>
                  <a:pt x="662" y="389"/>
                </a:lnTo>
                <a:lnTo>
                  <a:pt x="662" y="397"/>
                </a:lnTo>
                <a:lnTo>
                  <a:pt x="670" y="397"/>
                </a:lnTo>
                <a:lnTo>
                  <a:pt x="670" y="405"/>
                </a:lnTo>
                <a:lnTo>
                  <a:pt x="678" y="413"/>
                </a:lnTo>
                <a:lnTo>
                  <a:pt x="686" y="413"/>
                </a:lnTo>
                <a:lnTo>
                  <a:pt x="686" y="421"/>
                </a:lnTo>
                <a:lnTo>
                  <a:pt x="694" y="421"/>
                </a:lnTo>
                <a:lnTo>
                  <a:pt x="694" y="429"/>
                </a:lnTo>
                <a:lnTo>
                  <a:pt x="694" y="437"/>
                </a:lnTo>
                <a:lnTo>
                  <a:pt x="710" y="437"/>
                </a:lnTo>
                <a:lnTo>
                  <a:pt x="710" y="445"/>
                </a:lnTo>
                <a:lnTo>
                  <a:pt x="718" y="445"/>
                </a:lnTo>
                <a:lnTo>
                  <a:pt x="718" y="453"/>
                </a:lnTo>
                <a:lnTo>
                  <a:pt x="726" y="453"/>
                </a:lnTo>
                <a:lnTo>
                  <a:pt x="726" y="461"/>
                </a:lnTo>
                <a:lnTo>
                  <a:pt x="734" y="469"/>
                </a:lnTo>
                <a:lnTo>
                  <a:pt x="734" y="477"/>
                </a:lnTo>
                <a:lnTo>
                  <a:pt x="742" y="477"/>
                </a:lnTo>
                <a:lnTo>
                  <a:pt x="742" y="485"/>
                </a:lnTo>
                <a:lnTo>
                  <a:pt x="750" y="485"/>
                </a:lnTo>
                <a:lnTo>
                  <a:pt x="750" y="493"/>
                </a:lnTo>
                <a:lnTo>
                  <a:pt x="758" y="493"/>
                </a:lnTo>
                <a:lnTo>
                  <a:pt x="758" y="501"/>
                </a:lnTo>
                <a:lnTo>
                  <a:pt x="758" y="508"/>
                </a:lnTo>
                <a:lnTo>
                  <a:pt x="766" y="516"/>
                </a:lnTo>
                <a:lnTo>
                  <a:pt x="774" y="524"/>
                </a:lnTo>
                <a:lnTo>
                  <a:pt x="782" y="524"/>
                </a:lnTo>
                <a:lnTo>
                  <a:pt x="782" y="532"/>
                </a:lnTo>
                <a:lnTo>
                  <a:pt x="790" y="540"/>
                </a:lnTo>
                <a:lnTo>
                  <a:pt x="798" y="548"/>
                </a:lnTo>
                <a:lnTo>
                  <a:pt x="798" y="556"/>
                </a:lnTo>
                <a:lnTo>
                  <a:pt x="798" y="564"/>
                </a:lnTo>
                <a:lnTo>
                  <a:pt x="806" y="564"/>
                </a:lnTo>
                <a:lnTo>
                  <a:pt x="814" y="572"/>
                </a:lnTo>
                <a:lnTo>
                  <a:pt x="822" y="572"/>
                </a:lnTo>
                <a:lnTo>
                  <a:pt x="822" y="588"/>
                </a:lnTo>
                <a:lnTo>
                  <a:pt x="830" y="588"/>
                </a:lnTo>
                <a:lnTo>
                  <a:pt x="830" y="596"/>
                </a:lnTo>
                <a:lnTo>
                  <a:pt x="838" y="596"/>
                </a:lnTo>
                <a:lnTo>
                  <a:pt x="838" y="604"/>
                </a:lnTo>
                <a:lnTo>
                  <a:pt x="838" y="611"/>
                </a:lnTo>
                <a:lnTo>
                  <a:pt x="854" y="611"/>
                </a:lnTo>
                <a:lnTo>
                  <a:pt x="854" y="619"/>
                </a:lnTo>
                <a:lnTo>
                  <a:pt x="862" y="619"/>
                </a:lnTo>
                <a:lnTo>
                  <a:pt x="862" y="627"/>
                </a:lnTo>
                <a:lnTo>
                  <a:pt x="862" y="635"/>
                </a:lnTo>
                <a:lnTo>
                  <a:pt x="870" y="635"/>
                </a:lnTo>
                <a:lnTo>
                  <a:pt x="870" y="651"/>
                </a:lnTo>
                <a:lnTo>
                  <a:pt x="878" y="651"/>
                </a:lnTo>
                <a:lnTo>
                  <a:pt x="878" y="659"/>
                </a:lnTo>
                <a:lnTo>
                  <a:pt x="886" y="659"/>
                </a:lnTo>
                <a:lnTo>
                  <a:pt x="886" y="667"/>
                </a:lnTo>
                <a:lnTo>
                  <a:pt x="886" y="675"/>
                </a:lnTo>
                <a:lnTo>
                  <a:pt x="894" y="675"/>
                </a:lnTo>
                <a:lnTo>
                  <a:pt x="902" y="675"/>
                </a:lnTo>
                <a:lnTo>
                  <a:pt x="902" y="683"/>
                </a:lnTo>
                <a:lnTo>
                  <a:pt x="902" y="691"/>
                </a:lnTo>
                <a:lnTo>
                  <a:pt x="910" y="691"/>
                </a:lnTo>
                <a:lnTo>
                  <a:pt x="918" y="699"/>
                </a:lnTo>
                <a:lnTo>
                  <a:pt x="926" y="699"/>
                </a:lnTo>
                <a:lnTo>
                  <a:pt x="926" y="707"/>
                </a:lnTo>
                <a:lnTo>
                  <a:pt x="926" y="723"/>
                </a:lnTo>
                <a:lnTo>
                  <a:pt x="934" y="723"/>
                </a:lnTo>
                <a:lnTo>
                  <a:pt x="942" y="731"/>
                </a:lnTo>
                <a:lnTo>
                  <a:pt x="942" y="739"/>
                </a:lnTo>
                <a:lnTo>
                  <a:pt x="950" y="747"/>
                </a:lnTo>
                <a:lnTo>
                  <a:pt x="950" y="755"/>
                </a:lnTo>
                <a:lnTo>
                  <a:pt x="950" y="763"/>
                </a:lnTo>
                <a:lnTo>
                  <a:pt x="958" y="763"/>
                </a:lnTo>
                <a:lnTo>
                  <a:pt x="958" y="771"/>
                </a:lnTo>
                <a:lnTo>
                  <a:pt x="966" y="771"/>
                </a:lnTo>
                <a:lnTo>
                  <a:pt x="966" y="779"/>
                </a:lnTo>
                <a:lnTo>
                  <a:pt x="966" y="787"/>
                </a:lnTo>
                <a:lnTo>
                  <a:pt x="966" y="795"/>
                </a:lnTo>
                <a:lnTo>
                  <a:pt x="974" y="803"/>
                </a:lnTo>
                <a:lnTo>
                  <a:pt x="974" y="811"/>
                </a:lnTo>
                <a:lnTo>
                  <a:pt x="974" y="819"/>
                </a:lnTo>
                <a:lnTo>
                  <a:pt x="974" y="827"/>
                </a:lnTo>
                <a:lnTo>
                  <a:pt x="974" y="835"/>
                </a:lnTo>
                <a:lnTo>
                  <a:pt x="974" y="843"/>
                </a:lnTo>
                <a:lnTo>
                  <a:pt x="990" y="850"/>
                </a:lnTo>
                <a:lnTo>
                  <a:pt x="990" y="866"/>
                </a:lnTo>
                <a:lnTo>
                  <a:pt x="990" y="874"/>
                </a:lnTo>
                <a:lnTo>
                  <a:pt x="990" y="882"/>
                </a:lnTo>
                <a:lnTo>
                  <a:pt x="990" y="890"/>
                </a:lnTo>
                <a:lnTo>
                  <a:pt x="997" y="890"/>
                </a:lnTo>
                <a:lnTo>
                  <a:pt x="997" y="898"/>
                </a:lnTo>
                <a:lnTo>
                  <a:pt x="1005" y="898"/>
                </a:lnTo>
                <a:lnTo>
                  <a:pt x="1005" y="906"/>
                </a:lnTo>
                <a:lnTo>
                  <a:pt x="1005" y="914"/>
                </a:lnTo>
                <a:lnTo>
                  <a:pt x="1013" y="914"/>
                </a:lnTo>
                <a:lnTo>
                  <a:pt x="1013" y="922"/>
                </a:lnTo>
                <a:lnTo>
                  <a:pt x="1013" y="938"/>
                </a:lnTo>
                <a:lnTo>
                  <a:pt x="1021" y="938"/>
                </a:lnTo>
                <a:lnTo>
                  <a:pt x="1029" y="938"/>
                </a:lnTo>
                <a:lnTo>
                  <a:pt x="1029" y="946"/>
                </a:lnTo>
                <a:lnTo>
                  <a:pt x="1029" y="954"/>
                </a:lnTo>
                <a:lnTo>
                  <a:pt x="1037" y="954"/>
                </a:lnTo>
                <a:lnTo>
                  <a:pt x="1044" y="970"/>
                </a:lnTo>
                <a:lnTo>
                  <a:pt x="1052" y="970"/>
                </a:lnTo>
                <a:lnTo>
                  <a:pt x="1052" y="978"/>
                </a:lnTo>
                <a:lnTo>
                  <a:pt x="1060" y="978"/>
                </a:lnTo>
                <a:lnTo>
                  <a:pt x="1068" y="986"/>
                </a:lnTo>
                <a:lnTo>
                  <a:pt x="1076" y="986"/>
                </a:lnTo>
                <a:lnTo>
                  <a:pt x="1076" y="1001"/>
                </a:lnTo>
                <a:lnTo>
                  <a:pt x="1084" y="1001"/>
                </a:lnTo>
                <a:lnTo>
                  <a:pt x="1092" y="1009"/>
                </a:lnTo>
                <a:lnTo>
                  <a:pt x="1100" y="1017"/>
                </a:lnTo>
                <a:lnTo>
                  <a:pt x="1108" y="1017"/>
                </a:lnTo>
                <a:lnTo>
                  <a:pt x="1116" y="1025"/>
                </a:lnTo>
                <a:lnTo>
                  <a:pt x="1132" y="1033"/>
                </a:lnTo>
                <a:lnTo>
                  <a:pt x="1140" y="1041"/>
                </a:lnTo>
                <a:lnTo>
                  <a:pt x="1140" y="1049"/>
                </a:lnTo>
                <a:lnTo>
                  <a:pt x="1148" y="1049"/>
                </a:lnTo>
                <a:lnTo>
                  <a:pt x="1156" y="1049"/>
                </a:lnTo>
                <a:lnTo>
                  <a:pt x="1164" y="1057"/>
                </a:lnTo>
                <a:lnTo>
                  <a:pt x="1164" y="1065"/>
                </a:lnTo>
                <a:lnTo>
                  <a:pt x="1172" y="1073"/>
                </a:lnTo>
                <a:lnTo>
                  <a:pt x="1180" y="1073"/>
                </a:lnTo>
                <a:lnTo>
                  <a:pt x="1180" y="1081"/>
                </a:lnTo>
                <a:lnTo>
                  <a:pt x="1188" y="1081"/>
                </a:lnTo>
                <a:lnTo>
                  <a:pt x="1204" y="1081"/>
                </a:lnTo>
                <a:lnTo>
                  <a:pt x="1204" y="1089"/>
                </a:lnTo>
                <a:lnTo>
                  <a:pt x="1212" y="1089"/>
                </a:lnTo>
                <a:lnTo>
                  <a:pt x="1220" y="1096"/>
                </a:lnTo>
                <a:lnTo>
                  <a:pt x="1228" y="1104"/>
                </a:lnTo>
                <a:lnTo>
                  <a:pt x="1236" y="1104"/>
                </a:lnTo>
                <a:lnTo>
                  <a:pt x="1244" y="1104"/>
                </a:lnTo>
                <a:lnTo>
                  <a:pt x="1252" y="1112"/>
                </a:lnTo>
                <a:lnTo>
                  <a:pt x="1260" y="1112"/>
                </a:lnTo>
                <a:lnTo>
                  <a:pt x="1268" y="1112"/>
                </a:lnTo>
                <a:lnTo>
                  <a:pt x="1276" y="1120"/>
                </a:lnTo>
                <a:lnTo>
                  <a:pt x="1284" y="1120"/>
                </a:lnTo>
                <a:lnTo>
                  <a:pt x="1284" y="1128"/>
                </a:lnTo>
                <a:lnTo>
                  <a:pt x="1292" y="1128"/>
                </a:lnTo>
                <a:lnTo>
                  <a:pt x="1300" y="1136"/>
                </a:lnTo>
                <a:lnTo>
                  <a:pt x="1308" y="1136"/>
                </a:lnTo>
                <a:lnTo>
                  <a:pt x="1308" y="1144"/>
                </a:lnTo>
                <a:lnTo>
                  <a:pt x="1316" y="1144"/>
                </a:lnTo>
                <a:lnTo>
                  <a:pt x="1316" y="1152"/>
                </a:lnTo>
                <a:lnTo>
                  <a:pt x="1324" y="1152"/>
                </a:lnTo>
                <a:lnTo>
                  <a:pt x="1324" y="1160"/>
                </a:lnTo>
                <a:lnTo>
                  <a:pt x="1340" y="1176"/>
                </a:lnTo>
                <a:lnTo>
                  <a:pt x="1348" y="1184"/>
                </a:lnTo>
                <a:lnTo>
                  <a:pt x="1356" y="1192"/>
                </a:lnTo>
                <a:lnTo>
                  <a:pt x="1356" y="1208"/>
                </a:lnTo>
                <a:lnTo>
                  <a:pt x="1364" y="1216"/>
                </a:lnTo>
                <a:lnTo>
                  <a:pt x="1364" y="1224"/>
                </a:lnTo>
                <a:lnTo>
                  <a:pt x="1380" y="1232"/>
                </a:lnTo>
                <a:lnTo>
                  <a:pt x="1380" y="1240"/>
                </a:lnTo>
                <a:lnTo>
                  <a:pt x="1380" y="1248"/>
                </a:lnTo>
                <a:lnTo>
                  <a:pt x="1388" y="1248"/>
                </a:lnTo>
                <a:lnTo>
                  <a:pt x="1388" y="1256"/>
                </a:lnTo>
                <a:lnTo>
                  <a:pt x="1388" y="1264"/>
                </a:lnTo>
                <a:lnTo>
                  <a:pt x="1396" y="1264"/>
                </a:lnTo>
                <a:lnTo>
                  <a:pt x="1404" y="1280"/>
                </a:lnTo>
                <a:lnTo>
                  <a:pt x="1412" y="1288"/>
                </a:lnTo>
                <a:lnTo>
                  <a:pt x="1412" y="1296"/>
                </a:lnTo>
                <a:lnTo>
                  <a:pt x="1420" y="1296"/>
                </a:lnTo>
                <a:lnTo>
                  <a:pt x="1420" y="1304"/>
                </a:lnTo>
                <a:lnTo>
                  <a:pt x="1428" y="1312"/>
                </a:lnTo>
                <a:lnTo>
                  <a:pt x="1428" y="1320"/>
                </a:lnTo>
                <a:lnTo>
                  <a:pt x="1436" y="1328"/>
                </a:lnTo>
                <a:lnTo>
                  <a:pt x="1452" y="1351"/>
                </a:lnTo>
                <a:lnTo>
                  <a:pt x="1460" y="1359"/>
                </a:lnTo>
                <a:lnTo>
                  <a:pt x="1468" y="1367"/>
                </a:lnTo>
                <a:lnTo>
                  <a:pt x="1484" y="1375"/>
                </a:lnTo>
                <a:lnTo>
                  <a:pt x="1492" y="1391"/>
                </a:lnTo>
                <a:lnTo>
                  <a:pt x="1500" y="1399"/>
                </a:lnTo>
                <a:lnTo>
                  <a:pt x="1508" y="1399"/>
                </a:lnTo>
                <a:lnTo>
                  <a:pt x="1516" y="1407"/>
                </a:lnTo>
                <a:lnTo>
                  <a:pt x="1524" y="1407"/>
                </a:lnTo>
                <a:lnTo>
                  <a:pt x="1532" y="1407"/>
                </a:lnTo>
                <a:lnTo>
                  <a:pt x="1532" y="1423"/>
                </a:lnTo>
                <a:lnTo>
                  <a:pt x="1540" y="1423"/>
                </a:lnTo>
                <a:lnTo>
                  <a:pt x="1548" y="1423"/>
                </a:lnTo>
                <a:lnTo>
                  <a:pt x="1556" y="1423"/>
                </a:lnTo>
                <a:lnTo>
                  <a:pt x="1564" y="1423"/>
                </a:lnTo>
                <a:lnTo>
                  <a:pt x="1572" y="1423"/>
                </a:lnTo>
                <a:lnTo>
                  <a:pt x="1580" y="1423"/>
                </a:lnTo>
                <a:lnTo>
                  <a:pt x="1588" y="1423"/>
                </a:lnTo>
                <a:lnTo>
                  <a:pt x="1596" y="1423"/>
                </a:lnTo>
                <a:lnTo>
                  <a:pt x="1596" y="1407"/>
                </a:lnTo>
                <a:lnTo>
                  <a:pt x="1604" y="1407"/>
                </a:lnTo>
                <a:lnTo>
                  <a:pt x="1612" y="1407"/>
                </a:lnTo>
                <a:lnTo>
                  <a:pt x="1620" y="1407"/>
                </a:lnTo>
                <a:lnTo>
                  <a:pt x="1628" y="1399"/>
                </a:lnTo>
                <a:lnTo>
                  <a:pt x="1636" y="1399"/>
                </a:lnTo>
                <a:lnTo>
                  <a:pt x="1644" y="1399"/>
                </a:lnTo>
                <a:lnTo>
                  <a:pt x="1660" y="1399"/>
                </a:lnTo>
                <a:lnTo>
                  <a:pt x="1668" y="1399"/>
                </a:lnTo>
                <a:lnTo>
                  <a:pt x="1676" y="1399"/>
                </a:lnTo>
                <a:lnTo>
                  <a:pt x="1684" y="1399"/>
                </a:lnTo>
                <a:lnTo>
                  <a:pt x="1700" y="1399"/>
                </a:lnTo>
                <a:lnTo>
                  <a:pt x="1708" y="1407"/>
                </a:lnTo>
                <a:lnTo>
                  <a:pt x="1723" y="1407"/>
                </a:lnTo>
                <a:lnTo>
                  <a:pt x="1731" y="1407"/>
                </a:lnTo>
                <a:lnTo>
                  <a:pt x="1738" y="1407"/>
                </a:lnTo>
                <a:lnTo>
                  <a:pt x="1746" y="1407"/>
                </a:lnTo>
                <a:lnTo>
                  <a:pt x="1762" y="1423"/>
                </a:lnTo>
                <a:lnTo>
                  <a:pt x="1770" y="1423"/>
                </a:lnTo>
                <a:lnTo>
                  <a:pt x="1786" y="1431"/>
                </a:lnTo>
                <a:lnTo>
                  <a:pt x="1794" y="1431"/>
                </a:lnTo>
                <a:lnTo>
                  <a:pt x="1810" y="1431"/>
                </a:lnTo>
                <a:lnTo>
                  <a:pt x="1818" y="1431"/>
                </a:lnTo>
                <a:lnTo>
                  <a:pt x="1834" y="1439"/>
                </a:lnTo>
                <a:lnTo>
                  <a:pt x="1842" y="1439"/>
                </a:lnTo>
                <a:lnTo>
                  <a:pt x="1850" y="1439"/>
                </a:lnTo>
                <a:lnTo>
                  <a:pt x="1858" y="1447"/>
                </a:lnTo>
                <a:lnTo>
                  <a:pt x="1866" y="1447"/>
                </a:lnTo>
                <a:lnTo>
                  <a:pt x="1874" y="1447"/>
                </a:lnTo>
                <a:lnTo>
                  <a:pt x="1882" y="1447"/>
                </a:lnTo>
                <a:lnTo>
                  <a:pt x="1890" y="1455"/>
                </a:lnTo>
                <a:lnTo>
                  <a:pt x="1898" y="1455"/>
                </a:lnTo>
                <a:lnTo>
                  <a:pt x="1914" y="1455"/>
                </a:lnTo>
                <a:lnTo>
                  <a:pt x="1922" y="1455"/>
                </a:lnTo>
                <a:lnTo>
                  <a:pt x="1930" y="1447"/>
                </a:lnTo>
                <a:lnTo>
                  <a:pt x="1938" y="1447"/>
                </a:lnTo>
                <a:lnTo>
                  <a:pt x="1946" y="1439"/>
                </a:lnTo>
                <a:lnTo>
                  <a:pt x="1954" y="1431"/>
                </a:lnTo>
                <a:lnTo>
                  <a:pt x="1962" y="1431"/>
                </a:lnTo>
                <a:lnTo>
                  <a:pt x="1962" y="1423"/>
                </a:lnTo>
                <a:lnTo>
                  <a:pt x="1978" y="1407"/>
                </a:lnTo>
                <a:lnTo>
                  <a:pt x="1986" y="1407"/>
                </a:lnTo>
                <a:lnTo>
                  <a:pt x="1994" y="1407"/>
                </a:lnTo>
                <a:lnTo>
                  <a:pt x="2002" y="1399"/>
                </a:lnTo>
                <a:lnTo>
                  <a:pt x="2010" y="1399"/>
                </a:lnTo>
                <a:lnTo>
                  <a:pt x="2018" y="1391"/>
                </a:lnTo>
                <a:lnTo>
                  <a:pt x="2026" y="1391"/>
                </a:lnTo>
                <a:lnTo>
                  <a:pt x="2034" y="1391"/>
                </a:lnTo>
                <a:lnTo>
                  <a:pt x="2042" y="1391"/>
                </a:lnTo>
                <a:lnTo>
                  <a:pt x="2050" y="1391"/>
                </a:lnTo>
                <a:lnTo>
                  <a:pt x="2066" y="1391"/>
                </a:lnTo>
                <a:lnTo>
                  <a:pt x="2082" y="1391"/>
                </a:lnTo>
                <a:lnTo>
                  <a:pt x="2090" y="1391"/>
                </a:lnTo>
                <a:lnTo>
                  <a:pt x="2098" y="1391"/>
                </a:lnTo>
                <a:lnTo>
                  <a:pt x="2122" y="1391"/>
                </a:lnTo>
                <a:lnTo>
                  <a:pt x="2130" y="1391"/>
                </a:lnTo>
                <a:lnTo>
                  <a:pt x="2138" y="1391"/>
                </a:lnTo>
                <a:lnTo>
                  <a:pt x="2154" y="1391"/>
                </a:lnTo>
                <a:lnTo>
                  <a:pt x="2162" y="1391"/>
                </a:lnTo>
                <a:lnTo>
                  <a:pt x="2178" y="1383"/>
                </a:lnTo>
                <a:lnTo>
                  <a:pt x="2186" y="1383"/>
                </a:lnTo>
                <a:lnTo>
                  <a:pt x="2194" y="1383"/>
                </a:lnTo>
                <a:lnTo>
                  <a:pt x="2210" y="1383"/>
                </a:lnTo>
                <a:lnTo>
                  <a:pt x="2218" y="1383"/>
                </a:lnTo>
                <a:lnTo>
                  <a:pt x="2234" y="1383"/>
                </a:lnTo>
                <a:lnTo>
                  <a:pt x="2242" y="1383"/>
                </a:lnTo>
                <a:lnTo>
                  <a:pt x="2266" y="1383"/>
                </a:lnTo>
                <a:lnTo>
                  <a:pt x="2274" y="1383"/>
                </a:lnTo>
                <a:lnTo>
                  <a:pt x="2290" y="1383"/>
                </a:lnTo>
                <a:lnTo>
                  <a:pt x="2298" y="1391"/>
                </a:lnTo>
                <a:lnTo>
                  <a:pt x="2306" y="1391"/>
                </a:lnTo>
                <a:lnTo>
                  <a:pt x="2314" y="1391"/>
                </a:lnTo>
                <a:lnTo>
                  <a:pt x="2330" y="1391"/>
                </a:lnTo>
                <a:lnTo>
                  <a:pt x="2346" y="1391"/>
                </a:lnTo>
                <a:lnTo>
                  <a:pt x="2362" y="1391"/>
                </a:lnTo>
                <a:lnTo>
                  <a:pt x="2370" y="1391"/>
                </a:lnTo>
                <a:lnTo>
                  <a:pt x="2394" y="1391"/>
                </a:lnTo>
                <a:lnTo>
                  <a:pt x="2402" y="1391"/>
                </a:lnTo>
                <a:lnTo>
                  <a:pt x="2418" y="1391"/>
                </a:lnTo>
                <a:lnTo>
                  <a:pt x="2426" y="1391"/>
                </a:lnTo>
                <a:lnTo>
                  <a:pt x="2433" y="1391"/>
                </a:lnTo>
                <a:lnTo>
                  <a:pt x="2441" y="1391"/>
                </a:lnTo>
                <a:lnTo>
                  <a:pt x="2456" y="1391"/>
                </a:lnTo>
                <a:lnTo>
                  <a:pt x="2464" y="1391"/>
                </a:lnTo>
                <a:lnTo>
                  <a:pt x="2472" y="1391"/>
                </a:lnTo>
                <a:lnTo>
                  <a:pt x="2480" y="1391"/>
                </a:lnTo>
                <a:lnTo>
                  <a:pt x="2504" y="1391"/>
                </a:lnTo>
                <a:lnTo>
                  <a:pt x="2512" y="1391"/>
                </a:lnTo>
                <a:lnTo>
                  <a:pt x="2520" y="1391"/>
                </a:lnTo>
                <a:lnTo>
                  <a:pt x="2536" y="1383"/>
                </a:lnTo>
                <a:lnTo>
                  <a:pt x="2544" y="1383"/>
                </a:lnTo>
                <a:lnTo>
                  <a:pt x="2552" y="1383"/>
                </a:lnTo>
                <a:lnTo>
                  <a:pt x="2560" y="1383"/>
                </a:lnTo>
                <a:lnTo>
                  <a:pt x="2576" y="1383"/>
                </a:lnTo>
                <a:lnTo>
                  <a:pt x="2584" y="1383"/>
                </a:lnTo>
                <a:lnTo>
                  <a:pt x="2608" y="1383"/>
                </a:lnTo>
                <a:lnTo>
                  <a:pt x="2624" y="1383"/>
                </a:lnTo>
                <a:lnTo>
                  <a:pt x="2648" y="1383"/>
                </a:lnTo>
                <a:lnTo>
                  <a:pt x="2656" y="1391"/>
                </a:lnTo>
                <a:lnTo>
                  <a:pt x="2672" y="1391"/>
                </a:lnTo>
                <a:lnTo>
                  <a:pt x="2680" y="1391"/>
                </a:lnTo>
                <a:lnTo>
                  <a:pt x="2696" y="1391"/>
                </a:lnTo>
                <a:lnTo>
                  <a:pt x="2704" y="1391"/>
                </a:lnTo>
                <a:lnTo>
                  <a:pt x="2720" y="1391"/>
                </a:lnTo>
                <a:lnTo>
                  <a:pt x="2728" y="1391"/>
                </a:lnTo>
                <a:lnTo>
                  <a:pt x="2736" y="1391"/>
                </a:lnTo>
                <a:lnTo>
                  <a:pt x="2760" y="1391"/>
                </a:lnTo>
                <a:lnTo>
                  <a:pt x="2776" y="1391"/>
                </a:lnTo>
                <a:lnTo>
                  <a:pt x="2784" y="1391"/>
                </a:lnTo>
                <a:lnTo>
                  <a:pt x="2800" y="1391"/>
                </a:lnTo>
                <a:lnTo>
                  <a:pt x="2824" y="1391"/>
                </a:lnTo>
                <a:lnTo>
                  <a:pt x="2840" y="1399"/>
                </a:lnTo>
                <a:lnTo>
                  <a:pt x="2848" y="1399"/>
                </a:lnTo>
                <a:lnTo>
                  <a:pt x="2856" y="1399"/>
                </a:lnTo>
                <a:lnTo>
                  <a:pt x="2872" y="1407"/>
                </a:lnTo>
                <a:lnTo>
                  <a:pt x="2888" y="1407"/>
                </a:lnTo>
                <a:lnTo>
                  <a:pt x="2904" y="1407"/>
                </a:lnTo>
                <a:lnTo>
                  <a:pt x="2928" y="1407"/>
                </a:lnTo>
                <a:lnTo>
                  <a:pt x="2936" y="1407"/>
                </a:lnTo>
                <a:lnTo>
                  <a:pt x="2944" y="1407"/>
                </a:lnTo>
                <a:lnTo>
                  <a:pt x="2952" y="1407"/>
                </a:lnTo>
                <a:lnTo>
                  <a:pt x="2960" y="1407"/>
                </a:lnTo>
                <a:lnTo>
                  <a:pt x="2968" y="1407"/>
                </a:lnTo>
                <a:lnTo>
                  <a:pt x="2976" y="1399"/>
                </a:lnTo>
                <a:lnTo>
                  <a:pt x="2992" y="1391"/>
                </a:lnTo>
                <a:lnTo>
                  <a:pt x="3000" y="1391"/>
                </a:lnTo>
                <a:lnTo>
                  <a:pt x="3008" y="1391"/>
                </a:lnTo>
                <a:lnTo>
                  <a:pt x="3016" y="1383"/>
                </a:lnTo>
                <a:lnTo>
                  <a:pt x="3040" y="1383"/>
                </a:lnTo>
                <a:lnTo>
                  <a:pt x="3056" y="1383"/>
                </a:lnTo>
                <a:lnTo>
                  <a:pt x="3064" y="1383"/>
                </a:lnTo>
                <a:lnTo>
                  <a:pt x="3080" y="1383"/>
                </a:lnTo>
                <a:lnTo>
                  <a:pt x="3088" y="1383"/>
                </a:lnTo>
                <a:lnTo>
                  <a:pt x="3088" y="1375"/>
                </a:lnTo>
                <a:lnTo>
                  <a:pt x="3104" y="1375"/>
                </a:lnTo>
                <a:lnTo>
                  <a:pt x="3112" y="1375"/>
                </a:lnTo>
                <a:lnTo>
                  <a:pt x="3120" y="1375"/>
                </a:lnTo>
                <a:lnTo>
                  <a:pt x="3127" y="1375"/>
                </a:lnTo>
                <a:lnTo>
                  <a:pt x="3135" y="1367"/>
                </a:lnTo>
                <a:lnTo>
                  <a:pt x="3143" y="1367"/>
                </a:lnTo>
                <a:lnTo>
                  <a:pt x="3151" y="1367"/>
                </a:lnTo>
                <a:lnTo>
                  <a:pt x="3167" y="1367"/>
                </a:lnTo>
                <a:lnTo>
                  <a:pt x="3175" y="1367"/>
                </a:lnTo>
                <a:lnTo>
                  <a:pt x="3190" y="1367"/>
                </a:lnTo>
                <a:lnTo>
                  <a:pt x="3214" y="1367"/>
                </a:lnTo>
                <a:lnTo>
                  <a:pt x="3230" y="1367"/>
                </a:lnTo>
                <a:lnTo>
                  <a:pt x="3246" y="1367"/>
                </a:lnTo>
                <a:lnTo>
                  <a:pt x="3254" y="1367"/>
                </a:lnTo>
                <a:lnTo>
                  <a:pt x="3262" y="1367"/>
                </a:lnTo>
                <a:lnTo>
                  <a:pt x="3270" y="1367"/>
                </a:lnTo>
                <a:lnTo>
                  <a:pt x="3270" y="1359"/>
                </a:lnTo>
                <a:lnTo>
                  <a:pt x="3278" y="1359"/>
                </a:lnTo>
                <a:lnTo>
                  <a:pt x="3294" y="1351"/>
                </a:lnTo>
                <a:lnTo>
                  <a:pt x="3302" y="1343"/>
                </a:lnTo>
                <a:lnTo>
                  <a:pt x="3318" y="1335"/>
                </a:lnTo>
                <a:lnTo>
                  <a:pt x="3318" y="1328"/>
                </a:lnTo>
                <a:lnTo>
                  <a:pt x="3334" y="1328"/>
                </a:lnTo>
                <a:lnTo>
                  <a:pt x="3334" y="1320"/>
                </a:lnTo>
                <a:lnTo>
                  <a:pt x="3342" y="1312"/>
                </a:lnTo>
                <a:lnTo>
                  <a:pt x="3358" y="1304"/>
                </a:lnTo>
                <a:lnTo>
                  <a:pt x="3366" y="1296"/>
                </a:lnTo>
                <a:lnTo>
                  <a:pt x="3366" y="1288"/>
                </a:lnTo>
                <a:lnTo>
                  <a:pt x="3366" y="1280"/>
                </a:lnTo>
                <a:lnTo>
                  <a:pt x="3382" y="1280"/>
                </a:lnTo>
                <a:lnTo>
                  <a:pt x="3390" y="1264"/>
                </a:lnTo>
                <a:lnTo>
                  <a:pt x="3398" y="1264"/>
                </a:lnTo>
                <a:lnTo>
                  <a:pt x="3398" y="1256"/>
                </a:lnTo>
                <a:lnTo>
                  <a:pt x="3398" y="1248"/>
                </a:lnTo>
                <a:lnTo>
                  <a:pt x="3398" y="1240"/>
                </a:lnTo>
                <a:lnTo>
                  <a:pt x="3398" y="1232"/>
                </a:lnTo>
                <a:lnTo>
                  <a:pt x="3406" y="1232"/>
                </a:lnTo>
                <a:lnTo>
                  <a:pt x="3406" y="1224"/>
                </a:lnTo>
                <a:lnTo>
                  <a:pt x="3406" y="1216"/>
                </a:lnTo>
                <a:lnTo>
                  <a:pt x="3414" y="1208"/>
                </a:lnTo>
                <a:lnTo>
                  <a:pt x="3414" y="1192"/>
                </a:lnTo>
                <a:lnTo>
                  <a:pt x="3414" y="1184"/>
                </a:lnTo>
                <a:lnTo>
                  <a:pt x="3414" y="1176"/>
                </a:lnTo>
                <a:lnTo>
                  <a:pt x="3414" y="1168"/>
                </a:lnTo>
                <a:lnTo>
                  <a:pt x="3422" y="1160"/>
                </a:lnTo>
                <a:lnTo>
                  <a:pt x="3422" y="1152"/>
                </a:lnTo>
                <a:lnTo>
                  <a:pt x="3422" y="1136"/>
                </a:lnTo>
                <a:lnTo>
                  <a:pt x="3422" y="1128"/>
                </a:lnTo>
                <a:lnTo>
                  <a:pt x="3422" y="1120"/>
                </a:lnTo>
                <a:lnTo>
                  <a:pt x="3422" y="1112"/>
                </a:lnTo>
                <a:lnTo>
                  <a:pt x="3422" y="1104"/>
                </a:lnTo>
                <a:lnTo>
                  <a:pt x="3422" y="1089"/>
                </a:lnTo>
                <a:lnTo>
                  <a:pt x="3422" y="1081"/>
                </a:lnTo>
                <a:lnTo>
                  <a:pt x="3430" y="1073"/>
                </a:lnTo>
                <a:lnTo>
                  <a:pt x="3430" y="1057"/>
                </a:lnTo>
                <a:lnTo>
                  <a:pt x="3430" y="1049"/>
                </a:lnTo>
                <a:lnTo>
                  <a:pt x="3430" y="1033"/>
                </a:lnTo>
                <a:lnTo>
                  <a:pt x="3430" y="1025"/>
                </a:lnTo>
                <a:lnTo>
                  <a:pt x="3430" y="1017"/>
                </a:lnTo>
                <a:lnTo>
                  <a:pt x="3438" y="1017"/>
                </a:lnTo>
                <a:lnTo>
                  <a:pt x="3438" y="1009"/>
                </a:lnTo>
                <a:lnTo>
                  <a:pt x="3446" y="1001"/>
                </a:lnTo>
                <a:lnTo>
                  <a:pt x="3446" y="986"/>
                </a:lnTo>
                <a:lnTo>
                  <a:pt x="3454" y="978"/>
                </a:lnTo>
                <a:lnTo>
                  <a:pt x="3462" y="978"/>
                </a:lnTo>
                <a:lnTo>
                  <a:pt x="3462" y="962"/>
                </a:lnTo>
                <a:lnTo>
                  <a:pt x="3470" y="962"/>
                </a:lnTo>
                <a:lnTo>
                  <a:pt x="3470" y="954"/>
                </a:lnTo>
                <a:lnTo>
                  <a:pt x="3470" y="946"/>
                </a:lnTo>
                <a:lnTo>
                  <a:pt x="3470" y="938"/>
                </a:lnTo>
                <a:lnTo>
                  <a:pt x="3486" y="938"/>
                </a:lnTo>
                <a:lnTo>
                  <a:pt x="3486" y="922"/>
                </a:lnTo>
                <a:lnTo>
                  <a:pt x="3494" y="914"/>
                </a:lnTo>
                <a:lnTo>
                  <a:pt x="3494" y="906"/>
                </a:lnTo>
                <a:lnTo>
                  <a:pt x="3494" y="898"/>
                </a:lnTo>
                <a:lnTo>
                  <a:pt x="3502" y="898"/>
                </a:lnTo>
                <a:lnTo>
                  <a:pt x="3502" y="890"/>
                </a:lnTo>
                <a:lnTo>
                  <a:pt x="3510" y="890"/>
                </a:lnTo>
                <a:lnTo>
                  <a:pt x="3510" y="874"/>
                </a:lnTo>
                <a:lnTo>
                  <a:pt x="3510" y="866"/>
                </a:lnTo>
                <a:lnTo>
                  <a:pt x="3510" y="850"/>
                </a:lnTo>
                <a:lnTo>
                  <a:pt x="3510" y="835"/>
                </a:lnTo>
                <a:lnTo>
                  <a:pt x="3510" y="819"/>
                </a:lnTo>
                <a:lnTo>
                  <a:pt x="3510" y="811"/>
                </a:lnTo>
                <a:lnTo>
                  <a:pt x="3526" y="803"/>
                </a:lnTo>
                <a:lnTo>
                  <a:pt x="3526" y="795"/>
                </a:lnTo>
                <a:lnTo>
                  <a:pt x="3526" y="779"/>
                </a:lnTo>
                <a:lnTo>
                  <a:pt x="3526" y="771"/>
                </a:lnTo>
                <a:lnTo>
                  <a:pt x="3526" y="763"/>
                </a:lnTo>
                <a:lnTo>
                  <a:pt x="3526" y="755"/>
                </a:lnTo>
                <a:lnTo>
                  <a:pt x="3526" y="739"/>
                </a:lnTo>
                <a:lnTo>
                  <a:pt x="3526" y="731"/>
                </a:lnTo>
                <a:lnTo>
                  <a:pt x="3526" y="723"/>
                </a:lnTo>
                <a:lnTo>
                  <a:pt x="3526" y="707"/>
                </a:lnTo>
                <a:lnTo>
                  <a:pt x="3526" y="699"/>
                </a:lnTo>
                <a:lnTo>
                  <a:pt x="3526" y="691"/>
                </a:lnTo>
                <a:lnTo>
                  <a:pt x="3526" y="675"/>
                </a:lnTo>
                <a:lnTo>
                  <a:pt x="3526" y="667"/>
                </a:lnTo>
                <a:lnTo>
                  <a:pt x="3526" y="659"/>
                </a:lnTo>
                <a:lnTo>
                  <a:pt x="3526" y="651"/>
                </a:lnTo>
                <a:lnTo>
                  <a:pt x="3526" y="635"/>
                </a:lnTo>
                <a:lnTo>
                  <a:pt x="3526" y="627"/>
                </a:lnTo>
                <a:lnTo>
                  <a:pt x="3526" y="619"/>
                </a:lnTo>
                <a:lnTo>
                  <a:pt x="3526" y="604"/>
                </a:lnTo>
                <a:lnTo>
                  <a:pt x="3526" y="588"/>
                </a:lnTo>
                <a:lnTo>
                  <a:pt x="3526" y="572"/>
                </a:lnTo>
                <a:lnTo>
                  <a:pt x="3526" y="564"/>
                </a:lnTo>
                <a:lnTo>
                  <a:pt x="3526" y="556"/>
                </a:lnTo>
                <a:lnTo>
                  <a:pt x="3534" y="548"/>
                </a:lnTo>
                <a:lnTo>
                  <a:pt x="3534" y="540"/>
                </a:lnTo>
                <a:lnTo>
                  <a:pt x="3534" y="532"/>
                </a:lnTo>
                <a:lnTo>
                  <a:pt x="3534" y="524"/>
                </a:lnTo>
                <a:lnTo>
                  <a:pt x="3534" y="516"/>
                </a:lnTo>
                <a:lnTo>
                  <a:pt x="3534" y="508"/>
                </a:lnTo>
                <a:lnTo>
                  <a:pt x="3534" y="501"/>
                </a:lnTo>
                <a:lnTo>
                  <a:pt x="3534" y="485"/>
                </a:lnTo>
                <a:lnTo>
                  <a:pt x="3534" y="477"/>
                </a:lnTo>
                <a:lnTo>
                  <a:pt x="3534" y="469"/>
                </a:lnTo>
                <a:lnTo>
                  <a:pt x="3534" y="461"/>
                </a:lnTo>
                <a:lnTo>
                  <a:pt x="3534" y="453"/>
                </a:lnTo>
                <a:lnTo>
                  <a:pt x="3534" y="445"/>
                </a:lnTo>
                <a:lnTo>
                  <a:pt x="3542" y="445"/>
                </a:lnTo>
                <a:lnTo>
                  <a:pt x="3542" y="437"/>
                </a:lnTo>
                <a:lnTo>
                  <a:pt x="3542" y="429"/>
                </a:lnTo>
                <a:lnTo>
                  <a:pt x="3542" y="421"/>
                </a:lnTo>
                <a:lnTo>
                  <a:pt x="3542" y="413"/>
                </a:lnTo>
                <a:lnTo>
                  <a:pt x="3550" y="413"/>
                </a:lnTo>
                <a:lnTo>
                  <a:pt x="3550" y="405"/>
                </a:lnTo>
                <a:lnTo>
                  <a:pt x="3550" y="397"/>
                </a:lnTo>
                <a:lnTo>
                  <a:pt x="3550" y="389"/>
                </a:lnTo>
                <a:lnTo>
                  <a:pt x="3558" y="389"/>
                </a:lnTo>
                <a:lnTo>
                  <a:pt x="3558" y="381"/>
                </a:lnTo>
                <a:lnTo>
                  <a:pt x="3558" y="373"/>
                </a:lnTo>
                <a:lnTo>
                  <a:pt x="3558" y="365"/>
                </a:lnTo>
                <a:lnTo>
                  <a:pt x="3566" y="358"/>
                </a:lnTo>
                <a:lnTo>
                  <a:pt x="3574" y="358"/>
                </a:lnTo>
                <a:lnTo>
                  <a:pt x="3574" y="350"/>
                </a:lnTo>
                <a:lnTo>
                  <a:pt x="3582" y="342"/>
                </a:lnTo>
                <a:lnTo>
                  <a:pt x="3582" y="334"/>
                </a:lnTo>
                <a:lnTo>
                  <a:pt x="3598" y="334"/>
                </a:lnTo>
                <a:lnTo>
                  <a:pt x="3598" y="326"/>
                </a:lnTo>
                <a:lnTo>
                  <a:pt x="3606" y="318"/>
                </a:lnTo>
                <a:lnTo>
                  <a:pt x="3614" y="318"/>
                </a:lnTo>
                <a:lnTo>
                  <a:pt x="3614" y="310"/>
                </a:lnTo>
                <a:lnTo>
                  <a:pt x="3622" y="310"/>
                </a:lnTo>
                <a:lnTo>
                  <a:pt x="3622" y="294"/>
                </a:lnTo>
                <a:lnTo>
                  <a:pt x="3630" y="294"/>
                </a:lnTo>
                <a:lnTo>
                  <a:pt x="3638" y="294"/>
                </a:lnTo>
                <a:lnTo>
                  <a:pt x="3646" y="286"/>
                </a:lnTo>
                <a:lnTo>
                  <a:pt x="3646" y="278"/>
                </a:lnTo>
                <a:lnTo>
                  <a:pt x="3662" y="278"/>
                </a:lnTo>
                <a:lnTo>
                  <a:pt x="3662" y="270"/>
                </a:lnTo>
                <a:lnTo>
                  <a:pt x="3670" y="262"/>
                </a:lnTo>
                <a:lnTo>
                  <a:pt x="3678" y="262"/>
                </a:lnTo>
                <a:lnTo>
                  <a:pt x="3686" y="262"/>
                </a:lnTo>
                <a:lnTo>
                  <a:pt x="3686" y="254"/>
                </a:lnTo>
                <a:lnTo>
                  <a:pt x="3694" y="246"/>
                </a:lnTo>
                <a:lnTo>
                  <a:pt x="3702" y="238"/>
                </a:lnTo>
                <a:lnTo>
                  <a:pt x="3710" y="238"/>
                </a:lnTo>
                <a:lnTo>
                  <a:pt x="3718" y="230"/>
                </a:lnTo>
                <a:lnTo>
                  <a:pt x="3718" y="222"/>
                </a:lnTo>
                <a:lnTo>
                  <a:pt x="3726" y="222"/>
                </a:lnTo>
                <a:lnTo>
                  <a:pt x="3734" y="214"/>
                </a:lnTo>
                <a:lnTo>
                  <a:pt x="3742" y="214"/>
                </a:lnTo>
                <a:lnTo>
                  <a:pt x="3750" y="206"/>
                </a:lnTo>
                <a:lnTo>
                  <a:pt x="3758" y="206"/>
                </a:lnTo>
                <a:lnTo>
                  <a:pt x="3766" y="206"/>
                </a:lnTo>
                <a:lnTo>
                  <a:pt x="3766" y="198"/>
                </a:lnTo>
                <a:lnTo>
                  <a:pt x="3774" y="198"/>
                </a:lnTo>
                <a:lnTo>
                  <a:pt x="3782" y="198"/>
                </a:lnTo>
                <a:lnTo>
                  <a:pt x="3790" y="190"/>
                </a:lnTo>
                <a:lnTo>
                  <a:pt x="3798" y="190"/>
                </a:lnTo>
                <a:lnTo>
                  <a:pt x="3806" y="190"/>
                </a:lnTo>
                <a:lnTo>
                  <a:pt x="3814" y="190"/>
                </a:lnTo>
                <a:lnTo>
                  <a:pt x="3821" y="190"/>
                </a:lnTo>
                <a:lnTo>
                  <a:pt x="3821" y="182"/>
                </a:lnTo>
                <a:lnTo>
                  <a:pt x="3829" y="182"/>
                </a:lnTo>
                <a:lnTo>
                  <a:pt x="3837" y="182"/>
                </a:lnTo>
                <a:lnTo>
                  <a:pt x="3853" y="182"/>
                </a:lnTo>
                <a:lnTo>
                  <a:pt x="3861" y="182"/>
                </a:lnTo>
                <a:lnTo>
                  <a:pt x="3877" y="182"/>
                </a:lnTo>
                <a:lnTo>
                  <a:pt x="3885" y="182"/>
                </a:lnTo>
                <a:lnTo>
                  <a:pt x="3901" y="182"/>
                </a:lnTo>
                <a:lnTo>
                  <a:pt x="3909" y="182"/>
                </a:lnTo>
                <a:lnTo>
                  <a:pt x="3924" y="182"/>
                </a:lnTo>
                <a:lnTo>
                  <a:pt x="3940" y="182"/>
                </a:lnTo>
                <a:lnTo>
                  <a:pt x="3948" y="182"/>
                </a:lnTo>
                <a:lnTo>
                  <a:pt x="3956" y="182"/>
                </a:lnTo>
                <a:lnTo>
                  <a:pt x="3964" y="182"/>
                </a:lnTo>
                <a:lnTo>
                  <a:pt x="3980" y="182"/>
                </a:lnTo>
                <a:lnTo>
                  <a:pt x="3988" y="174"/>
                </a:lnTo>
                <a:lnTo>
                  <a:pt x="3996" y="174"/>
                </a:lnTo>
                <a:lnTo>
                  <a:pt x="4012" y="166"/>
                </a:lnTo>
                <a:lnTo>
                  <a:pt x="4028" y="166"/>
                </a:lnTo>
                <a:lnTo>
                  <a:pt x="4036" y="158"/>
                </a:lnTo>
                <a:lnTo>
                  <a:pt x="4052" y="158"/>
                </a:lnTo>
                <a:lnTo>
                  <a:pt x="4052" y="150"/>
                </a:lnTo>
                <a:lnTo>
                  <a:pt x="4060" y="150"/>
                </a:lnTo>
                <a:lnTo>
                  <a:pt x="4076" y="142"/>
                </a:lnTo>
                <a:lnTo>
                  <a:pt x="4084" y="142"/>
                </a:lnTo>
                <a:lnTo>
                  <a:pt x="4092" y="134"/>
                </a:lnTo>
                <a:lnTo>
                  <a:pt x="4108" y="134"/>
                </a:lnTo>
                <a:lnTo>
                  <a:pt x="4116" y="126"/>
                </a:lnTo>
                <a:lnTo>
                  <a:pt x="4124" y="126"/>
                </a:lnTo>
                <a:lnTo>
                  <a:pt x="4132" y="119"/>
                </a:lnTo>
                <a:lnTo>
                  <a:pt x="4140" y="119"/>
                </a:lnTo>
                <a:lnTo>
                  <a:pt x="4156" y="119"/>
                </a:lnTo>
                <a:lnTo>
                  <a:pt x="4164" y="119"/>
                </a:lnTo>
                <a:lnTo>
                  <a:pt x="0" y="0"/>
                </a:lnTo>
              </a:path>
            </a:pathLst>
          </a:custGeom>
          <a:noFill/>
          <a:ln w="12700" cap="rnd">
            <a:noFill/>
            <a:round/>
            <a:headEnd/>
            <a:tailEnd/>
          </a:ln>
        </p:spPr>
        <p:txBody>
          <a:bodyPr/>
          <a:lstStyle/>
          <a:p>
            <a:endParaRPr lang="en-US"/>
          </a:p>
        </p:txBody>
      </p:sp>
      <p:sp>
        <p:nvSpPr>
          <p:cNvPr id="6159" name="Freeform 65"/>
          <p:cNvSpPr>
            <a:spLocks/>
          </p:cNvSpPr>
          <p:nvPr/>
        </p:nvSpPr>
        <p:spPr bwMode="auto">
          <a:xfrm>
            <a:off x="446088" y="2436813"/>
            <a:ext cx="8023225" cy="3100387"/>
          </a:xfrm>
          <a:custGeom>
            <a:avLst/>
            <a:gdLst>
              <a:gd name="T0" fmla="*/ 2147483647 w 4171"/>
              <a:gd name="T1" fmla="*/ 2147483647 h 1462"/>
              <a:gd name="T2" fmla="*/ 2147483647 w 4171"/>
              <a:gd name="T3" fmla="*/ 2147483647 h 1462"/>
              <a:gd name="T4" fmla="*/ 2147483647 w 4171"/>
              <a:gd name="T5" fmla="*/ 2147483647 h 1462"/>
              <a:gd name="T6" fmla="*/ 2147483647 w 4171"/>
              <a:gd name="T7" fmla="*/ 2147483647 h 1462"/>
              <a:gd name="T8" fmla="*/ 2147483647 w 4171"/>
              <a:gd name="T9" fmla="*/ 2147483647 h 1462"/>
              <a:gd name="T10" fmla="*/ 2147483647 w 4171"/>
              <a:gd name="T11" fmla="*/ 2147483647 h 1462"/>
              <a:gd name="T12" fmla="*/ 2147483647 w 4171"/>
              <a:gd name="T13" fmla="*/ 2147483647 h 1462"/>
              <a:gd name="T14" fmla="*/ 2147483647 w 4171"/>
              <a:gd name="T15" fmla="*/ 2147483647 h 1462"/>
              <a:gd name="T16" fmla="*/ 2147483647 w 4171"/>
              <a:gd name="T17" fmla="*/ 2147483647 h 1462"/>
              <a:gd name="T18" fmla="*/ 2147483647 w 4171"/>
              <a:gd name="T19" fmla="*/ 2147483647 h 1462"/>
              <a:gd name="T20" fmla="*/ 2147483647 w 4171"/>
              <a:gd name="T21" fmla="*/ 2147483647 h 1462"/>
              <a:gd name="T22" fmla="*/ 2147483647 w 4171"/>
              <a:gd name="T23" fmla="*/ 2147483647 h 1462"/>
              <a:gd name="T24" fmla="*/ 2147483647 w 4171"/>
              <a:gd name="T25" fmla="*/ 2147483647 h 1462"/>
              <a:gd name="T26" fmla="*/ 2147483647 w 4171"/>
              <a:gd name="T27" fmla="*/ 2147483647 h 1462"/>
              <a:gd name="T28" fmla="*/ 2147483647 w 4171"/>
              <a:gd name="T29" fmla="*/ 2147483647 h 1462"/>
              <a:gd name="T30" fmla="*/ 2147483647 w 4171"/>
              <a:gd name="T31" fmla="*/ 2147483647 h 1462"/>
              <a:gd name="T32" fmla="*/ 2147483647 w 4171"/>
              <a:gd name="T33" fmla="*/ 2147483647 h 1462"/>
              <a:gd name="T34" fmla="*/ 2147483647 w 4171"/>
              <a:gd name="T35" fmla="*/ 2147483647 h 1462"/>
              <a:gd name="T36" fmla="*/ 2147483647 w 4171"/>
              <a:gd name="T37" fmla="*/ 2147483647 h 1462"/>
              <a:gd name="T38" fmla="*/ 2147483647 w 4171"/>
              <a:gd name="T39" fmla="*/ 2147483647 h 1462"/>
              <a:gd name="T40" fmla="*/ 2147483647 w 4171"/>
              <a:gd name="T41" fmla="*/ 2147483647 h 1462"/>
              <a:gd name="T42" fmla="*/ 2147483647 w 4171"/>
              <a:gd name="T43" fmla="*/ 2147483647 h 1462"/>
              <a:gd name="T44" fmla="*/ 2147483647 w 4171"/>
              <a:gd name="T45" fmla="*/ 2147483647 h 1462"/>
              <a:gd name="T46" fmla="*/ 2147483647 w 4171"/>
              <a:gd name="T47" fmla="*/ 2147483647 h 1462"/>
              <a:gd name="T48" fmla="*/ 2147483647 w 4171"/>
              <a:gd name="T49" fmla="*/ 2147483647 h 1462"/>
              <a:gd name="T50" fmla="*/ 2147483647 w 4171"/>
              <a:gd name="T51" fmla="*/ 2147483647 h 1462"/>
              <a:gd name="T52" fmla="*/ 2147483647 w 4171"/>
              <a:gd name="T53" fmla="*/ 2147483647 h 1462"/>
              <a:gd name="T54" fmla="*/ 2147483647 w 4171"/>
              <a:gd name="T55" fmla="*/ 2147483647 h 1462"/>
              <a:gd name="T56" fmla="*/ 2147483647 w 4171"/>
              <a:gd name="T57" fmla="*/ 2147483647 h 1462"/>
              <a:gd name="T58" fmla="*/ 2147483647 w 4171"/>
              <a:gd name="T59" fmla="*/ 2147483647 h 1462"/>
              <a:gd name="T60" fmla="*/ 2147483647 w 4171"/>
              <a:gd name="T61" fmla="*/ 2147483647 h 1462"/>
              <a:gd name="T62" fmla="*/ 2147483647 w 4171"/>
              <a:gd name="T63" fmla="*/ 2147483647 h 1462"/>
              <a:gd name="T64" fmla="*/ 2147483647 w 4171"/>
              <a:gd name="T65" fmla="*/ 2147483647 h 1462"/>
              <a:gd name="T66" fmla="*/ 2147483647 w 4171"/>
              <a:gd name="T67" fmla="*/ 2147483647 h 1462"/>
              <a:gd name="T68" fmla="*/ 2147483647 w 4171"/>
              <a:gd name="T69" fmla="*/ 2147483647 h 1462"/>
              <a:gd name="T70" fmla="*/ 2147483647 w 4171"/>
              <a:gd name="T71" fmla="*/ 2147483647 h 1462"/>
              <a:gd name="T72" fmla="*/ 2147483647 w 4171"/>
              <a:gd name="T73" fmla="*/ 2147483647 h 1462"/>
              <a:gd name="T74" fmla="*/ 2147483647 w 4171"/>
              <a:gd name="T75" fmla="*/ 2147483647 h 1462"/>
              <a:gd name="T76" fmla="*/ 2147483647 w 4171"/>
              <a:gd name="T77" fmla="*/ 2147483647 h 1462"/>
              <a:gd name="T78" fmla="*/ 2147483647 w 4171"/>
              <a:gd name="T79" fmla="*/ 2147483647 h 1462"/>
              <a:gd name="T80" fmla="*/ 2147483647 w 4171"/>
              <a:gd name="T81" fmla="*/ 2147483647 h 1462"/>
              <a:gd name="T82" fmla="*/ 2147483647 w 4171"/>
              <a:gd name="T83" fmla="*/ 2147483647 h 1462"/>
              <a:gd name="T84" fmla="*/ 2147483647 w 4171"/>
              <a:gd name="T85" fmla="*/ 2147483647 h 1462"/>
              <a:gd name="T86" fmla="*/ 2147483647 w 4171"/>
              <a:gd name="T87" fmla="*/ 2147483647 h 1462"/>
              <a:gd name="T88" fmla="*/ 2147483647 w 4171"/>
              <a:gd name="T89" fmla="*/ 2147483647 h 1462"/>
              <a:gd name="T90" fmla="*/ 2147483647 w 4171"/>
              <a:gd name="T91" fmla="*/ 2147483647 h 1462"/>
              <a:gd name="T92" fmla="*/ 2147483647 w 4171"/>
              <a:gd name="T93" fmla="*/ 2147483647 h 1462"/>
              <a:gd name="T94" fmla="*/ 2147483647 w 4171"/>
              <a:gd name="T95" fmla="*/ 2147483647 h 1462"/>
              <a:gd name="T96" fmla="*/ 2147483647 w 4171"/>
              <a:gd name="T97" fmla="*/ 2147483647 h 1462"/>
              <a:gd name="T98" fmla="*/ 2147483647 w 4171"/>
              <a:gd name="T99" fmla="*/ 2147483647 h 1462"/>
              <a:gd name="T100" fmla="*/ 2147483647 w 4171"/>
              <a:gd name="T101" fmla="*/ 2147483647 h 1462"/>
              <a:gd name="T102" fmla="*/ 2147483647 w 4171"/>
              <a:gd name="T103" fmla="*/ 2147483647 h 1462"/>
              <a:gd name="T104" fmla="*/ 2147483647 w 4171"/>
              <a:gd name="T105" fmla="*/ 2147483647 h 1462"/>
              <a:gd name="T106" fmla="*/ 2147483647 w 4171"/>
              <a:gd name="T107" fmla="*/ 2147483647 h 1462"/>
              <a:gd name="T108" fmla="*/ 2147483647 w 4171"/>
              <a:gd name="T109" fmla="*/ 2147483647 h 1462"/>
              <a:gd name="T110" fmla="*/ 2147483647 w 4171"/>
              <a:gd name="T111" fmla="*/ 2147483647 h 1462"/>
              <a:gd name="T112" fmla="*/ 2147483647 w 4171"/>
              <a:gd name="T113" fmla="*/ 2147483647 h 1462"/>
              <a:gd name="T114" fmla="*/ 2147483647 w 4171"/>
              <a:gd name="T115" fmla="*/ 2147483647 h 14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71"/>
              <a:gd name="T175" fmla="*/ 0 h 1462"/>
              <a:gd name="T176" fmla="*/ 4171 w 4171"/>
              <a:gd name="T177" fmla="*/ 1462 h 146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71" h="1462">
                <a:moveTo>
                  <a:pt x="0" y="0"/>
                </a:moveTo>
                <a:lnTo>
                  <a:pt x="0" y="0"/>
                </a:lnTo>
                <a:lnTo>
                  <a:pt x="0" y="8"/>
                </a:lnTo>
                <a:lnTo>
                  <a:pt x="8" y="8"/>
                </a:lnTo>
                <a:lnTo>
                  <a:pt x="16" y="8"/>
                </a:lnTo>
                <a:lnTo>
                  <a:pt x="16" y="15"/>
                </a:lnTo>
                <a:lnTo>
                  <a:pt x="24" y="15"/>
                </a:lnTo>
                <a:lnTo>
                  <a:pt x="32" y="15"/>
                </a:lnTo>
                <a:lnTo>
                  <a:pt x="32" y="31"/>
                </a:lnTo>
                <a:lnTo>
                  <a:pt x="40" y="31"/>
                </a:lnTo>
                <a:lnTo>
                  <a:pt x="48" y="31"/>
                </a:lnTo>
                <a:lnTo>
                  <a:pt x="56" y="39"/>
                </a:lnTo>
                <a:lnTo>
                  <a:pt x="64" y="39"/>
                </a:lnTo>
                <a:lnTo>
                  <a:pt x="64" y="47"/>
                </a:lnTo>
                <a:lnTo>
                  <a:pt x="80" y="47"/>
                </a:lnTo>
                <a:lnTo>
                  <a:pt x="80" y="55"/>
                </a:lnTo>
                <a:lnTo>
                  <a:pt x="88" y="55"/>
                </a:lnTo>
                <a:lnTo>
                  <a:pt x="96" y="55"/>
                </a:lnTo>
                <a:lnTo>
                  <a:pt x="96" y="63"/>
                </a:lnTo>
                <a:lnTo>
                  <a:pt x="104" y="71"/>
                </a:lnTo>
                <a:lnTo>
                  <a:pt x="112" y="71"/>
                </a:lnTo>
                <a:lnTo>
                  <a:pt x="112" y="79"/>
                </a:lnTo>
                <a:lnTo>
                  <a:pt x="112" y="87"/>
                </a:lnTo>
                <a:lnTo>
                  <a:pt x="120" y="87"/>
                </a:lnTo>
                <a:lnTo>
                  <a:pt x="120" y="95"/>
                </a:lnTo>
                <a:lnTo>
                  <a:pt x="128" y="103"/>
                </a:lnTo>
                <a:lnTo>
                  <a:pt x="128" y="111"/>
                </a:lnTo>
                <a:lnTo>
                  <a:pt x="128" y="119"/>
                </a:lnTo>
                <a:lnTo>
                  <a:pt x="144" y="119"/>
                </a:lnTo>
                <a:lnTo>
                  <a:pt x="152" y="119"/>
                </a:lnTo>
                <a:lnTo>
                  <a:pt x="152" y="127"/>
                </a:lnTo>
                <a:lnTo>
                  <a:pt x="152" y="135"/>
                </a:lnTo>
                <a:lnTo>
                  <a:pt x="160" y="135"/>
                </a:lnTo>
                <a:lnTo>
                  <a:pt x="160" y="143"/>
                </a:lnTo>
                <a:lnTo>
                  <a:pt x="168" y="143"/>
                </a:lnTo>
                <a:lnTo>
                  <a:pt x="176" y="143"/>
                </a:lnTo>
                <a:lnTo>
                  <a:pt x="184" y="151"/>
                </a:lnTo>
                <a:lnTo>
                  <a:pt x="192" y="159"/>
                </a:lnTo>
                <a:lnTo>
                  <a:pt x="200" y="159"/>
                </a:lnTo>
                <a:lnTo>
                  <a:pt x="200" y="167"/>
                </a:lnTo>
                <a:lnTo>
                  <a:pt x="216" y="167"/>
                </a:lnTo>
                <a:lnTo>
                  <a:pt x="224" y="167"/>
                </a:lnTo>
                <a:lnTo>
                  <a:pt x="224" y="175"/>
                </a:lnTo>
                <a:lnTo>
                  <a:pt x="232" y="175"/>
                </a:lnTo>
                <a:lnTo>
                  <a:pt x="240" y="175"/>
                </a:lnTo>
                <a:lnTo>
                  <a:pt x="248" y="175"/>
                </a:lnTo>
                <a:lnTo>
                  <a:pt x="256" y="175"/>
                </a:lnTo>
                <a:lnTo>
                  <a:pt x="263" y="183"/>
                </a:lnTo>
                <a:lnTo>
                  <a:pt x="271" y="183"/>
                </a:lnTo>
                <a:lnTo>
                  <a:pt x="279" y="183"/>
                </a:lnTo>
                <a:lnTo>
                  <a:pt x="287" y="183"/>
                </a:lnTo>
                <a:lnTo>
                  <a:pt x="295" y="183"/>
                </a:lnTo>
                <a:lnTo>
                  <a:pt x="303" y="183"/>
                </a:lnTo>
                <a:lnTo>
                  <a:pt x="311" y="183"/>
                </a:lnTo>
                <a:lnTo>
                  <a:pt x="319" y="183"/>
                </a:lnTo>
                <a:lnTo>
                  <a:pt x="327" y="183"/>
                </a:lnTo>
                <a:lnTo>
                  <a:pt x="335" y="183"/>
                </a:lnTo>
                <a:lnTo>
                  <a:pt x="343" y="183"/>
                </a:lnTo>
                <a:lnTo>
                  <a:pt x="359" y="183"/>
                </a:lnTo>
                <a:lnTo>
                  <a:pt x="367" y="183"/>
                </a:lnTo>
                <a:lnTo>
                  <a:pt x="375" y="183"/>
                </a:lnTo>
                <a:lnTo>
                  <a:pt x="375" y="191"/>
                </a:lnTo>
                <a:lnTo>
                  <a:pt x="383" y="191"/>
                </a:lnTo>
                <a:lnTo>
                  <a:pt x="391" y="191"/>
                </a:lnTo>
                <a:lnTo>
                  <a:pt x="399" y="191"/>
                </a:lnTo>
                <a:lnTo>
                  <a:pt x="407" y="199"/>
                </a:lnTo>
                <a:lnTo>
                  <a:pt x="415" y="199"/>
                </a:lnTo>
                <a:lnTo>
                  <a:pt x="431" y="199"/>
                </a:lnTo>
                <a:lnTo>
                  <a:pt x="431" y="207"/>
                </a:lnTo>
                <a:lnTo>
                  <a:pt x="439" y="207"/>
                </a:lnTo>
                <a:lnTo>
                  <a:pt x="447" y="207"/>
                </a:lnTo>
                <a:lnTo>
                  <a:pt x="447" y="215"/>
                </a:lnTo>
                <a:lnTo>
                  <a:pt x="455" y="215"/>
                </a:lnTo>
                <a:lnTo>
                  <a:pt x="463" y="215"/>
                </a:lnTo>
                <a:lnTo>
                  <a:pt x="463" y="223"/>
                </a:lnTo>
                <a:lnTo>
                  <a:pt x="471" y="223"/>
                </a:lnTo>
                <a:lnTo>
                  <a:pt x="471" y="231"/>
                </a:lnTo>
                <a:lnTo>
                  <a:pt x="479" y="231"/>
                </a:lnTo>
                <a:lnTo>
                  <a:pt x="479" y="239"/>
                </a:lnTo>
                <a:lnTo>
                  <a:pt x="487" y="239"/>
                </a:lnTo>
                <a:lnTo>
                  <a:pt x="487" y="247"/>
                </a:lnTo>
                <a:lnTo>
                  <a:pt x="495" y="247"/>
                </a:lnTo>
                <a:lnTo>
                  <a:pt x="503" y="247"/>
                </a:lnTo>
                <a:lnTo>
                  <a:pt x="511" y="247"/>
                </a:lnTo>
                <a:lnTo>
                  <a:pt x="511" y="255"/>
                </a:lnTo>
                <a:lnTo>
                  <a:pt x="511" y="263"/>
                </a:lnTo>
                <a:lnTo>
                  <a:pt x="519" y="263"/>
                </a:lnTo>
                <a:lnTo>
                  <a:pt x="527" y="263"/>
                </a:lnTo>
                <a:lnTo>
                  <a:pt x="535" y="263"/>
                </a:lnTo>
                <a:lnTo>
                  <a:pt x="535" y="271"/>
                </a:lnTo>
                <a:lnTo>
                  <a:pt x="543" y="271"/>
                </a:lnTo>
                <a:lnTo>
                  <a:pt x="543" y="279"/>
                </a:lnTo>
                <a:lnTo>
                  <a:pt x="543" y="287"/>
                </a:lnTo>
                <a:lnTo>
                  <a:pt x="551" y="287"/>
                </a:lnTo>
                <a:lnTo>
                  <a:pt x="551" y="295"/>
                </a:lnTo>
                <a:lnTo>
                  <a:pt x="559" y="295"/>
                </a:lnTo>
                <a:lnTo>
                  <a:pt x="567" y="295"/>
                </a:lnTo>
                <a:lnTo>
                  <a:pt x="575" y="311"/>
                </a:lnTo>
                <a:lnTo>
                  <a:pt x="583" y="311"/>
                </a:lnTo>
                <a:lnTo>
                  <a:pt x="583" y="319"/>
                </a:lnTo>
                <a:lnTo>
                  <a:pt x="583" y="327"/>
                </a:lnTo>
                <a:lnTo>
                  <a:pt x="591" y="327"/>
                </a:lnTo>
                <a:lnTo>
                  <a:pt x="591" y="335"/>
                </a:lnTo>
                <a:lnTo>
                  <a:pt x="599" y="335"/>
                </a:lnTo>
                <a:lnTo>
                  <a:pt x="607" y="335"/>
                </a:lnTo>
                <a:lnTo>
                  <a:pt x="607" y="343"/>
                </a:lnTo>
                <a:lnTo>
                  <a:pt x="615" y="343"/>
                </a:lnTo>
                <a:lnTo>
                  <a:pt x="615" y="351"/>
                </a:lnTo>
                <a:lnTo>
                  <a:pt x="623" y="351"/>
                </a:lnTo>
                <a:lnTo>
                  <a:pt x="623" y="359"/>
                </a:lnTo>
                <a:lnTo>
                  <a:pt x="639" y="359"/>
                </a:lnTo>
                <a:lnTo>
                  <a:pt x="639" y="367"/>
                </a:lnTo>
                <a:lnTo>
                  <a:pt x="647" y="367"/>
                </a:lnTo>
                <a:lnTo>
                  <a:pt x="647" y="375"/>
                </a:lnTo>
                <a:lnTo>
                  <a:pt x="647" y="383"/>
                </a:lnTo>
                <a:lnTo>
                  <a:pt x="655" y="383"/>
                </a:lnTo>
                <a:lnTo>
                  <a:pt x="655" y="391"/>
                </a:lnTo>
                <a:lnTo>
                  <a:pt x="663" y="391"/>
                </a:lnTo>
                <a:lnTo>
                  <a:pt x="663" y="399"/>
                </a:lnTo>
                <a:lnTo>
                  <a:pt x="671" y="399"/>
                </a:lnTo>
                <a:lnTo>
                  <a:pt x="671" y="407"/>
                </a:lnTo>
                <a:lnTo>
                  <a:pt x="679" y="415"/>
                </a:lnTo>
                <a:lnTo>
                  <a:pt x="687" y="415"/>
                </a:lnTo>
                <a:lnTo>
                  <a:pt x="687" y="423"/>
                </a:lnTo>
                <a:lnTo>
                  <a:pt x="695" y="423"/>
                </a:lnTo>
                <a:lnTo>
                  <a:pt x="695" y="431"/>
                </a:lnTo>
                <a:lnTo>
                  <a:pt x="695" y="439"/>
                </a:lnTo>
                <a:lnTo>
                  <a:pt x="711" y="439"/>
                </a:lnTo>
                <a:lnTo>
                  <a:pt x="711" y="447"/>
                </a:lnTo>
                <a:lnTo>
                  <a:pt x="719" y="447"/>
                </a:lnTo>
                <a:lnTo>
                  <a:pt x="719" y="455"/>
                </a:lnTo>
                <a:lnTo>
                  <a:pt x="727" y="455"/>
                </a:lnTo>
                <a:lnTo>
                  <a:pt x="727" y="463"/>
                </a:lnTo>
                <a:lnTo>
                  <a:pt x="735" y="471"/>
                </a:lnTo>
                <a:lnTo>
                  <a:pt x="735" y="479"/>
                </a:lnTo>
                <a:lnTo>
                  <a:pt x="743" y="479"/>
                </a:lnTo>
                <a:lnTo>
                  <a:pt x="743" y="487"/>
                </a:lnTo>
                <a:lnTo>
                  <a:pt x="751" y="487"/>
                </a:lnTo>
                <a:lnTo>
                  <a:pt x="751" y="495"/>
                </a:lnTo>
                <a:lnTo>
                  <a:pt x="759" y="495"/>
                </a:lnTo>
                <a:lnTo>
                  <a:pt x="759" y="503"/>
                </a:lnTo>
                <a:lnTo>
                  <a:pt x="759" y="510"/>
                </a:lnTo>
                <a:lnTo>
                  <a:pt x="767" y="518"/>
                </a:lnTo>
                <a:lnTo>
                  <a:pt x="775" y="526"/>
                </a:lnTo>
                <a:lnTo>
                  <a:pt x="783" y="526"/>
                </a:lnTo>
                <a:lnTo>
                  <a:pt x="783" y="534"/>
                </a:lnTo>
                <a:lnTo>
                  <a:pt x="791" y="542"/>
                </a:lnTo>
                <a:lnTo>
                  <a:pt x="799" y="550"/>
                </a:lnTo>
                <a:lnTo>
                  <a:pt x="799" y="558"/>
                </a:lnTo>
                <a:lnTo>
                  <a:pt x="799" y="566"/>
                </a:lnTo>
                <a:lnTo>
                  <a:pt x="807" y="566"/>
                </a:lnTo>
                <a:lnTo>
                  <a:pt x="815" y="574"/>
                </a:lnTo>
                <a:lnTo>
                  <a:pt x="823" y="574"/>
                </a:lnTo>
                <a:lnTo>
                  <a:pt x="823" y="590"/>
                </a:lnTo>
                <a:lnTo>
                  <a:pt x="831" y="590"/>
                </a:lnTo>
                <a:lnTo>
                  <a:pt x="831" y="598"/>
                </a:lnTo>
                <a:lnTo>
                  <a:pt x="839" y="598"/>
                </a:lnTo>
                <a:lnTo>
                  <a:pt x="839" y="606"/>
                </a:lnTo>
                <a:lnTo>
                  <a:pt x="839" y="614"/>
                </a:lnTo>
                <a:lnTo>
                  <a:pt x="855" y="614"/>
                </a:lnTo>
                <a:lnTo>
                  <a:pt x="855" y="622"/>
                </a:lnTo>
                <a:lnTo>
                  <a:pt x="863" y="622"/>
                </a:lnTo>
                <a:lnTo>
                  <a:pt x="863" y="630"/>
                </a:lnTo>
                <a:lnTo>
                  <a:pt x="863" y="638"/>
                </a:lnTo>
                <a:lnTo>
                  <a:pt x="871" y="638"/>
                </a:lnTo>
                <a:lnTo>
                  <a:pt x="871" y="654"/>
                </a:lnTo>
                <a:lnTo>
                  <a:pt x="879" y="654"/>
                </a:lnTo>
                <a:lnTo>
                  <a:pt x="879" y="662"/>
                </a:lnTo>
                <a:lnTo>
                  <a:pt x="887" y="662"/>
                </a:lnTo>
                <a:lnTo>
                  <a:pt x="887" y="670"/>
                </a:lnTo>
                <a:lnTo>
                  <a:pt x="887" y="678"/>
                </a:lnTo>
                <a:lnTo>
                  <a:pt x="895" y="678"/>
                </a:lnTo>
                <a:lnTo>
                  <a:pt x="903" y="678"/>
                </a:lnTo>
                <a:lnTo>
                  <a:pt x="903" y="686"/>
                </a:lnTo>
                <a:lnTo>
                  <a:pt x="903" y="694"/>
                </a:lnTo>
                <a:lnTo>
                  <a:pt x="911" y="694"/>
                </a:lnTo>
                <a:lnTo>
                  <a:pt x="919" y="702"/>
                </a:lnTo>
                <a:lnTo>
                  <a:pt x="927" y="702"/>
                </a:lnTo>
                <a:lnTo>
                  <a:pt x="927" y="710"/>
                </a:lnTo>
                <a:lnTo>
                  <a:pt x="927" y="726"/>
                </a:lnTo>
                <a:lnTo>
                  <a:pt x="935" y="726"/>
                </a:lnTo>
                <a:lnTo>
                  <a:pt x="943" y="734"/>
                </a:lnTo>
                <a:lnTo>
                  <a:pt x="943" y="742"/>
                </a:lnTo>
                <a:lnTo>
                  <a:pt x="951" y="750"/>
                </a:lnTo>
                <a:lnTo>
                  <a:pt x="951" y="758"/>
                </a:lnTo>
                <a:lnTo>
                  <a:pt x="951" y="766"/>
                </a:lnTo>
                <a:lnTo>
                  <a:pt x="959" y="766"/>
                </a:lnTo>
                <a:lnTo>
                  <a:pt x="959" y="774"/>
                </a:lnTo>
                <a:lnTo>
                  <a:pt x="967" y="774"/>
                </a:lnTo>
                <a:lnTo>
                  <a:pt x="967" y="782"/>
                </a:lnTo>
                <a:lnTo>
                  <a:pt x="967" y="790"/>
                </a:lnTo>
                <a:lnTo>
                  <a:pt x="967" y="798"/>
                </a:lnTo>
                <a:lnTo>
                  <a:pt x="975" y="806"/>
                </a:lnTo>
                <a:lnTo>
                  <a:pt x="975" y="814"/>
                </a:lnTo>
                <a:lnTo>
                  <a:pt x="975" y="822"/>
                </a:lnTo>
                <a:lnTo>
                  <a:pt x="975" y="830"/>
                </a:lnTo>
                <a:lnTo>
                  <a:pt x="975" y="838"/>
                </a:lnTo>
                <a:lnTo>
                  <a:pt x="975" y="846"/>
                </a:lnTo>
                <a:lnTo>
                  <a:pt x="991" y="854"/>
                </a:lnTo>
                <a:lnTo>
                  <a:pt x="991" y="870"/>
                </a:lnTo>
                <a:lnTo>
                  <a:pt x="991" y="878"/>
                </a:lnTo>
                <a:lnTo>
                  <a:pt x="991" y="886"/>
                </a:lnTo>
                <a:lnTo>
                  <a:pt x="991" y="894"/>
                </a:lnTo>
                <a:lnTo>
                  <a:pt x="998" y="894"/>
                </a:lnTo>
                <a:lnTo>
                  <a:pt x="998" y="902"/>
                </a:lnTo>
                <a:lnTo>
                  <a:pt x="1006" y="902"/>
                </a:lnTo>
                <a:lnTo>
                  <a:pt x="1006" y="910"/>
                </a:lnTo>
                <a:lnTo>
                  <a:pt x="1006" y="918"/>
                </a:lnTo>
                <a:lnTo>
                  <a:pt x="1014" y="918"/>
                </a:lnTo>
                <a:lnTo>
                  <a:pt x="1014" y="926"/>
                </a:lnTo>
                <a:lnTo>
                  <a:pt x="1014" y="942"/>
                </a:lnTo>
                <a:lnTo>
                  <a:pt x="1022" y="942"/>
                </a:lnTo>
                <a:lnTo>
                  <a:pt x="1030" y="942"/>
                </a:lnTo>
                <a:lnTo>
                  <a:pt x="1030" y="950"/>
                </a:lnTo>
                <a:lnTo>
                  <a:pt x="1030" y="958"/>
                </a:lnTo>
                <a:lnTo>
                  <a:pt x="1038" y="958"/>
                </a:lnTo>
                <a:lnTo>
                  <a:pt x="1046" y="974"/>
                </a:lnTo>
                <a:lnTo>
                  <a:pt x="1054" y="974"/>
                </a:lnTo>
                <a:lnTo>
                  <a:pt x="1054" y="982"/>
                </a:lnTo>
                <a:lnTo>
                  <a:pt x="1062" y="982"/>
                </a:lnTo>
                <a:lnTo>
                  <a:pt x="1070" y="990"/>
                </a:lnTo>
                <a:lnTo>
                  <a:pt x="1078" y="990"/>
                </a:lnTo>
                <a:lnTo>
                  <a:pt x="1078" y="1005"/>
                </a:lnTo>
                <a:lnTo>
                  <a:pt x="1086" y="1005"/>
                </a:lnTo>
                <a:lnTo>
                  <a:pt x="1094" y="1013"/>
                </a:lnTo>
                <a:lnTo>
                  <a:pt x="1102" y="1021"/>
                </a:lnTo>
                <a:lnTo>
                  <a:pt x="1110" y="1021"/>
                </a:lnTo>
                <a:lnTo>
                  <a:pt x="1118" y="1029"/>
                </a:lnTo>
                <a:lnTo>
                  <a:pt x="1134" y="1037"/>
                </a:lnTo>
                <a:lnTo>
                  <a:pt x="1142" y="1045"/>
                </a:lnTo>
                <a:lnTo>
                  <a:pt x="1142" y="1053"/>
                </a:lnTo>
                <a:lnTo>
                  <a:pt x="1150" y="1053"/>
                </a:lnTo>
                <a:lnTo>
                  <a:pt x="1158" y="1053"/>
                </a:lnTo>
                <a:lnTo>
                  <a:pt x="1166" y="1061"/>
                </a:lnTo>
                <a:lnTo>
                  <a:pt x="1166" y="1069"/>
                </a:lnTo>
                <a:lnTo>
                  <a:pt x="1174" y="1077"/>
                </a:lnTo>
                <a:lnTo>
                  <a:pt x="1182" y="1077"/>
                </a:lnTo>
                <a:lnTo>
                  <a:pt x="1182" y="1085"/>
                </a:lnTo>
                <a:lnTo>
                  <a:pt x="1190" y="1085"/>
                </a:lnTo>
                <a:lnTo>
                  <a:pt x="1206" y="1085"/>
                </a:lnTo>
                <a:lnTo>
                  <a:pt x="1206" y="1093"/>
                </a:lnTo>
                <a:lnTo>
                  <a:pt x="1214" y="1093"/>
                </a:lnTo>
                <a:lnTo>
                  <a:pt x="1222" y="1101"/>
                </a:lnTo>
                <a:lnTo>
                  <a:pt x="1230" y="1109"/>
                </a:lnTo>
                <a:lnTo>
                  <a:pt x="1238" y="1109"/>
                </a:lnTo>
                <a:lnTo>
                  <a:pt x="1246" y="1109"/>
                </a:lnTo>
                <a:lnTo>
                  <a:pt x="1254" y="1117"/>
                </a:lnTo>
                <a:lnTo>
                  <a:pt x="1262" y="1117"/>
                </a:lnTo>
                <a:lnTo>
                  <a:pt x="1270" y="1117"/>
                </a:lnTo>
                <a:lnTo>
                  <a:pt x="1278" y="1125"/>
                </a:lnTo>
                <a:lnTo>
                  <a:pt x="1286" y="1125"/>
                </a:lnTo>
                <a:lnTo>
                  <a:pt x="1286" y="1133"/>
                </a:lnTo>
                <a:lnTo>
                  <a:pt x="1294" y="1133"/>
                </a:lnTo>
                <a:lnTo>
                  <a:pt x="1302" y="1141"/>
                </a:lnTo>
                <a:lnTo>
                  <a:pt x="1310" y="1141"/>
                </a:lnTo>
                <a:lnTo>
                  <a:pt x="1310" y="1149"/>
                </a:lnTo>
                <a:lnTo>
                  <a:pt x="1318" y="1149"/>
                </a:lnTo>
                <a:lnTo>
                  <a:pt x="1318" y="1157"/>
                </a:lnTo>
                <a:lnTo>
                  <a:pt x="1326" y="1157"/>
                </a:lnTo>
                <a:lnTo>
                  <a:pt x="1326" y="1165"/>
                </a:lnTo>
                <a:lnTo>
                  <a:pt x="1342" y="1181"/>
                </a:lnTo>
                <a:lnTo>
                  <a:pt x="1350" y="1189"/>
                </a:lnTo>
                <a:lnTo>
                  <a:pt x="1358" y="1197"/>
                </a:lnTo>
                <a:lnTo>
                  <a:pt x="1358" y="1213"/>
                </a:lnTo>
                <a:lnTo>
                  <a:pt x="1366" y="1221"/>
                </a:lnTo>
                <a:lnTo>
                  <a:pt x="1366" y="1229"/>
                </a:lnTo>
                <a:lnTo>
                  <a:pt x="1382" y="1237"/>
                </a:lnTo>
                <a:lnTo>
                  <a:pt x="1382" y="1245"/>
                </a:lnTo>
                <a:lnTo>
                  <a:pt x="1382" y="1253"/>
                </a:lnTo>
                <a:lnTo>
                  <a:pt x="1390" y="1253"/>
                </a:lnTo>
                <a:lnTo>
                  <a:pt x="1390" y="1261"/>
                </a:lnTo>
                <a:lnTo>
                  <a:pt x="1390" y="1269"/>
                </a:lnTo>
                <a:lnTo>
                  <a:pt x="1398" y="1269"/>
                </a:lnTo>
                <a:lnTo>
                  <a:pt x="1406" y="1285"/>
                </a:lnTo>
                <a:lnTo>
                  <a:pt x="1414" y="1293"/>
                </a:lnTo>
                <a:lnTo>
                  <a:pt x="1414" y="1301"/>
                </a:lnTo>
                <a:lnTo>
                  <a:pt x="1422" y="1301"/>
                </a:lnTo>
                <a:lnTo>
                  <a:pt x="1422" y="1309"/>
                </a:lnTo>
                <a:lnTo>
                  <a:pt x="1430" y="1317"/>
                </a:lnTo>
                <a:lnTo>
                  <a:pt x="1430" y="1325"/>
                </a:lnTo>
                <a:lnTo>
                  <a:pt x="1438" y="1333"/>
                </a:lnTo>
                <a:lnTo>
                  <a:pt x="1454" y="1357"/>
                </a:lnTo>
                <a:lnTo>
                  <a:pt x="1462" y="1365"/>
                </a:lnTo>
                <a:lnTo>
                  <a:pt x="1470" y="1373"/>
                </a:lnTo>
                <a:lnTo>
                  <a:pt x="1486" y="1381"/>
                </a:lnTo>
                <a:lnTo>
                  <a:pt x="1494" y="1397"/>
                </a:lnTo>
                <a:lnTo>
                  <a:pt x="1502" y="1405"/>
                </a:lnTo>
                <a:lnTo>
                  <a:pt x="1510" y="1405"/>
                </a:lnTo>
                <a:lnTo>
                  <a:pt x="1518" y="1413"/>
                </a:lnTo>
                <a:lnTo>
                  <a:pt x="1526" y="1413"/>
                </a:lnTo>
                <a:lnTo>
                  <a:pt x="1534" y="1413"/>
                </a:lnTo>
                <a:lnTo>
                  <a:pt x="1534" y="1429"/>
                </a:lnTo>
                <a:lnTo>
                  <a:pt x="1542" y="1429"/>
                </a:lnTo>
                <a:lnTo>
                  <a:pt x="1550" y="1429"/>
                </a:lnTo>
                <a:lnTo>
                  <a:pt x="1558" y="1429"/>
                </a:lnTo>
                <a:lnTo>
                  <a:pt x="1566" y="1429"/>
                </a:lnTo>
                <a:lnTo>
                  <a:pt x="1574" y="1429"/>
                </a:lnTo>
                <a:lnTo>
                  <a:pt x="1582" y="1429"/>
                </a:lnTo>
                <a:lnTo>
                  <a:pt x="1590" y="1429"/>
                </a:lnTo>
                <a:lnTo>
                  <a:pt x="1598" y="1429"/>
                </a:lnTo>
                <a:lnTo>
                  <a:pt x="1598" y="1413"/>
                </a:lnTo>
                <a:lnTo>
                  <a:pt x="1606" y="1413"/>
                </a:lnTo>
                <a:lnTo>
                  <a:pt x="1614" y="1413"/>
                </a:lnTo>
                <a:lnTo>
                  <a:pt x="1622" y="1413"/>
                </a:lnTo>
                <a:lnTo>
                  <a:pt x="1630" y="1405"/>
                </a:lnTo>
                <a:lnTo>
                  <a:pt x="1638" y="1405"/>
                </a:lnTo>
                <a:lnTo>
                  <a:pt x="1646" y="1405"/>
                </a:lnTo>
                <a:lnTo>
                  <a:pt x="1662" y="1405"/>
                </a:lnTo>
                <a:lnTo>
                  <a:pt x="1670" y="1405"/>
                </a:lnTo>
                <a:lnTo>
                  <a:pt x="1678" y="1405"/>
                </a:lnTo>
                <a:lnTo>
                  <a:pt x="1686" y="1405"/>
                </a:lnTo>
                <a:lnTo>
                  <a:pt x="1702" y="1405"/>
                </a:lnTo>
                <a:lnTo>
                  <a:pt x="1710" y="1413"/>
                </a:lnTo>
                <a:lnTo>
                  <a:pt x="1725" y="1413"/>
                </a:lnTo>
                <a:lnTo>
                  <a:pt x="1733" y="1413"/>
                </a:lnTo>
                <a:lnTo>
                  <a:pt x="1741" y="1413"/>
                </a:lnTo>
                <a:lnTo>
                  <a:pt x="1749" y="1413"/>
                </a:lnTo>
                <a:lnTo>
                  <a:pt x="1765" y="1429"/>
                </a:lnTo>
                <a:lnTo>
                  <a:pt x="1773" y="1429"/>
                </a:lnTo>
                <a:lnTo>
                  <a:pt x="1789" y="1437"/>
                </a:lnTo>
                <a:lnTo>
                  <a:pt x="1797" y="1437"/>
                </a:lnTo>
                <a:lnTo>
                  <a:pt x="1813" y="1437"/>
                </a:lnTo>
                <a:lnTo>
                  <a:pt x="1821" y="1437"/>
                </a:lnTo>
                <a:lnTo>
                  <a:pt x="1837" y="1445"/>
                </a:lnTo>
                <a:lnTo>
                  <a:pt x="1845" y="1445"/>
                </a:lnTo>
                <a:lnTo>
                  <a:pt x="1853" y="1445"/>
                </a:lnTo>
                <a:lnTo>
                  <a:pt x="1861" y="1453"/>
                </a:lnTo>
                <a:lnTo>
                  <a:pt x="1869" y="1453"/>
                </a:lnTo>
                <a:lnTo>
                  <a:pt x="1877" y="1453"/>
                </a:lnTo>
                <a:lnTo>
                  <a:pt x="1885" y="1453"/>
                </a:lnTo>
                <a:lnTo>
                  <a:pt x="1893" y="1461"/>
                </a:lnTo>
                <a:lnTo>
                  <a:pt x="1901" y="1461"/>
                </a:lnTo>
                <a:lnTo>
                  <a:pt x="1917" y="1461"/>
                </a:lnTo>
                <a:lnTo>
                  <a:pt x="1925" y="1461"/>
                </a:lnTo>
                <a:lnTo>
                  <a:pt x="1933" y="1453"/>
                </a:lnTo>
                <a:lnTo>
                  <a:pt x="1941" y="1453"/>
                </a:lnTo>
                <a:lnTo>
                  <a:pt x="1949" y="1445"/>
                </a:lnTo>
                <a:lnTo>
                  <a:pt x="1957" y="1437"/>
                </a:lnTo>
                <a:lnTo>
                  <a:pt x="1965" y="1437"/>
                </a:lnTo>
                <a:lnTo>
                  <a:pt x="1965" y="1429"/>
                </a:lnTo>
                <a:lnTo>
                  <a:pt x="1981" y="1413"/>
                </a:lnTo>
                <a:lnTo>
                  <a:pt x="1989" y="1413"/>
                </a:lnTo>
                <a:lnTo>
                  <a:pt x="1997" y="1413"/>
                </a:lnTo>
                <a:lnTo>
                  <a:pt x="2005" y="1405"/>
                </a:lnTo>
                <a:lnTo>
                  <a:pt x="2013" y="1405"/>
                </a:lnTo>
                <a:lnTo>
                  <a:pt x="2021" y="1397"/>
                </a:lnTo>
                <a:lnTo>
                  <a:pt x="2029" y="1397"/>
                </a:lnTo>
                <a:lnTo>
                  <a:pt x="2037" y="1397"/>
                </a:lnTo>
                <a:lnTo>
                  <a:pt x="2045" y="1397"/>
                </a:lnTo>
                <a:lnTo>
                  <a:pt x="2053" y="1397"/>
                </a:lnTo>
                <a:lnTo>
                  <a:pt x="2069" y="1397"/>
                </a:lnTo>
                <a:lnTo>
                  <a:pt x="2085" y="1397"/>
                </a:lnTo>
                <a:lnTo>
                  <a:pt x="2093" y="1397"/>
                </a:lnTo>
                <a:lnTo>
                  <a:pt x="2101" y="1397"/>
                </a:lnTo>
                <a:lnTo>
                  <a:pt x="2125" y="1397"/>
                </a:lnTo>
                <a:lnTo>
                  <a:pt x="2133" y="1397"/>
                </a:lnTo>
                <a:lnTo>
                  <a:pt x="2141" y="1397"/>
                </a:lnTo>
                <a:lnTo>
                  <a:pt x="2157" y="1397"/>
                </a:lnTo>
                <a:lnTo>
                  <a:pt x="2165" y="1397"/>
                </a:lnTo>
                <a:lnTo>
                  <a:pt x="2181" y="1389"/>
                </a:lnTo>
                <a:lnTo>
                  <a:pt x="2189" y="1389"/>
                </a:lnTo>
                <a:lnTo>
                  <a:pt x="2197" y="1389"/>
                </a:lnTo>
                <a:lnTo>
                  <a:pt x="2213" y="1389"/>
                </a:lnTo>
                <a:lnTo>
                  <a:pt x="2221" y="1389"/>
                </a:lnTo>
                <a:lnTo>
                  <a:pt x="2237" y="1389"/>
                </a:lnTo>
                <a:lnTo>
                  <a:pt x="2245" y="1389"/>
                </a:lnTo>
                <a:lnTo>
                  <a:pt x="2269" y="1389"/>
                </a:lnTo>
                <a:lnTo>
                  <a:pt x="2277" y="1389"/>
                </a:lnTo>
                <a:lnTo>
                  <a:pt x="2293" y="1389"/>
                </a:lnTo>
                <a:lnTo>
                  <a:pt x="2301" y="1397"/>
                </a:lnTo>
                <a:lnTo>
                  <a:pt x="2309" y="1397"/>
                </a:lnTo>
                <a:lnTo>
                  <a:pt x="2317" y="1397"/>
                </a:lnTo>
                <a:lnTo>
                  <a:pt x="2333" y="1397"/>
                </a:lnTo>
                <a:lnTo>
                  <a:pt x="2349" y="1397"/>
                </a:lnTo>
                <a:lnTo>
                  <a:pt x="2365" y="1397"/>
                </a:lnTo>
                <a:lnTo>
                  <a:pt x="2373" y="1397"/>
                </a:lnTo>
                <a:lnTo>
                  <a:pt x="2397" y="1397"/>
                </a:lnTo>
                <a:lnTo>
                  <a:pt x="2405" y="1397"/>
                </a:lnTo>
                <a:lnTo>
                  <a:pt x="2421" y="1397"/>
                </a:lnTo>
                <a:lnTo>
                  <a:pt x="2429" y="1397"/>
                </a:lnTo>
                <a:lnTo>
                  <a:pt x="2437" y="1397"/>
                </a:lnTo>
                <a:lnTo>
                  <a:pt x="2445" y="1397"/>
                </a:lnTo>
                <a:lnTo>
                  <a:pt x="2460" y="1397"/>
                </a:lnTo>
                <a:lnTo>
                  <a:pt x="2468" y="1397"/>
                </a:lnTo>
                <a:lnTo>
                  <a:pt x="2476" y="1397"/>
                </a:lnTo>
                <a:lnTo>
                  <a:pt x="2484" y="1397"/>
                </a:lnTo>
                <a:lnTo>
                  <a:pt x="2508" y="1397"/>
                </a:lnTo>
                <a:lnTo>
                  <a:pt x="2516" y="1397"/>
                </a:lnTo>
                <a:lnTo>
                  <a:pt x="2524" y="1397"/>
                </a:lnTo>
                <a:lnTo>
                  <a:pt x="2540" y="1389"/>
                </a:lnTo>
                <a:lnTo>
                  <a:pt x="2548" y="1389"/>
                </a:lnTo>
                <a:lnTo>
                  <a:pt x="2556" y="1389"/>
                </a:lnTo>
                <a:lnTo>
                  <a:pt x="2564" y="1389"/>
                </a:lnTo>
                <a:lnTo>
                  <a:pt x="2580" y="1389"/>
                </a:lnTo>
                <a:lnTo>
                  <a:pt x="2588" y="1389"/>
                </a:lnTo>
                <a:lnTo>
                  <a:pt x="2612" y="1389"/>
                </a:lnTo>
                <a:lnTo>
                  <a:pt x="2628" y="1389"/>
                </a:lnTo>
                <a:lnTo>
                  <a:pt x="2652" y="1389"/>
                </a:lnTo>
                <a:lnTo>
                  <a:pt x="2660" y="1397"/>
                </a:lnTo>
                <a:lnTo>
                  <a:pt x="2676" y="1397"/>
                </a:lnTo>
                <a:lnTo>
                  <a:pt x="2684" y="1397"/>
                </a:lnTo>
                <a:lnTo>
                  <a:pt x="2700" y="1397"/>
                </a:lnTo>
                <a:lnTo>
                  <a:pt x="2708" y="1397"/>
                </a:lnTo>
                <a:lnTo>
                  <a:pt x="2724" y="1397"/>
                </a:lnTo>
                <a:lnTo>
                  <a:pt x="2732" y="1397"/>
                </a:lnTo>
                <a:lnTo>
                  <a:pt x="2740" y="1397"/>
                </a:lnTo>
                <a:lnTo>
                  <a:pt x="2764" y="1397"/>
                </a:lnTo>
                <a:lnTo>
                  <a:pt x="2780" y="1397"/>
                </a:lnTo>
                <a:lnTo>
                  <a:pt x="2788" y="1397"/>
                </a:lnTo>
                <a:lnTo>
                  <a:pt x="2804" y="1397"/>
                </a:lnTo>
                <a:lnTo>
                  <a:pt x="2828" y="1397"/>
                </a:lnTo>
                <a:lnTo>
                  <a:pt x="2844" y="1405"/>
                </a:lnTo>
                <a:lnTo>
                  <a:pt x="2852" y="1405"/>
                </a:lnTo>
                <a:lnTo>
                  <a:pt x="2860" y="1405"/>
                </a:lnTo>
                <a:lnTo>
                  <a:pt x="2876" y="1413"/>
                </a:lnTo>
                <a:lnTo>
                  <a:pt x="2892" y="1413"/>
                </a:lnTo>
                <a:lnTo>
                  <a:pt x="2908" y="1413"/>
                </a:lnTo>
                <a:lnTo>
                  <a:pt x="2932" y="1413"/>
                </a:lnTo>
                <a:lnTo>
                  <a:pt x="2940" y="1413"/>
                </a:lnTo>
                <a:lnTo>
                  <a:pt x="2948" y="1413"/>
                </a:lnTo>
                <a:lnTo>
                  <a:pt x="2956" y="1413"/>
                </a:lnTo>
                <a:lnTo>
                  <a:pt x="2964" y="1413"/>
                </a:lnTo>
                <a:lnTo>
                  <a:pt x="2972" y="1413"/>
                </a:lnTo>
                <a:lnTo>
                  <a:pt x="2980" y="1405"/>
                </a:lnTo>
                <a:lnTo>
                  <a:pt x="2996" y="1397"/>
                </a:lnTo>
                <a:lnTo>
                  <a:pt x="3004" y="1397"/>
                </a:lnTo>
                <a:lnTo>
                  <a:pt x="3012" y="1397"/>
                </a:lnTo>
                <a:lnTo>
                  <a:pt x="3020" y="1389"/>
                </a:lnTo>
                <a:lnTo>
                  <a:pt x="3044" y="1389"/>
                </a:lnTo>
                <a:lnTo>
                  <a:pt x="3060" y="1389"/>
                </a:lnTo>
                <a:lnTo>
                  <a:pt x="3068" y="1389"/>
                </a:lnTo>
                <a:lnTo>
                  <a:pt x="3084" y="1389"/>
                </a:lnTo>
                <a:lnTo>
                  <a:pt x="3092" y="1389"/>
                </a:lnTo>
                <a:lnTo>
                  <a:pt x="3092" y="1381"/>
                </a:lnTo>
                <a:lnTo>
                  <a:pt x="3108" y="1381"/>
                </a:lnTo>
                <a:lnTo>
                  <a:pt x="3116" y="1381"/>
                </a:lnTo>
                <a:lnTo>
                  <a:pt x="3124" y="1381"/>
                </a:lnTo>
                <a:lnTo>
                  <a:pt x="3132" y="1381"/>
                </a:lnTo>
                <a:lnTo>
                  <a:pt x="3140" y="1373"/>
                </a:lnTo>
                <a:lnTo>
                  <a:pt x="3148" y="1373"/>
                </a:lnTo>
                <a:lnTo>
                  <a:pt x="3156" y="1373"/>
                </a:lnTo>
                <a:lnTo>
                  <a:pt x="3172" y="1373"/>
                </a:lnTo>
                <a:lnTo>
                  <a:pt x="3180" y="1373"/>
                </a:lnTo>
                <a:lnTo>
                  <a:pt x="3195" y="1373"/>
                </a:lnTo>
                <a:lnTo>
                  <a:pt x="3219" y="1373"/>
                </a:lnTo>
                <a:lnTo>
                  <a:pt x="3235" y="1373"/>
                </a:lnTo>
                <a:lnTo>
                  <a:pt x="3251" y="1373"/>
                </a:lnTo>
                <a:lnTo>
                  <a:pt x="3259" y="1373"/>
                </a:lnTo>
                <a:lnTo>
                  <a:pt x="3267" y="1373"/>
                </a:lnTo>
                <a:lnTo>
                  <a:pt x="3275" y="1373"/>
                </a:lnTo>
                <a:lnTo>
                  <a:pt x="3275" y="1365"/>
                </a:lnTo>
                <a:lnTo>
                  <a:pt x="3283" y="1365"/>
                </a:lnTo>
                <a:lnTo>
                  <a:pt x="3299" y="1357"/>
                </a:lnTo>
                <a:lnTo>
                  <a:pt x="3307" y="1349"/>
                </a:lnTo>
                <a:lnTo>
                  <a:pt x="3323" y="1341"/>
                </a:lnTo>
                <a:lnTo>
                  <a:pt x="3323" y="1333"/>
                </a:lnTo>
                <a:lnTo>
                  <a:pt x="3339" y="1333"/>
                </a:lnTo>
                <a:lnTo>
                  <a:pt x="3339" y="1325"/>
                </a:lnTo>
                <a:lnTo>
                  <a:pt x="3347" y="1317"/>
                </a:lnTo>
                <a:lnTo>
                  <a:pt x="3363" y="1309"/>
                </a:lnTo>
                <a:lnTo>
                  <a:pt x="3371" y="1301"/>
                </a:lnTo>
                <a:lnTo>
                  <a:pt x="3371" y="1293"/>
                </a:lnTo>
                <a:lnTo>
                  <a:pt x="3371" y="1285"/>
                </a:lnTo>
                <a:lnTo>
                  <a:pt x="3387" y="1285"/>
                </a:lnTo>
                <a:lnTo>
                  <a:pt x="3395" y="1269"/>
                </a:lnTo>
                <a:lnTo>
                  <a:pt x="3403" y="1269"/>
                </a:lnTo>
                <a:lnTo>
                  <a:pt x="3403" y="1261"/>
                </a:lnTo>
                <a:lnTo>
                  <a:pt x="3403" y="1253"/>
                </a:lnTo>
                <a:lnTo>
                  <a:pt x="3403" y="1245"/>
                </a:lnTo>
                <a:lnTo>
                  <a:pt x="3403" y="1237"/>
                </a:lnTo>
                <a:lnTo>
                  <a:pt x="3411" y="1237"/>
                </a:lnTo>
                <a:lnTo>
                  <a:pt x="3411" y="1229"/>
                </a:lnTo>
                <a:lnTo>
                  <a:pt x="3411" y="1221"/>
                </a:lnTo>
                <a:lnTo>
                  <a:pt x="3419" y="1213"/>
                </a:lnTo>
                <a:lnTo>
                  <a:pt x="3419" y="1197"/>
                </a:lnTo>
                <a:lnTo>
                  <a:pt x="3419" y="1189"/>
                </a:lnTo>
                <a:lnTo>
                  <a:pt x="3419" y="1181"/>
                </a:lnTo>
                <a:lnTo>
                  <a:pt x="3419" y="1173"/>
                </a:lnTo>
                <a:lnTo>
                  <a:pt x="3427" y="1165"/>
                </a:lnTo>
                <a:lnTo>
                  <a:pt x="3427" y="1157"/>
                </a:lnTo>
                <a:lnTo>
                  <a:pt x="3427" y="1141"/>
                </a:lnTo>
                <a:lnTo>
                  <a:pt x="3427" y="1133"/>
                </a:lnTo>
                <a:lnTo>
                  <a:pt x="3427" y="1125"/>
                </a:lnTo>
                <a:lnTo>
                  <a:pt x="3427" y="1117"/>
                </a:lnTo>
                <a:lnTo>
                  <a:pt x="3427" y="1109"/>
                </a:lnTo>
                <a:lnTo>
                  <a:pt x="3427" y="1093"/>
                </a:lnTo>
                <a:lnTo>
                  <a:pt x="3427" y="1085"/>
                </a:lnTo>
                <a:lnTo>
                  <a:pt x="3435" y="1077"/>
                </a:lnTo>
                <a:lnTo>
                  <a:pt x="3435" y="1061"/>
                </a:lnTo>
                <a:lnTo>
                  <a:pt x="3435" y="1053"/>
                </a:lnTo>
                <a:lnTo>
                  <a:pt x="3435" y="1037"/>
                </a:lnTo>
                <a:lnTo>
                  <a:pt x="3435" y="1029"/>
                </a:lnTo>
                <a:lnTo>
                  <a:pt x="3435" y="1021"/>
                </a:lnTo>
                <a:lnTo>
                  <a:pt x="3443" y="1021"/>
                </a:lnTo>
                <a:lnTo>
                  <a:pt x="3443" y="1013"/>
                </a:lnTo>
                <a:lnTo>
                  <a:pt x="3451" y="1005"/>
                </a:lnTo>
                <a:lnTo>
                  <a:pt x="3451" y="990"/>
                </a:lnTo>
                <a:lnTo>
                  <a:pt x="3459" y="982"/>
                </a:lnTo>
                <a:lnTo>
                  <a:pt x="3467" y="982"/>
                </a:lnTo>
                <a:lnTo>
                  <a:pt x="3467" y="966"/>
                </a:lnTo>
                <a:lnTo>
                  <a:pt x="3475" y="966"/>
                </a:lnTo>
                <a:lnTo>
                  <a:pt x="3475" y="958"/>
                </a:lnTo>
                <a:lnTo>
                  <a:pt x="3475" y="950"/>
                </a:lnTo>
                <a:lnTo>
                  <a:pt x="3475" y="942"/>
                </a:lnTo>
                <a:lnTo>
                  <a:pt x="3491" y="942"/>
                </a:lnTo>
                <a:lnTo>
                  <a:pt x="3491" y="926"/>
                </a:lnTo>
                <a:lnTo>
                  <a:pt x="3499" y="918"/>
                </a:lnTo>
                <a:lnTo>
                  <a:pt x="3499" y="910"/>
                </a:lnTo>
                <a:lnTo>
                  <a:pt x="3499" y="902"/>
                </a:lnTo>
                <a:lnTo>
                  <a:pt x="3507" y="902"/>
                </a:lnTo>
                <a:lnTo>
                  <a:pt x="3507" y="894"/>
                </a:lnTo>
                <a:lnTo>
                  <a:pt x="3515" y="894"/>
                </a:lnTo>
                <a:lnTo>
                  <a:pt x="3515" y="878"/>
                </a:lnTo>
                <a:lnTo>
                  <a:pt x="3515" y="870"/>
                </a:lnTo>
                <a:lnTo>
                  <a:pt x="3515" y="854"/>
                </a:lnTo>
                <a:lnTo>
                  <a:pt x="3515" y="838"/>
                </a:lnTo>
                <a:lnTo>
                  <a:pt x="3515" y="822"/>
                </a:lnTo>
                <a:lnTo>
                  <a:pt x="3515" y="814"/>
                </a:lnTo>
                <a:lnTo>
                  <a:pt x="3531" y="806"/>
                </a:lnTo>
                <a:lnTo>
                  <a:pt x="3531" y="798"/>
                </a:lnTo>
                <a:lnTo>
                  <a:pt x="3531" y="782"/>
                </a:lnTo>
                <a:lnTo>
                  <a:pt x="3531" y="774"/>
                </a:lnTo>
                <a:lnTo>
                  <a:pt x="3531" y="766"/>
                </a:lnTo>
                <a:lnTo>
                  <a:pt x="3531" y="758"/>
                </a:lnTo>
                <a:lnTo>
                  <a:pt x="3531" y="742"/>
                </a:lnTo>
                <a:lnTo>
                  <a:pt x="3531" y="734"/>
                </a:lnTo>
                <a:lnTo>
                  <a:pt x="3531" y="726"/>
                </a:lnTo>
                <a:lnTo>
                  <a:pt x="3531" y="710"/>
                </a:lnTo>
                <a:lnTo>
                  <a:pt x="3531" y="702"/>
                </a:lnTo>
                <a:lnTo>
                  <a:pt x="3531" y="694"/>
                </a:lnTo>
                <a:lnTo>
                  <a:pt x="3531" y="678"/>
                </a:lnTo>
                <a:lnTo>
                  <a:pt x="3531" y="670"/>
                </a:lnTo>
                <a:lnTo>
                  <a:pt x="3531" y="662"/>
                </a:lnTo>
                <a:lnTo>
                  <a:pt x="3531" y="654"/>
                </a:lnTo>
                <a:lnTo>
                  <a:pt x="3531" y="638"/>
                </a:lnTo>
                <a:lnTo>
                  <a:pt x="3531" y="630"/>
                </a:lnTo>
                <a:lnTo>
                  <a:pt x="3531" y="622"/>
                </a:lnTo>
                <a:lnTo>
                  <a:pt x="3531" y="606"/>
                </a:lnTo>
                <a:lnTo>
                  <a:pt x="3531" y="590"/>
                </a:lnTo>
                <a:lnTo>
                  <a:pt x="3531" y="574"/>
                </a:lnTo>
                <a:lnTo>
                  <a:pt x="3531" y="566"/>
                </a:lnTo>
                <a:lnTo>
                  <a:pt x="3531" y="558"/>
                </a:lnTo>
                <a:lnTo>
                  <a:pt x="3539" y="550"/>
                </a:lnTo>
                <a:lnTo>
                  <a:pt x="3539" y="542"/>
                </a:lnTo>
                <a:lnTo>
                  <a:pt x="3539" y="534"/>
                </a:lnTo>
                <a:lnTo>
                  <a:pt x="3539" y="526"/>
                </a:lnTo>
                <a:lnTo>
                  <a:pt x="3539" y="518"/>
                </a:lnTo>
                <a:lnTo>
                  <a:pt x="3539" y="510"/>
                </a:lnTo>
                <a:lnTo>
                  <a:pt x="3539" y="503"/>
                </a:lnTo>
                <a:lnTo>
                  <a:pt x="3539" y="487"/>
                </a:lnTo>
                <a:lnTo>
                  <a:pt x="3539" y="479"/>
                </a:lnTo>
                <a:lnTo>
                  <a:pt x="3539" y="471"/>
                </a:lnTo>
                <a:lnTo>
                  <a:pt x="3539" y="463"/>
                </a:lnTo>
                <a:lnTo>
                  <a:pt x="3539" y="455"/>
                </a:lnTo>
                <a:lnTo>
                  <a:pt x="3539" y="447"/>
                </a:lnTo>
                <a:lnTo>
                  <a:pt x="3547" y="447"/>
                </a:lnTo>
                <a:lnTo>
                  <a:pt x="3547" y="439"/>
                </a:lnTo>
                <a:lnTo>
                  <a:pt x="3547" y="431"/>
                </a:lnTo>
                <a:lnTo>
                  <a:pt x="3547" y="423"/>
                </a:lnTo>
                <a:lnTo>
                  <a:pt x="3547" y="415"/>
                </a:lnTo>
                <a:lnTo>
                  <a:pt x="3555" y="415"/>
                </a:lnTo>
                <a:lnTo>
                  <a:pt x="3555" y="407"/>
                </a:lnTo>
                <a:lnTo>
                  <a:pt x="3555" y="399"/>
                </a:lnTo>
                <a:lnTo>
                  <a:pt x="3555" y="391"/>
                </a:lnTo>
                <a:lnTo>
                  <a:pt x="3563" y="391"/>
                </a:lnTo>
                <a:lnTo>
                  <a:pt x="3563" y="383"/>
                </a:lnTo>
                <a:lnTo>
                  <a:pt x="3563" y="375"/>
                </a:lnTo>
                <a:lnTo>
                  <a:pt x="3563" y="367"/>
                </a:lnTo>
                <a:lnTo>
                  <a:pt x="3571" y="359"/>
                </a:lnTo>
                <a:lnTo>
                  <a:pt x="3579" y="359"/>
                </a:lnTo>
                <a:lnTo>
                  <a:pt x="3579" y="351"/>
                </a:lnTo>
                <a:lnTo>
                  <a:pt x="3587" y="343"/>
                </a:lnTo>
                <a:lnTo>
                  <a:pt x="3587" y="335"/>
                </a:lnTo>
                <a:lnTo>
                  <a:pt x="3603" y="335"/>
                </a:lnTo>
                <a:lnTo>
                  <a:pt x="3603" y="327"/>
                </a:lnTo>
                <a:lnTo>
                  <a:pt x="3611" y="319"/>
                </a:lnTo>
                <a:lnTo>
                  <a:pt x="3619" y="319"/>
                </a:lnTo>
                <a:lnTo>
                  <a:pt x="3619" y="311"/>
                </a:lnTo>
                <a:lnTo>
                  <a:pt x="3627" y="311"/>
                </a:lnTo>
                <a:lnTo>
                  <a:pt x="3627" y="295"/>
                </a:lnTo>
                <a:lnTo>
                  <a:pt x="3635" y="295"/>
                </a:lnTo>
                <a:lnTo>
                  <a:pt x="3643" y="295"/>
                </a:lnTo>
                <a:lnTo>
                  <a:pt x="3651" y="287"/>
                </a:lnTo>
                <a:lnTo>
                  <a:pt x="3651" y="279"/>
                </a:lnTo>
                <a:lnTo>
                  <a:pt x="3667" y="279"/>
                </a:lnTo>
                <a:lnTo>
                  <a:pt x="3667" y="271"/>
                </a:lnTo>
                <a:lnTo>
                  <a:pt x="3675" y="263"/>
                </a:lnTo>
                <a:lnTo>
                  <a:pt x="3683" y="263"/>
                </a:lnTo>
                <a:lnTo>
                  <a:pt x="3691" y="263"/>
                </a:lnTo>
                <a:lnTo>
                  <a:pt x="3691" y="255"/>
                </a:lnTo>
                <a:lnTo>
                  <a:pt x="3699" y="247"/>
                </a:lnTo>
                <a:lnTo>
                  <a:pt x="3707" y="239"/>
                </a:lnTo>
                <a:lnTo>
                  <a:pt x="3715" y="239"/>
                </a:lnTo>
                <a:lnTo>
                  <a:pt x="3723" y="231"/>
                </a:lnTo>
                <a:lnTo>
                  <a:pt x="3723" y="223"/>
                </a:lnTo>
                <a:lnTo>
                  <a:pt x="3731" y="223"/>
                </a:lnTo>
                <a:lnTo>
                  <a:pt x="3739" y="215"/>
                </a:lnTo>
                <a:lnTo>
                  <a:pt x="3747" y="215"/>
                </a:lnTo>
                <a:lnTo>
                  <a:pt x="3755" y="207"/>
                </a:lnTo>
                <a:lnTo>
                  <a:pt x="3763" y="207"/>
                </a:lnTo>
                <a:lnTo>
                  <a:pt x="3771" y="207"/>
                </a:lnTo>
                <a:lnTo>
                  <a:pt x="3771" y="199"/>
                </a:lnTo>
                <a:lnTo>
                  <a:pt x="3779" y="199"/>
                </a:lnTo>
                <a:lnTo>
                  <a:pt x="3787" y="199"/>
                </a:lnTo>
                <a:lnTo>
                  <a:pt x="3795" y="191"/>
                </a:lnTo>
                <a:lnTo>
                  <a:pt x="3803" y="191"/>
                </a:lnTo>
                <a:lnTo>
                  <a:pt x="3811" y="191"/>
                </a:lnTo>
                <a:lnTo>
                  <a:pt x="3819" y="191"/>
                </a:lnTo>
                <a:lnTo>
                  <a:pt x="3827" y="191"/>
                </a:lnTo>
                <a:lnTo>
                  <a:pt x="3827" y="183"/>
                </a:lnTo>
                <a:lnTo>
                  <a:pt x="3835" y="183"/>
                </a:lnTo>
                <a:lnTo>
                  <a:pt x="3843" y="183"/>
                </a:lnTo>
                <a:lnTo>
                  <a:pt x="3859" y="183"/>
                </a:lnTo>
                <a:lnTo>
                  <a:pt x="3867" y="183"/>
                </a:lnTo>
                <a:lnTo>
                  <a:pt x="3883" y="183"/>
                </a:lnTo>
                <a:lnTo>
                  <a:pt x="3891" y="183"/>
                </a:lnTo>
                <a:lnTo>
                  <a:pt x="3907" y="183"/>
                </a:lnTo>
                <a:lnTo>
                  <a:pt x="3915" y="183"/>
                </a:lnTo>
                <a:lnTo>
                  <a:pt x="3930" y="183"/>
                </a:lnTo>
                <a:lnTo>
                  <a:pt x="3946" y="183"/>
                </a:lnTo>
                <a:lnTo>
                  <a:pt x="3954" y="183"/>
                </a:lnTo>
                <a:lnTo>
                  <a:pt x="3962" y="183"/>
                </a:lnTo>
                <a:lnTo>
                  <a:pt x="3970" y="183"/>
                </a:lnTo>
                <a:lnTo>
                  <a:pt x="3986" y="183"/>
                </a:lnTo>
                <a:lnTo>
                  <a:pt x="3994" y="175"/>
                </a:lnTo>
                <a:lnTo>
                  <a:pt x="4002" y="175"/>
                </a:lnTo>
                <a:lnTo>
                  <a:pt x="4018" y="167"/>
                </a:lnTo>
                <a:lnTo>
                  <a:pt x="4034" y="167"/>
                </a:lnTo>
                <a:lnTo>
                  <a:pt x="4042" y="159"/>
                </a:lnTo>
                <a:lnTo>
                  <a:pt x="4058" y="159"/>
                </a:lnTo>
                <a:lnTo>
                  <a:pt x="4058" y="151"/>
                </a:lnTo>
                <a:lnTo>
                  <a:pt x="4066" y="151"/>
                </a:lnTo>
                <a:lnTo>
                  <a:pt x="4082" y="143"/>
                </a:lnTo>
                <a:lnTo>
                  <a:pt x="4090" y="143"/>
                </a:lnTo>
                <a:lnTo>
                  <a:pt x="4098" y="135"/>
                </a:lnTo>
                <a:lnTo>
                  <a:pt x="4114" y="135"/>
                </a:lnTo>
                <a:lnTo>
                  <a:pt x="4122" y="127"/>
                </a:lnTo>
                <a:lnTo>
                  <a:pt x="4130" y="127"/>
                </a:lnTo>
                <a:lnTo>
                  <a:pt x="4138" y="119"/>
                </a:lnTo>
                <a:lnTo>
                  <a:pt x="4146" y="119"/>
                </a:lnTo>
                <a:lnTo>
                  <a:pt x="4162" y="119"/>
                </a:lnTo>
                <a:lnTo>
                  <a:pt x="4170" y="119"/>
                </a:lnTo>
              </a:path>
            </a:pathLst>
          </a:custGeom>
          <a:noFill/>
          <a:ln w="44450" cap="rnd">
            <a:solidFill>
              <a:schemeClr val="bg2"/>
            </a:solidFill>
            <a:round/>
            <a:headEnd/>
            <a:tailEnd/>
          </a:ln>
        </p:spPr>
        <p:txBody>
          <a:bodyPr/>
          <a:lstStyle/>
          <a:p>
            <a:endParaRPr lang="en-US"/>
          </a:p>
        </p:txBody>
      </p:sp>
      <p:sp>
        <p:nvSpPr>
          <p:cNvPr id="6160" name="Freeform 66"/>
          <p:cNvSpPr>
            <a:spLocks/>
          </p:cNvSpPr>
          <p:nvPr/>
        </p:nvSpPr>
        <p:spPr bwMode="auto">
          <a:xfrm>
            <a:off x="1150938" y="2778125"/>
            <a:ext cx="6753225" cy="23813"/>
          </a:xfrm>
          <a:custGeom>
            <a:avLst/>
            <a:gdLst>
              <a:gd name="T0" fmla="*/ 2147483647 w 3511"/>
              <a:gd name="T1" fmla="*/ 0 h 11"/>
              <a:gd name="T2" fmla="*/ 0 w 3511"/>
              <a:gd name="T3" fmla="*/ 0 h 11"/>
              <a:gd name="T4" fmla="*/ 0 w 3511"/>
              <a:gd name="T5" fmla="*/ 2147483647 h 11"/>
              <a:gd name="T6" fmla="*/ 2147483647 w 3511"/>
              <a:gd name="T7" fmla="*/ 2147483647 h 11"/>
              <a:gd name="T8" fmla="*/ 2147483647 w 3511"/>
              <a:gd name="T9" fmla="*/ 0 h 11"/>
              <a:gd name="T10" fmla="*/ 0 60000 65536"/>
              <a:gd name="T11" fmla="*/ 0 60000 65536"/>
              <a:gd name="T12" fmla="*/ 0 60000 65536"/>
              <a:gd name="T13" fmla="*/ 0 60000 65536"/>
              <a:gd name="T14" fmla="*/ 0 60000 65536"/>
              <a:gd name="T15" fmla="*/ 0 w 3511"/>
              <a:gd name="T16" fmla="*/ 0 h 11"/>
              <a:gd name="T17" fmla="*/ 3511 w 3511"/>
              <a:gd name="T18" fmla="*/ 11 h 11"/>
            </a:gdLst>
            <a:ahLst/>
            <a:cxnLst>
              <a:cxn ang="T10">
                <a:pos x="T0" y="T1"/>
              </a:cxn>
              <a:cxn ang="T11">
                <a:pos x="T2" y="T3"/>
              </a:cxn>
              <a:cxn ang="T12">
                <a:pos x="T4" y="T5"/>
              </a:cxn>
              <a:cxn ang="T13">
                <a:pos x="T6" y="T7"/>
              </a:cxn>
              <a:cxn ang="T14">
                <a:pos x="T8" y="T9"/>
              </a:cxn>
            </a:cxnLst>
            <a:rect l="T15" t="T16" r="T17" b="T18"/>
            <a:pathLst>
              <a:path w="3511" h="11">
                <a:moveTo>
                  <a:pt x="3510" y="0"/>
                </a:moveTo>
                <a:lnTo>
                  <a:pt x="0" y="0"/>
                </a:lnTo>
                <a:lnTo>
                  <a:pt x="0" y="10"/>
                </a:lnTo>
                <a:lnTo>
                  <a:pt x="3510" y="10"/>
                </a:lnTo>
                <a:lnTo>
                  <a:pt x="3510" y="0"/>
                </a:lnTo>
              </a:path>
            </a:pathLst>
          </a:custGeom>
          <a:solidFill>
            <a:srgbClr val="3366FF"/>
          </a:solidFill>
          <a:ln w="38100" cap="rnd">
            <a:solidFill>
              <a:srgbClr val="3366FF"/>
            </a:solidFill>
            <a:round/>
            <a:headEnd/>
            <a:tailEnd/>
          </a:ln>
        </p:spPr>
        <p:txBody>
          <a:bodyPr/>
          <a:lstStyle/>
          <a:p>
            <a:endParaRPr lang="en-US"/>
          </a:p>
        </p:txBody>
      </p:sp>
      <p:sp>
        <p:nvSpPr>
          <p:cNvPr id="6161" name="Rectangle 67"/>
          <p:cNvSpPr>
            <a:spLocks noChangeArrowheads="1"/>
          </p:cNvSpPr>
          <p:nvPr/>
        </p:nvSpPr>
        <p:spPr bwMode="auto">
          <a:xfrm>
            <a:off x="0" y="3740150"/>
            <a:ext cx="2524125" cy="360363"/>
          </a:xfrm>
          <a:prstGeom prst="rect">
            <a:avLst/>
          </a:prstGeom>
          <a:noFill/>
          <a:ln w="12700">
            <a:noFill/>
            <a:miter lim="800000"/>
            <a:headEnd/>
            <a:tailEnd/>
          </a:ln>
        </p:spPr>
        <p:txBody>
          <a:bodyPr wrap="none" anchor="ctr"/>
          <a:lstStyle/>
          <a:p>
            <a:endParaRPr lang="en-US"/>
          </a:p>
        </p:txBody>
      </p:sp>
      <p:sp>
        <p:nvSpPr>
          <p:cNvPr id="6162" name="Line 69"/>
          <p:cNvSpPr>
            <a:spLocks noChangeShapeType="1"/>
          </p:cNvSpPr>
          <p:nvPr/>
        </p:nvSpPr>
        <p:spPr bwMode="auto">
          <a:xfrm>
            <a:off x="2668588" y="2846388"/>
            <a:ext cx="1587" cy="1803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163" name="Line 70"/>
          <p:cNvSpPr>
            <a:spLocks noChangeShapeType="1"/>
          </p:cNvSpPr>
          <p:nvPr/>
        </p:nvSpPr>
        <p:spPr bwMode="auto">
          <a:xfrm>
            <a:off x="3003550" y="2847975"/>
            <a:ext cx="1588" cy="19907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164" name="Line 71"/>
          <p:cNvSpPr>
            <a:spLocks noChangeShapeType="1"/>
          </p:cNvSpPr>
          <p:nvPr/>
        </p:nvSpPr>
        <p:spPr bwMode="auto">
          <a:xfrm>
            <a:off x="3287713" y="2847975"/>
            <a:ext cx="1587" cy="24955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165" name="Line 72"/>
          <p:cNvSpPr>
            <a:spLocks noChangeShapeType="1"/>
          </p:cNvSpPr>
          <p:nvPr/>
        </p:nvSpPr>
        <p:spPr bwMode="auto">
          <a:xfrm>
            <a:off x="3581400" y="2847975"/>
            <a:ext cx="3175" cy="2538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166" name="Line 73"/>
          <p:cNvSpPr>
            <a:spLocks noChangeShapeType="1"/>
          </p:cNvSpPr>
          <p:nvPr/>
        </p:nvSpPr>
        <p:spPr bwMode="auto">
          <a:xfrm>
            <a:off x="3851275" y="2863850"/>
            <a:ext cx="1588" cy="25400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167" name="Line 74"/>
          <p:cNvSpPr>
            <a:spLocks noChangeShapeType="1"/>
          </p:cNvSpPr>
          <p:nvPr/>
        </p:nvSpPr>
        <p:spPr bwMode="auto">
          <a:xfrm>
            <a:off x="4146550" y="2849563"/>
            <a:ext cx="1588" cy="261143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168" name="Line 75"/>
          <p:cNvSpPr>
            <a:spLocks noChangeShapeType="1"/>
          </p:cNvSpPr>
          <p:nvPr/>
        </p:nvSpPr>
        <p:spPr bwMode="auto">
          <a:xfrm>
            <a:off x="4419600" y="2817813"/>
            <a:ext cx="1588" cy="25415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169" name="Line 76"/>
          <p:cNvSpPr>
            <a:spLocks noChangeShapeType="1"/>
          </p:cNvSpPr>
          <p:nvPr/>
        </p:nvSpPr>
        <p:spPr bwMode="auto">
          <a:xfrm>
            <a:off x="4799013" y="2833688"/>
            <a:ext cx="1587" cy="25527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170" name="Line 77"/>
          <p:cNvSpPr>
            <a:spLocks noChangeShapeType="1"/>
          </p:cNvSpPr>
          <p:nvPr/>
        </p:nvSpPr>
        <p:spPr bwMode="auto">
          <a:xfrm>
            <a:off x="5087938" y="2833688"/>
            <a:ext cx="1587" cy="25527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171" name="Line 78"/>
          <p:cNvSpPr>
            <a:spLocks noChangeShapeType="1"/>
          </p:cNvSpPr>
          <p:nvPr/>
        </p:nvSpPr>
        <p:spPr bwMode="auto">
          <a:xfrm>
            <a:off x="5410200" y="2835275"/>
            <a:ext cx="1588" cy="2538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172" name="Line 79"/>
          <p:cNvSpPr>
            <a:spLocks noChangeShapeType="1"/>
          </p:cNvSpPr>
          <p:nvPr/>
        </p:nvSpPr>
        <p:spPr bwMode="auto">
          <a:xfrm>
            <a:off x="5746750" y="2833688"/>
            <a:ext cx="1588" cy="25527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173" name="Line 80"/>
          <p:cNvSpPr>
            <a:spLocks noChangeShapeType="1"/>
          </p:cNvSpPr>
          <p:nvPr/>
        </p:nvSpPr>
        <p:spPr bwMode="auto">
          <a:xfrm>
            <a:off x="6080125" y="2863850"/>
            <a:ext cx="1588" cy="25257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174" name="Line 81"/>
          <p:cNvSpPr>
            <a:spLocks noChangeShapeType="1"/>
          </p:cNvSpPr>
          <p:nvPr/>
        </p:nvSpPr>
        <p:spPr bwMode="auto">
          <a:xfrm>
            <a:off x="6400800" y="2819400"/>
            <a:ext cx="1588" cy="248126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175" name="Line 83"/>
          <p:cNvSpPr>
            <a:spLocks noChangeShapeType="1"/>
          </p:cNvSpPr>
          <p:nvPr/>
        </p:nvSpPr>
        <p:spPr bwMode="auto">
          <a:xfrm>
            <a:off x="7234238" y="2847975"/>
            <a:ext cx="1587" cy="4762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176" name="Line 84"/>
          <p:cNvSpPr>
            <a:spLocks noChangeShapeType="1"/>
          </p:cNvSpPr>
          <p:nvPr/>
        </p:nvSpPr>
        <p:spPr bwMode="auto">
          <a:xfrm>
            <a:off x="1606550" y="2817813"/>
            <a:ext cx="1588" cy="3048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177" name="Line 94"/>
          <p:cNvSpPr>
            <a:spLocks noChangeShapeType="1"/>
          </p:cNvSpPr>
          <p:nvPr/>
        </p:nvSpPr>
        <p:spPr bwMode="auto">
          <a:xfrm>
            <a:off x="8040688" y="2789238"/>
            <a:ext cx="592137" cy="3175"/>
          </a:xfrm>
          <a:prstGeom prst="line">
            <a:avLst/>
          </a:prstGeom>
          <a:noFill/>
          <a:ln w="12700">
            <a:solidFill>
              <a:schemeClr val="tx1"/>
            </a:solidFill>
            <a:prstDash val="dash"/>
            <a:round/>
            <a:headEnd type="none" w="sm" len="sm"/>
            <a:tailEnd type="none" w="sm" len="sm"/>
          </a:ln>
        </p:spPr>
        <p:txBody>
          <a:bodyPr wrap="none" anchor="ctr"/>
          <a:lstStyle/>
          <a:p>
            <a:endParaRPr lang="en-US"/>
          </a:p>
        </p:txBody>
      </p:sp>
      <p:sp>
        <p:nvSpPr>
          <p:cNvPr id="6178" name="Line 95"/>
          <p:cNvSpPr>
            <a:spLocks noChangeShapeType="1"/>
          </p:cNvSpPr>
          <p:nvPr/>
        </p:nvSpPr>
        <p:spPr bwMode="auto">
          <a:xfrm>
            <a:off x="6684963" y="5343525"/>
            <a:ext cx="2043112" cy="1588"/>
          </a:xfrm>
          <a:prstGeom prst="line">
            <a:avLst/>
          </a:prstGeom>
          <a:noFill/>
          <a:ln w="12700">
            <a:solidFill>
              <a:schemeClr val="tx1"/>
            </a:solidFill>
            <a:prstDash val="dash"/>
            <a:round/>
            <a:headEnd type="none" w="sm" len="sm"/>
            <a:tailEnd type="none" w="sm" len="sm"/>
          </a:ln>
        </p:spPr>
        <p:txBody>
          <a:bodyPr wrap="none" anchor="ctr"/>
          <a:lstStyle/>
          <a:p>
            <a:endParaRPr lang="en-US"/>
          </a:p>
        </p:txBody>
      </p:sp>
      <p:sp>
        <p:nvSpPr>
          <p:cNvPr id="6179" name="Line 96"/>
          <p:cNvSpPr>
            <a:spLocks noChangeShapeType="1"/>
          </p:cNvSpPr>
          <p:nvPr/>
        </p:nvSpPr>
        <p:spPr bwMode="auto">
          <a:xfrm>
            <a:off x="8486775" y="4476750"/>
            <a:ext cx="1588" cy="852488"/>
          </a:xfrm>
          <a:prstGeom prst="line">
            <a:avLst/>
          </a:prstGeom>
          <a:noFill/>
          <a:ln w="38100">
            <a:solidFill>
              <a:schemeClr val="tx1"/>
            </a:solidFill>
            <a:round/>
            <a:headEnd type="none" w="sm" len="sm"/>
            <a:tailEnd type="triangle" w="sm" len="sm"/>
          </a:ln>
        </p:spPr>
        <p:txBody>
          <a:bodyPr wrap="none" anchor="ctr"/>
          <a:lstStyle/>
          <a:p>
            <a:endParaRPr lang="en-US"/>
          </a:p>
        </p:txBody>
      </p:sp>
      <p:sp>
        <p:nvSpPr>
          <p:cNvPr id="6180" name="Line 97"/>
          <p:cNvSpPr>
            <a:spLocks noChangeShapeType="1"/>
          </p:cNvSpPr>
          <p:nvPr/>
        </p:nvSpPr>
        <p:spPr bwMode="auto">
          <a:xfrm flipV="1">
            <a:off x="8485188" y="2833688"/>
            <a:ext cx="1587" cy="965200"/>
          </a:xfrm>
          <a:prstGeom prst="line">
            <a:avLst/>
          </a:prstGeom>
          <a:noFill/>
          <a:ln w="38100">
            <a:solidFill>
              <a:schemeClr val="tx1"/>
            </a:solidFill>
            <a:round/>
            <a:headEnd type="none" w="sm" len="sm"/>
            <a:tailEnd type="triangle" w="sm" len="sm"/>
          </a:ln>
        </p:spPr>
        <p:txBody>
          <a:bodyPr wrap="none" anchor="ctr"/>
          <a:lstStyle/>
          <a:p>
            <a:endParaRPr lang="en-US"/>
          </a:p>
        </p:txBody>
      </p:sp>
      <p:sp>
        <p:nvSpPr>
          <p:cNvPr id="6181" name="Line 98"/>
          <p:cNvSpPr>
            <a:spLocks noChangeShapeType="1"/>
          </p:cNvSpPr>
          <p:nvPr/>
        </p:nvSpPr>
        <p:spPr bwMode="auto">
          <a:xfrm flipV="1">
            <a:off x="6780213" y="2495550"/>
            <a:ext cx="1587" cy="2020888"/>
          </a:xfrm>
          <a:prstGeom prst="line">
            <a:avLst/>
          </a:prstGeom>
          <a:noFill/>
          <a:ln w="12700">
            <a:solidFill>
              <a:schemeClr val="tx1"/>
            </a:solidFill>
            <a:prstDash val="dash"/>
            <a:round/>
            <a:headEnd type="none" w="sm" len="sm"/>
            <a:tailEnd type="none" w="sm" len="sm"/>
          </a:ln>
        </p:spPr>
        <p:txBody>
          <a:bodyPr wrap="none" anchor="ctr"/>
          <a:lstStyle/>
          <a:p>
            <a:endParaRPr lang="en-US"/>
          </a:p>
        </p:txBody>
      </p:sp>
      <p:sp>
        <p:nvSpPr>
          <p:cNvPr id="6182" name="Line 99"/>
          <p:cNvSpPr>
            <a:spLocks noChangeShapeType="1"/>
          </p:cNvSpPr>
          <p:nvPr/>
        </p:nvSpPr>
        <p:spPr bwMode="auto">
          <a:xfrm flipH="1">
            <a:off x="6672263" y="2211388"/>
            <a:ext cx="458787" cy="246062"/>
          </a:xfrm>
          <a:prstGeom prst="line">
            <a:avLst/>
          </a:prstGeom>
          <a:noFill/>
          <a:ln w="38100">
            <a:solidFill>
              <a:schemeClr val="tx1"/>
            </a:solidFill>
            <a:round/>
            <a:headEnd type="none" w="sm" len="sm"/>
            <a:tailEnd type="triangle" w="sm" len="sm"/>
          </a:ln>
        </p:spPr>
        <p:txBody>
          <a:bodyPr wrap="none" anchor="ctr"/>
          <a:lstStyle/>
          <a:p>
            <a:endParaRPr lang="en-US"/>
          </a:p>
        </p:txBody>
      </p:sp>
      <p:sp>
        <p:nvSpPr>
          <p:cNvPr id="6183" name="Text Box 100"/>
          <p:cNvSpPr txBox="1">
            <a:spLocks noChangeArrowheads="1"/>
          </p:cNvSpPr>
          <p:nvPr/>
        </p:nvSpPr>
        <p:spPr bwMode="auto">
          <a:xfrm>
            <a:off x="7102475" y="1992313"/>
            <a:ext cx="1041400" cy="457200"/>
          </a:xfrm>
          <a:prstGeom prst="rect">
            <a:avLst/>
          </a:prstGeom>
          <a:noFill/>
          <a:ln w="12700">
            <a:noFill/>
            <a:miter lim="800000"/>
            <a:headEnd type="none" w="sm" len="sm"/>
            <a:tailEnd type="none" w="sm" len="sm"/>
          </a:ln>
        </p:spPr>
        <p:txBody>
          <a:bodyPr wrap="none">
            <a:spAutoFit/>
          </a:bodyPr>
          <a:lstStyle/>
          <a:p>
            <a:pPr algn="l"/>
            <a:r>
              <a:rPr lang="en-US" sz="2400">
                <a:latin typeface="Book Antiqua" pitchFamily="18" charset="0"/>
              </a:rPr>
              <a:t>Width</a:t>
            </a:r>
          </a:p>
        </p:txBody>
      </p:sp>
      <p:sp>
        <p:nvSpPr>
          <p:cNvPr id="6184" name="Text Box 101"/>
          <p:cNvSpPr txBox="1">
            <a:spLocks noChangeArrowheads="1"/>
          </p:cNvSpPr>
          <p:nvPr/>
        </p:nvSpPr>
        <p:spPr bwMode="auto">
          <a:xfrm>
            <a:off x="7847013" y="3830638"/>
            <a:ext cx="1027112" cy="457200"/>
          </a:xfrm>
          <a:prstGeom prst="rect">
            <a:avLst/>
          </a:prstGeom>
          <a:noFill/>
          <a:ln w="12700">
            <a:noFill/>
            <a:miter lim="800000"/>
            <a:headEnd type="none" w="sm" len="sm"/>
            <a:tailEnd type="none" w="sm" len="sm"/>
          </a:ln>
        </p:spPr>
        <p:txBody>
          <a:bodyPr wrap="none">
            <a:spAutoFit/>
          </a:bodyPr>
          <a:lstStyle/>
          <a:p>
            <a:pPr algn="l"/>
            <a:r>
              <a:rPr lang="en-US" sz="2400">
                <a:latin typeface="Book Antiqua" pitchFamily="18" charset="0"/>
              </a:rPr>
              <a:t>Depth</a:t>
            </a:r>
          </a:p>
        </p:txBody>
      </p:sp>
      <p:sp>
        <p:nvSpPr>
          <p:cNvPr id="6185" name="Line 102"/>
          <p:cNvSpPr>
            <a:spLocks noChangeShapeType="1"/>
          </p:cNvSpPr>
          <p:nvPr/>
        </p:nvSpPr>
        <p:spPr bwMode="auto">
          <a:xfrm flipV="1">
            <a:off x="6537325" y="2500313"/>
            <a:ext cx="1588" cy="2020887"/>
          </a:xfrm>
          <a:prstGeom prst="line">
            <a:avLst/>
          </a:prstGeom>
          <a:noFill/>
          <a:ln w="12700">
            <a:solidFill>
              <a:schemeClr val="tx1"/>
            </a:solidFill>
            <a:prstDash val="dash"/>
            <a:round/>
            <a:headEnd type="none" w="sm" len="sm"/>
            <a:tailEnd type="none" w="sm" len="sm"/>
          </a:ln>
        </p:spPr>
        <p:txBody>
          <a:bodyPr wrap="none" anchor="ctr"/>
          <a:lstStyle/>
          <a:p>
            <a:endParaRPr lang="en-US"/>
          </a:p>
        </p:txBody>
      </p:sp>
      <p:sp>
        <p:nvSpPr>
          <p:cNvPr id="6186" name="Line 103"/>
          <p:cNvSpPr>
            <a:spLocks noChangeShapeType="1"/>
          </p:cNvSpPr>
          <p:nvPr/>
        </p:nvSpPr>
        <p:spPr bwMode="auto">
          <a:xfrm flipH="1">
            <a:off x="2046288" y="2362200"/>
            <a:ext cx="849312" cy="760413"/>
          </a:xfrm>
          <a:prstGeom prst="line">
            <a:avLst/>
          </a:prstGeom>
          <a:noFill/>
          <a:ln w="38100">
            <a:solidFill>
              <a:schemeClr val="tx1"/>
            </a:solidFill>
            <a:round/>
            <a:headEnd type="none" w="sm" len="sm"/>
            <a:tailEnd type="triangle" w="sm" len="sm"/>
          </a:ln>
        </p:spPr>
        <p:txBody>
          <a:bodyPr wrap="none" anchor="ctr"/>
          <a:lstStyle/>
          <a:p>
            <a:endParaRPr lang="en-US"/>
          </a:p>
        </p:txBody>
      </p:sp>
      <p:sp>
        <p:nvSpPr>
          <p:cNvPr id="6187" name="Text Box 104"/>
          <p:cNvSpPr txBox="1">
            <a:spLocks noChangeArrowheads="1"/>
          </p:cNvSpPr>
          <p:nvPr/>
        </p:nvSpPr>
        <p:spPr bwMode="auto">
          <a:xfrm>
            <a:off x="2514600" y="1981200"/>
            <a:ext cx="1300163" cy="457200"/>
          </a:xfrm>
          <a:prstGeom prst="rect">
            <a:avLst/>
          </a:prstGeom>
          <a:noFill/>
          <a:ln w="12700">
            <a:noFill/>
            <a:miter lim="800000"/>
            <a:headEnd type="none" w="sm" len="sm"/>
            <a:tailEnd type="none" w="sm" len="sm"/>
          </a:ln>
        </p:spPr>
        <p:txBody>
          <a:bodyPr wrap="none">
            <a:spAutoFit/>
          </a:bodyPr>
          <a:lstStyle/>
          <a:p>
            <a:pPr algn="l"/>
            <a:r>
              <a:rPr lang="en-US" sz="2400">
                <a:latin typeface="Book Antiqua" pitchFamily="18" charset="0"/>
              </a:rPr>
              <a:t>Velocity</a:t>
            </a:r>
          </a:p>
        </p:txBody>
      </p:sp>
      <p:sp>
        <p:nvSpPr>
          <p:cNvPr id="105" name="Rectangle 104"/>
          <p:cNvSpPr/>
          <p:nvPr/>
        </p:nvSpPr>
        <p:spPr bwMode="auto">
          <a:xfrm flipH="1" flipV="1">
            <a:off x="1447800" y="2819400"/>
            <a:ext cx="304800" cy="304800"/>
          </a:xfrm>
          <a:prstGeom prst="rect">
            <a:avLst/>
          </a:prstGeom>
          <a:solidFill>
            <a:schemeClr val="bg2">
              <a:lumMod val="50000"/>
              <a:lumOff val="50000"/>
              <a:alpha val="31000"/>
            </a:schemeClr>
          </a:solidFill>
          <a:ln w="38100" cap="flat" cmpd="sng" algn="ctr">
            <a:solidFill>
              <a:schemeClr val="bg2">
                <a:lumMod val="75000"/>
                <a:lumOff val="25000"/>
                <a:alpha val="41000"/>
              </a:schemeClr>
            </a:solidFill>
            <a:prstDash val="solid"/>
            <a:round/>
            <a:headEnd type="none" w="med" len="med"/>
            <a:tailEnd type="none" w="med" len="med"/>
          </a:ln>
          <a:effectLst/>
        </p:spPr>
        <p:txBody>
          <a:bodyPr anchor="ctr"/>
          <a:lstStyle/>
          <a:p>
            <a:pPr>
              <a:defRPr/>
            </a:pPr>
            <a:endParaRPr lang="en-US"/>
          </a:p>
        </p:txBody>
      </p:sp>
      <p:sp>
        <p:nvSpPr>
          <p:cNvPr id="108" name="Rectangle 107"/>
          <p:cNvSpPr/>
          <p:nvPr/>
        </p:nvSpPr>
        <p:spPr bwMode="auto">
          <a:xfrm flipH="1" flipV="1">
            <a:off x="2514600" y="2819400"/>
            <a:ext cx="304800" cy="1905000"/>
          </a:xfrm>
          <a:prstGeom prst="rect">
            <a:avLst/>
          </a:prstGeom>
          <a:solidFill>
            <a:schemeClr val="bg2">
              <a:lumMod val="50000"/>
              <a:lumOff val="50000"/>
              <a:alpha val="31000"/>
            </a:schemeClr>
          </a:solidFill>
          <a:ln w="38100" cap="flat" cmpd="sng" algn="ctr">
            <a:solidFill>
              <a:schemeClr val="bg2">
                <a:lumMod val="75000"/>
                <a:lumOff val="25000"/>
                <a:alpha val="41000"/>
              </a:schemeClr>
            </a:solidFill>
            <a:prstDash val="solid"/>
            <a:round/>
            <a:headEnd type="none" w="med" len="med"/>
            <a:tailEnd type="none" w="med" len="med"/>
          </a:ln>
          <a:effectLst/>
        </p:spPr>
        <p:txBody>
          <a:bodyPr anchor="ctr"/>
          <a:lstStyle/>
          <a:p>
            <a:pPr>
              <a:defRPr/>
            </a:pPr>
            <a:endParaRPr lang="en-US"/>
          </a:p>
        </p:txBody>
      </p:sp>
      <p:sp>
        <p:nvSpPr>
          <p:cNvPr id="109" name="Rectangle 108"/>
          <p:cNvSpPr/>
          <p:nvPr/>
        </p:nvSpPr>
        <p:spPr bwMode="auto">
          <a:xfrm flipH="1" flipV="1">
            <a:off x="2819400" y="2819400"/>
            <a:ext cx="304800" cy="2057400"/>
          </a:xfrm>
          <a:prstGeom prst="rect">
            <a:avLst/>
          </a:prstGeom>
          <a:solidFill>
            <a:schemeClr val="bg2">
              <a:lumMod val="50000"/>
              <a:lumOff val="50000"/>
              <a:alpha val="31000"/>
            </a:schemeClr>
          </a:solidFill>
          <a:ln w="38100" cap="flat" cmpd="sng" algn="ctr">
            <a:solidFill>
              <a:schemeClr val="bg2">
                <a:lumMod val="75000"/>
                <a:lumOff val="25000"/>
                <a:alpha val="41000"/>
              </a:schemeClr>
            </a:solidFill>
            <a:prstDash val="solid"/>
            <a:round/>
            <a:headEnd type="none" w="med" len="med"/>
            <a:tailEnd type="none" w="med" len="med"/>
          </a:ln>
          <a:effectLst/>
        </p:spPr>
        <p:txBody>
          <a:bodyPr anchor="ctr"/>
          <a:lstStyle/>
          <a:p>
            <a:pPr>
              <a:defRPr/>
            </a:pPr>
            <a:endParaRPr lang="en-US"/>
          </a:p>
        </p:txBody>
      </p:sp>
      <p:sp>
        <p:nvSpPr>
          <p:cNvPr id="110" name="Rectangle 109"/>
          <p:cNvSpPr/>
          <p:nvPr/>
        </p:nvSpPr>
        <p:spPr bwMode="auto">
          <a:xfrm flipH="1" flipV="1">
            <a:off x="3124200" y="2819400"/>
            <a:ext cx="304800" cy="2514600"/>
          </a:xfrm>
          <a:prstGeom prst="rect">
            <a:avLst/>
          </a:prstGeom>
          <a:solidFill>
            <a:schemeClr val="bg2">
              <a:lumMod val="50000"/>
              <a:lumOff val="50000"/>
              <a:alpha val="31000"/>
            </a:schemeClr>
          </a:solidFill>
          <a:ln w="38100" cap="flat" cmpd="sng" algn="ctr">
            <a:solidFill>
              <a:schemeClr val="bg2">
                <a:lumMod val="75000"/>
                <a:lumOff val="25000"/>
                <a:alpha val="41000"/>
              </a:schemeClr>
            </a:solidFill>
            <a:prstDash val="solid"/>
            <a:round/>
            <a:headEnd type="none" w="med" len="med"/>
            <a:tailEnd type="none" w="med" len="med"/>
          </a:ln>
          <a:effectLst/>
        </p:spPr>
        <p:txBody>
          <a:bodyPr anchor="ctr"/>
          <a:lstStyle/>
          <a:p>
            <a:pPr>
              <a:defRPr/>
            </a:pPr>
            <a:endParaRPr lang="en-US"/>
          </a:p>
        </p:txBody>
      </p:sp>
      <p:sp>
        <p:nvSpPr>
          <p:cNvPr id="111" name="Rectangle 110"/>
          <p:cNvSpPr/>
          <p:nvPr/>
        </p:nvSpPr>
        <p:spPr bwMode="auto">
          <a:xfrm flipH="1" flipV="1">
            <a:off x="3429000" y="2819400"/>
            <a:ext cx="304800" cy="2590800"/>
          </a:xfrm>
          <a:prstGeom prst="rect">
            <a:avLst/>
          </a:prstGeom>
          <a:solidFill>
            <a:schemeClr val="bg2">
              <a:lumMod val="50000"/>
              <a:lumOff val="50000"/>
              <a:alpha val="31000"/>
            </a:schemeClr>
          </a:solidFill>
          <a:ln w="38100" cap="flat" cmpd="sng" algn="ctr">
            <a:solidFill>
              <a:schemeClr val="bg2">
                <a:lumMod val="75000"/>
                <a:lumOff val="25000"/>
                <a:alpha val="41000"/>
              </a:schemeClr>
            </a:solidFill>
            <a:prstDash val="solid"/>
            <a:round/>
            <a:headEnd type="none" w="med" len="med"/>
            <a:tailEnd type="none" w="med" len="med"/>
          </a:ln>
          <a:effectLst/>
        </p:spPr>
        <p:txBody>
          <a:bodyPr anchor="ctr"/>
          <a:lstStyle/>
          <a:p>
            <a:pPr>
              <a:defRPr/>
            </a:pPr>
            <a:endParaRPr lang="en-US"/>
          </a:p>
        </p:txBody>
      </p:sp>
      <p:sp>
        <p:nvSpPr>
          <p:cNvPr id="112" name="Rectangle 111"/>
          <p:cNvSpPr/>
          <p:nvPr/>
        </p:nvSpPr>
        <p:spPr bwMode="auto">
          <a:xfrm flipH="1" flipV="1">
            <a:off x="3733800" y="2819400"/>
            <a:ext cx="228600" cy="2667000"/>
          </a:xfrm>
          <a:prstGeom prst="rect">
            <a:avLst/>
          </a:prstGeom>
          <a:solidFill>
            <a:schemeClr val="bg2">
              <a:lumMod val="50000"/>
              <a:lumOff val="50000"/>
              <a:alpha val="31000"/>
            </a:schemeClr>
          </a:solidFill>
          <a:ln w="38100" cap="flat" cmpd="sng" algn="ctr">
            <a:solidFill>
              <a:schemeClr val="bg2">
                <a:lumMod val="75000"/>
                <a:lumOff val="25000"/>
                <a:alpha val="41000"/>
              </a:schemeClr>
            </a:solidFill>
            <a:prstDash val="solid"/>
            <a:round/>
            <a:headEnd type="none" w="med" len="med"/>
            <a:tailEnd type="none" w="med" len="med"/>
          </a:ln>
          <a:effectLst/>
        </p:spPr>
        <p:txBody>
          <a:bodyPr anchor="ctr"/>
          <a:lstStyle/>
          <a:p>
            <a:pPr>
              <a:defRPr/>
            </a:pPr>
            <a:endParaRPr lang="en-US"/>
          </a:p>
        </p:txBody>
      </p:sp>
      <p:sp>
        <p:nvSpPr>
          <p:cNvPr id="113" name="Rectangle 112"/>
          <p:cNvSpPr/>
          <p:nvPr/>
        </p:nvSpPr>
        <p:spPr bwMode="auto">
          <a:xfrm flipH="1" flipV="1">
            <a:off x="3962400" y="2819400"/>
            <a:ext cx="304800" cy="2667000"/>
          </a:xfrm>
          <a:prstGeom prst="rect">
            <a:avLst/>
          </a:prstGeom>
          <a:solidFill>
            <a:schemeClr val="bg2">
              <a:lumMod val="50000"/>
              <a:lumOff val="50000"/>
              <a:alpha val="31000"/>
            </a:schemeClr>
          </a:solidFill>
          <a:ln w="38100" cap="flat" cmpd="sng" algn="ctr">
            <a:solidFill>
              <a:schemeClr val="bg2">
                <a:lumMod val="75000"/>
                <a:lumOff val="25000"/>
                <a:alpha val="41000"/>
              </a:schemeClr>
            </a:solidFill>
            <a:prstDash val="solid"/>
            <a:round/>
            <a:headEnd type="none" w="med" len="med"/>
            <a:tailEnd type="none" w="med" len="med"/>
          </a:ln>
          <a:effectLst/>
        </p:spPr>
        <p:txBody>
          <a:bodyPr anchor="ctr"/>
          <a:lstStyle/>
          <a:p>
            <a:pPr>
              <a:defRPr/>
            </a:pPr>
            <a:endParaRPr lang="en-US"/>
          </a:p>
        </p:txBody>
      </p:sp>
      <p:sp>
        <p:nvSpPr>
          <p:cNvPr id="114" name="Rectangle 113"/>
          <p:cNvSpPr/>
          <p:nvPr/>
        </p:nvSpPr>
        <p:spPr bwMode="auto">
          <a:xfrm flipH="1" flipV="1">
            <a:off x="4267200" y="2819400"/>
            <a:ext cx="304800" cy="2590800"/>
          </a:xfrm>
          <a:prstGeom prst="rect">
            <a:avLst/>
          </a:prstGeom>
          <a:solidFill>
            <a:schemeClr val="bg2">
              <a:lumMod val="50000"/>
              <a:lumOff val="50000"/>
              <a:alpha val="31000"/>
            </a:schemeClr>
          </a:solidFill>
          <a:ln w="38100" cap="flat" cmpd="sng" algn="ctr">
            <a:solidFill>
              <a:schemeClr val="bg2">
                <a:lumMod val="75000"/>
                <a:lumOff val="25000"/>
                <a:alpha val="41000"/>
              </a:schemeClr>
            </a:solidFill>
            <a:prstDash val="solid"/>
            <a:round/>
            <a:headEnd type="none" w="med" len="med"/>
            <a:tailEnd type="none" w="med" len="med"/>
          </a:ln>
          <a:effectLst/>
        </p:spPr>
        <p:txBody>
          <a:bodyPr anchor="ctr"/>
          <a:lstStyle/>
          <a:p>
            <a:pPr>
              <a:defRPr/>
            </a:pPr>
            <a:endParaRPr lang="en-US"/>
          </a:p>
        </p:txBody>
      </p:sp>
      <p:sp>
        <p:nvSpPr>
          <p:cNvPr id="115" name="Rectangle 114"/>
          <p:cNvSpPr/>
          <p:nvPr/>
        </p:nvSpPr>
        <p:spPr bwMode="auto">
          <a:xfrm flipH="1" flipV="1">
            <a:off x="4572000" y="2819400"/>
            <a:ext cx="381000" cy="2590800"/>
          </a:xfrm>
          <a:prstGeom prst="rect">
            <a:avLst/>
          </a:prstGeom>
          <a:solidFill>
            <a:schemeClr val="bg2">
              <a:lumMod val="50000"/>
              <a:lumOff val="50000"/>
              <a:alpha val="31000"/>
            </a:schemeClr>
          </a:solidFill>
          <a:ln w="38100" cap="flat" cmpd="sng" algn="ctr">
            <a:solidFill>
              <a:schemeClr val="bg2">
                <a:lumMod val="75000"/>
                <a:lumOff val="25000"/>
                <a:alpha val="41000"/>
              </a:schemeClr>
            </a:solidFill>
            <a:prstDash val="solid"/>
            <a:round/>
            <a:headEnd type="none" w="med" len="med"/>
            <a:tailEnd type="none" w="med" len="med"/>
          </a:ln>
          <a:effectLst/>
        </p:spPr>
        <p:txBody>
          <a:bodyPr anchor="ctr"/>
          <a:lstStyle/>
          <a:p>
            <a:pPr>
              <a:defRPr/>
            </a:pPr>
            <a:endParaRPr lang="en-US"/>
          </a:p>
        </p:txBody>
      </p:sp>
      <p:sp>
        <p:nvSpPr>
          <p:cNvPr id="116" name="Rectangle 115"/>
          <p:cNvSpPr/>
          <p:nvPr/>
        </p:nvSpPr>
        <p:spPr bwMode="auto">
          <a:xfrm flipH="1" flipV="1">
            <a:off x="4953000" y="2819400"/>
            <a:ext cx="304800" cy="2590800"/>
          </a:xfrm>
          <a:prstGeom prst="rect">
            <a:avLst/>
          </a:prstGeom>
          <a:solidFill>
            <a:schemeClr val="bg2">
              <a:lumMod val="50000"/>
              <a:lumOff val="50000"/>
              <a:alpha val="31000"/>
            </a:schemeClr>
          </a:solidFill>
          <a:ln w="38100" cap="flat" cmpd="sng" algn="ctr">
            <a:solidFill>
              <a:schemeClr val="bg2">
                <a:lumMod val="75000"/>
                <a:lumOff val="25000"/>
                <a:alpha val="41000"/>
              </a:schemeClr>
            </a:solidFill>
            <a:prstDash val="solid"/>
            <a:round/>
            <a:headEnd type="none" w="med" len="med"/>
            <a:tailEnd type="none" w="med" len="med"/>
          </a:ln>
          <a:effectLst/>
        </p:spPr>
        <p:txBody>
          <a:bodyPr anchor="ctr"/>
          <a:lstStyle/>
          <a:p>
            <a:pPr>
              <a:defRPr/>
            </a:pPr>
            <a:endParaRPr lang="en-US"/>
          </a:p>
        </p:txBody>
      </p:sp>
      <p:sp>
        <p:nvSpPr>
          <p:cNvPr id="117" name="Rectangle 116"/>
          <p:cNvSpPr/>
          <p:nvPr/>
        </p:nvSpPr>
        <p:spPr bwMode="auto">
          <a:xfrm flipH="1" flipV="1">
            <a:off x="5257800" y="2819400"/>
            <a:ext cx="304800" cy="2590800"/>
          </a:xfrm>
          <a:prstGeom prst="rect">
            <a:avLst/>
          </a:prstGeom>
          <a:solidFill>
            <a:schemeClr val="bg2">
              <a:lumMod val="50000"/>
              <a:lumOff val="50000"/>
              <a:alpha val="31000"/>
            </a:schemeClr>
          </a:solidFill>
          <a:ln w="38100" cap="flat" cmpd="sng" algn="ctr">
            <a:solidFill>
              <a:schemeClr val="bg2">
                <a:lumMod val="75000"/>
                <a:lumOff val="25000"/>
                <a:alpha val="41000"/>
              </a:schemeClr>
            </a:solidFill>
            <a:prstDash val="solid"/>
            <a:round/>
            <a:headEnd type="none" w="med" len="med"/>
            <a:tailEnd type="none" w="med" len="med"/>
          </a:ln>
          <a:effectLst/>
        </p:spPr>
        <p:txBody>
          <a:bodyPr anchor="ctr"/>
          <a:lstStyle/>
          <a:p>
            <a:pPr>
              <a:defRPr/>
            </a:pPr>
            <a:endParaRPr lang="en-US"/>
          </a:p>
        </p:txBody>
      </p:sp>
      <p:sp>
        <p:nvSpPr>
          <p:cNvPr id="118" name="Rectangle 117"/>
          <p:cNvSpPr/>
          <p:nvPr/>
        </p:nvSpPr>
        <p:spPr bwMode="auto">
          <a:xfrm flipH="1" flipV="1">
            <a:off x="5562600" y="2819400"/>
            <a:ext cx="381000" cy="2590800"/>
          </a:xfrm>
          <a:prstGeom prst="rect">
            <a:avLst/>
          </a:prstGeom>
          <a:solidFill>
            <a:schemeClr val="bg2">
              <a:lumMod val="50000"/>
              <a:lumOff val="50000"/>
              <a:alpha val="31000"/>
            </a:schemeClr>
          </a:solidFill>
          <a:ln w="38100" cap="flat" cmpd="sng" algn="ctr">
            <a:solidFill>
              <a:schemeClr val="bg2">
                <a:lumMod val="75000"/>
                <a:lumOff val="25000"/>
                <a:alpha val="41000"/>
              </a:schemeClr>
            </a:solidFill>
            <a:prstDash val="solid"/>
            <a:round/>
            <a:headEnd type="none" w="med" len="med"/>
            <a:tailEnd type="none" w="med" len="med"/>
          </a:ln>
          <a:effectLst/>
        </p:spPr>
        <p:txBody>
          <a:bodyPr anchor="ctr"/>
          <a:lstStyle/>
          <a:p>
            <a:pPr>
              <a:defRPr/>
            </a:pPr>
            <a:endParaRPr lang="en-US"/>
          </a:p>
        </p:txBody>
      </p:sp>
      <p:sp>
        <p:nvSpPr>
          <p:cNvPr id="119" name="Rectangle 118"/>
          <p:cNvSpPr/>
          <p:nvPr/>
        </p:nvSpPr>
        <p:spPr bwMode="auto">
          <a:xfrm flipH="1" flipV="1">
            <a:off x="5943600" y="2819400"/>
            <a:ext cx="304800" cy="2590800"/>
          </a:xfrm>
          <a:prstGeom prst="rect">
            <a:avLst/>
          </a:prstGeom>
          <a:solidFill>
            <a:schemeClr val="bg2">
              <a:lumMod val="50000"/>
              <a:lumOff val="50000"/>
              <a:alpha val="31000"/>
            </a:schemeClr>
          </a:solidFill>
          <a:ln w="38100" cap="flat" cmpd="sng" algn="ctr">
            <a:solidFill>
              <a:schemeClr val="bg2">
                <a:lumMod val="75000"/>
                <a:lumOff val="25000"/>
                <a:alpha val="41000"/>
              </a:schemeClr>
            </a:solidFill>
            <a:prstDash val="solid"/>
            <a:round/>
            <a:headEnd type="none" w="med" len="med"/>
            <a:tailEnd type="none" w="med" len="med"/>
          </a:ln>
          <a:effectLst/>
        </p:spPr>
        <p:txBody>
          <a:bodyPr anchor="ctr"/>
          <a:lstStyle/>
          <a:p>
            <a:pPr>
              <a:defRPr/>
            </a:pPr>
            <a:endParaRPr lang="en-US"/>
          </a:p>
        </p:txBody>
      </p:sp>
      <p:sp>
        <p:nvSpPr>
          <p:cNvPr id="121" name="Rectangle 120"/>
          <p:cNvSpPr/>
          <p:nvPr/>
        </p:nvSpPr>
        <p:spPr bwMode="auto">
          <a:xfrm flipH="1" flipV="1">
            <a:off x="6248400" y="2819400"/>
            <a:ext cx="304800" cy="2590800"/>
          </a:xfrm>
          <a:prstGeom prst="rect">
            <a:avLst/>
          </a:prstGeom>
          <a:solidFill>
            <a:schemeClr val="bg2">
              <a:lumMod val="50000"/>
              <a:lumOff val="50000"/>
              <a:alpha val="31000"/>
            </a:schemeClr>
          </a:solidFill>
          <a:ln w="38100" cap="flat" cmpd="sng" algn="ctr">
            <a:solidFill>
              <a:schemeClr val="bg2">
                <a:lumMod val="75000"/>
                <a:lumOff val="25000"/>
                <a:alpha val="41000"/>
              </a:schemeClr>
            </a:solidFill>
            <a:prstDash val="solid"/>
            <a:round/>
            <a:headEnd type="none" w="med" len="med"/>
            <a:tailEnd type="none" w="med" len="med"/>
          </a:ln>
          <a:effectLst/>
        </p:spPr>
        <p:txBody>
          <a:bodyPr anchor="ctr"/>
          <a:lstStyle/>
          <a:p>
            <a:pPr>
              <a:defRPr/>
            </a:pPr>
            <a:endParaRPr lang="en-US"/>
          </a:p>
        </p:txBody>
      </p:sp>
      <p:sp>
        <p:nvSpPr>
          <p:cNvPr id="124" name="Rectangle 123"/>
          <p:cNvSpPr/>
          <p:nvPr/>
        </p:nvSpPr>
        <p:spPr bwMode="auto">
          <a:xfrm flipH="1" flipV="1">
            <a:off x="7086600" y="2819400"/>
            <a:ext cx="304800" cy="533400"/>
          </a:xfrm>
          <a:prstGeom prst="rect">
            <a:avLst/>
          </a:prstGeom>
          <a:solidFill>
            <a:schemeClr val="bg2">
              <a:lumMod val="50000"/>
              <a:lumOff val="50000"/>
              <a:alpha val="31000"/>
            </a:schemeClr>
          </a:solidFill>
          <a:ln w="38100" cap="flat" cmpd="sng" algn="ctr">
            <a:solidFill>
              <a:schemeClr val="bg2">
                <a:lumMod val="75000"/>
                <a:lumOff val="25000"/>
                <a:alpha val="41000"/>
              </a:schemeClr>
            </a:solidFill>
            <a:prstDash val="solid"/>
            <a:round/>
            <a:headEnd type="none" w="med" len="med"/>
            <a:tailEnd type="none" w="med" len="med"/>
          </a:ln>
          <a:effectLst/>
        </p:spPr>
        <p:txBody>
          <a:bodyPr anchor="ctr"/>
          <a:lstStyle/>
          <a:p>
            <a:pPr>
              <a:defRPr/>
            </a:pPr>
            <a:endParaRPr lang="en-US"/>
          </a:p>
        </p:txBody>
      </p:sp>
      <p:grpSp>
        <p:nvGrpSpPr>
          <p:cNvPr id="4" name="Group 134"/>
          <p:cNvGrpSpPr/>
          <p:nvPr/>
        </p:nvGrpSpPr>
        <p:grpSpPr>
          <a:xfrm>
            <a:off x="4572000" y="3048000"/>
            <a:ext cx="381000" cy="2057400"/>
            <a:chOff x="4572000" y="3048000"/>
            <a:chExt cx="381000" cy="2057400"/>
          </a:xfrm>
          <a:gradFill>
            <a:gsLst>
              <a:gs pos="0">
                <a:srgbClr val="FF3399"/>
              </a:gs>
              <a:gs pos="25000">
                <a:srgbClr val="FF6633"/>
              </a:gs>
              <a:gs pos="50000">
                <a:srgbClr val="FFFF00"/>
              </a:gs>
              <a:gs pos="75000">
                <a:srgbClr val="01A78F"/>
              </a:gs>
              <a:gs pos="100000">
                <a:srgbClr val="3366FF"/>
              </a:gs>
            </a:gsLst>
            <a:lin ang="5400000" scaled="0"/>
          </a:gradFill>
        </p:grpSpPr>
        <p:sp>
          <p:nvSpPr>
            <p:cNvPr id="126" name="Rectangle 125"/>
            <p:cNvSpPr/>
            <p:nvPr/>
          </p:nvSpPr>
          <p:spPr bwMode="auto">
            <a:xfrm>
              <a:off x="4572000" y="3048000"/>
              <a:ext cx="381000" cy="228600"/>
            </a:xfrm>
            <a:prstGeom prst="rect">
              <a:avLst/>
            </a:prstGeom>
            <a:grpFill/>
            <a:ln w="38100" cap="flat" cmpd="sng" algn="ctr">
              <a:solidFill>
                <a:srgbClr val="C00000"/>
              </a:solidFill>
              <a:prstDash val="solid"/>
              <a:round/>
              <a:headEnd type="none" w="med" len="med"/>
              <a:tailEnd type="none" w="med" len="med"/>
            </a:ln>
            <a:effectLst/>
          </p:spPr>
          <p:txBody>
            <a:bodyPr anchor="ctr"/>
            <a:lstStyle/>
            <a:p>
              <a:pPr>
                <a:defRPr/>
              </a:pPr>
              <a:endParaRPr lang="en-US"/>
            </a:p>
          </p:txBody>
        </p:sp>
        <p:sp>
          <p:nvSpPr>
            <p:cNvPr id="127" name="Rectangle 126"/>
            <p:cNvSpPr/>
            <p:nvPr/>
          </p:nvSpPr>
          <p:spPr bwMode="auto">
            <a:xfrm>
              <a:off x="4572000" y="3276600"/>
              <a:ext cx="381000" cy="228600"/>
            </a:xfrm>
            <a:prstGeom prst="rect">
              <a:avLst/>
            </a:prstGeom>
            <a:grpFill/>
            <a:ln w="38100" cap="flat" cmpd="sng" algn="ctr">
              <a:solidFill>
                <a:srgbClr val="C00000"/>
              </a:solidFill>
              <a:prstDash val="solid"/>
              <a:round/>
              <a:headEnd type="none" w="med" len="med"/>
              <a:tailEnd type="none" w="med" len="med"/>
            </a:ln>
            <a:effectLst/>
          </p:spPr>
          <p:txBody>
            <a:bodyPr anchor="ctr"/>
            <a:lstStyle/>
            <a:p>
              <a:pPr>
                <a:defRPr/>
              </a:pPr>
              <a:endParaRPr lang="en-US"/>
            </a:p>
          </p:txBody>
        </p:sp>
        <p:sp>
          <p:nvSpPr>
            <p:cNvPr id="128" name="Rectangle 127"/>
            <p:cNvSpPr/>
            <p:nvPr/>
          </p:nvSpPr>
          <p:spPr bwMode="auto">
            <a:xfrm>
              <a:off x="4572000" y="3505200"/>
              <a:ext cx="381000" cy="228600"/>
            </a:xfrm>
            <a:prstGeom prst="rect">
              <a:avLst/>
            </a:prstGeom>
            <a:grpFill/>
            <a:ln w="38100" cap="flat" cmpd="sng" algn="ctr">
              <a:solidFill>
                <a:srgbClr val="C00000"/>
              </a:solidFill>
              <a:prstDash val="solid"/>
              <a:round/>
              <a:headEnd type="none" w="med" len="med"/>
              <a:tailEnd type="none" w="med" len="med"/>
            </a:ln>
            <a:effectLst/>
          </p:spPr>
          <p:txBody>
            <a:bodyPr anchor="ctr"/>
            <a:lstStyle/>
            <a:p>
              <a:pPr>
                <a:defRPr/>
              </a:pPr>
              <a:endParaRPr lang="en-US"/>
            </a:p>
          </p:txBody>
        </p:sp>
        <p:sp>
          <p:nvSpPr>
            <p:cNvPr id="129" name="Rectangle 128"/>
            <p:cNvSpPr/>
            <p:nvPr/>
          </p:nvSpPr>
          <p:spPr bwMode="auto">
            <a:xfrm>
              <a:off x="4572000" y="3733800"/>
              <a:ext cx="381000" cy="228600"/>
            </a:xfrm>
            <a:prstGeom prst="rect">
              <a:avLst/>
            </a:prstGeom>
            <a:grpFill/>
            <a:ln w="38100" cap="flat" cmpd="sng" algn="ctr">
              <a:solidFill>
                <a:srgbClr val="C00000"/>
              </a:solidFill>
              <a:prstDash val="solid"/>
              <a:round/>
              <a:headEnd type="none" w="med" len="med"/>
              <a:tailEnd type="none" w="med" len="med"/>
            </a:ln>
            <a:effectLst/>
          </p:spPr>
          <p:txBody>
            <a:bodyPr anchor="ctr"/>
            <a:lstStyle/>
            <a:p>
              <a:pPr>
                <a:defRPr/>
              </a:pPr>
              <a:endParaRPr lang="en-US"/>
            </a:p>
          </p:txBody>
        </p:sp>
        <p:sp>
          <p:nvSpPr>
            <p:cNvPr id="130" name="Rectangle 129"/>
            <p:cNvSpPr/>
            <p:nvPr/>
          </p:nvSpPr>
          <p:spPr bwMode="auto">
            <a:xfrm>
              <a:off x="4572000" y="3962400"/>
              <a:ext cx="381000" cy="228600"/>
            </a:xfrm>
            <a:prstGeom prst="rect">
              <a:avLst/>
            </a:prstGeom>
            <a:grpFill/>
            <a:ln w="38100" cap="flat" cmpd="sng" algn="ctr">
              <a:solidFill>
                <a:srgbClr val="C00000"/>
              </a:solidFill>
              <a:prstDash val="solid"/>
              <a:round/>
              <a:headEnd type="none" w="med" len="med"/>
              <a:tailEnd type="none" w="med" len="med"/>
            </a:ln>
            <a:effectLst/>
          </p:spPr>
          <p:txBody>
            <a:bodyPr anchor="ctr"/>
            <a:lstStyle/>
            <a:p>
              <a:pPr>
                <a:defRPr/>
              </a:pPr>
              <a:endParaRPr lang="en-US"/>
            </a:p>
          </p:txBody>
        </p:sp>
        <p:sp>
          <p:nvSpPr>
            <p:cNvPr id="131" name="Rectangle 130"/>
            <p:cNvSpPr/>
            <p:nvPr/>
          </p:nvSpPr>
          <p:spPr bwMode="auto">
            <a:xfrm>
              <a:off x="4572000" y="4191000"/>
              <a:ext cx="381000" cy="228600"/>
            </a:xfrm>
            <a:prstGeom prst="rect">
              <a:avLst/>
            </a:prstGeom>
            <a:grpFill/>
            <a:ln w="38100" cap="flat" cmpd="sng" algn="ctr">
              <a:solidFill>
                <a:srgbClr val="C00000"/>
              </a:solidFill>
              <a:prstDash val="solid"/>
              <a:round/>
              <a:headEnd type="none" w="med" len="med"/>
              <a:tailEnd type="none" w="med" len="med"/>
            </a:ln>
            <a:effectLst/>
          </p:spPr>
          <p:txBody>
            <a:bodyPr anchor="ctr"/>
            <a:lstStyle/>
            <a:p>
              <a:pPr>
                <a:defRPr/>
              </a:pPr>
              <a:endParaRPr lang="en-US"/>
            </a:p>
          </p:txBody>
        </p:sp>
        <p:sp>
          <p:nvSpPr>
            <p:cNvPr id="132" name="Rectangle 131"/>
            <p:cNvSpPr/>
            <p:nvPr/>
          </p:nvSpPr>
          <p:spPr bwMode="auto">
            <a:xfrm>
              <a:off x="4572000" y="4419600"/>
              <a:ext cx="381000" cy="228600"/>
            </a:xfrm>
            <a:prstGeom prst="rect">
              <a:avLst/>
            </a:prstGeom>
            <a:grpFill/>
            <a:ln w="38100" cap="flat" cmpd="sng" algn="ctr">
              <a:solidFill>
                <a:srgbClr val="C00000"/>
              </a:solidFill>
              <a:prstDash val="solid"/>
              <a:round/>
              <a:headEnd type="none" w="med" len="med"/>
              <a:tailEnd type="none" w="med" len="med"/>
            </a:ln>
            <a:effectLst/>
          </p:spPr>
          <p:txBody>
            <a:bodyPr anchor="ctr"/>
            <a:lstStyle/>
            <a:p>
              <a:pPr>
                <a:defRPr/>
              </a:pPr>
              <a:endParaRPr lang="en-US"/>
            </a:p>
          </p:txBody>
        </p:sp>
        <p:sp>
          <p:nvSpPr>
            <p:cNvPr id="133" name="Rectangle 132"/>
            <p:cNvSpPr/>
            <p:nvPr/>
          </p:nvSpPr>
          <p:spPr bwMode="auto">
            <a:xfrm>
              <a:off x="4572000" y="4648200"/>
              <a:ext cx="381000" cy="228600"/>
            </a:xfrm>
            <a:prstGeom prst="rect">
              <a:avLst/>
            </a:prstGeom>
            <a:grpFill/>
            <a:ln w="38100" cap="flat" cmpd="sng" algn="ctr">
              <a:solidFill>
                <a:srgbClr val="C00000"/>
              </a:solidFill>
              <a:prstDash val="solid"/>
              <a:round/>
              <a:headEnd type="none" w="med" len="med"/>
              <a:tailEnd type="none" w="med" len="med"/>
            </a:ln>
            <a:effectLst/>
          </p:spPr>
          <p:txBody>
            <a:bodyPr anchor="ctr"/>
            <a:lstStyle/>
            <a:p>
              <a:pPr>
                <a:defRPr/>
              </a:pPr>
              <a:endParaRPr lang="en-US"/>
            </a:p>
          </p:txBody>
        </p:sp>
        <p:sp>
          <p:nvSpPr>
            <p:cNvPr id="134" name="Rectangle 133"/>
            <p:cNvSpPr/>
            <p:nvPr/>
          </p:nvSpPr>
          <p:spPr bwMode="auto">
            <a:xfrm>
              <a:off x="4572000" y="4876800"/>
              <a:ext cx="381000" cy="228600"/>
            </a:xfrm>
            <a:prstGeom prst="rect">
              <a:avLst/>
            </a:prstGeom>
            <a:grpFill/>
            <a:ln w="38100" cap="flat" cmpd="sng" algn="ctr">
              <a:solidFill>
                <a:srgbClr val="C00000"/>
              </a:solidFill>
              <a:prstDash val="solid"/>
              <a:round/>
              <a:headEnd type="none" w="med" len="med"/>
              <a:tailEnd type="none" w="med" len="med"/>
            </a:ln>
            <a:effectLst/>
          </p:spPr>
          <p:txBody>
            <a:bodyPr anchor="ctr"/>
            <a:lstStyle/>
            <a:p>
              <a:pPr>
                <a:defRPr/>
              </a:pPr>
              <a:endParaRPr lang="en-US"/>
            </a:p>
          </p:txBody>
        </p:sp>
      </p:grpSp>
      <p:pic>
        <p:nvPicPr>
          <p:cNvPr id="100355" name="Picture 3"/>
          <p:cNvPicPr>
            <a:picLocks noChangeAspect="1" noChangeArrowheads="1"/>
          </p:cNvPicPr>
          <p:nvPr/>
        </p:nvPicPr>
        <p:blipFill>
          <a:blip r:embed="rId3" cstate="print"/>
          <a:srcRect/>
          <a:stretch>
            <a:fillRect/>
          </a:stretch>
        </p:blipFill>
        <p:spPr bwMode="auto">
          <a:xfrm>
            <a:off x="4495800" y="2000201"/>
            <a:ext cx="556585" cy="6953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Direction</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304800" y="533400"/>
            <a:ext cx="7132637" cy="5762625"/>
          </a:xfrm>
          <a:prstGeom prst="rect">
            <a:avLst/>
          </a:prstGeom>
          <a:noFill/>
          <a:ln w="9525">
            <a:noFill/>
            <a:miter lim="800000"/>
            <a:headEnd/>
            <a:tailEnd/>
          </a:ln>
        </p:spPr>
      </p:pic>
      <p:sp>
        <p:nvSpPr>
          <p:cNvPr id="8" name="TextBox 7"/>
          <p:cNvSpPr txBox="1"/>
          <p:nvPr/>
        </p:nvSpPr>
        <p:spPr>
          <a:xfrm>
            <a:off x="3276600" y="1905000"/>
            <a:ext cx="2895600" cy="1200329"/>
          </a:xfrm>
          <a:prstGeom prst="rect">
            <a:avLst/>
          </a:prstGeom>
          <a:noFill/>
        </p:spPr>
        <p:txBody>
          <a:bodyPr wrap="square" rtlCol="0">
            <a:spAutoFit/>
          </a:bodyPr>
          <a:lstStyle/>
          <a:p>
            <a:r>
              <a:rPr lang="en-US" dirty="0" smtClean="0"/>
              <a:t>Incorrect azimuth, compass experiencing interference during collection of azimuth</a:t>
            </a:r>
            <a:endParaRPr lang="en-US" dirty="0"/>
          </a:p>
        </p:txBody>
      </p:sp>
      <p:pic>
        <p:nvPicPr>
          <p:cNvPr id="3075" name="Picture 3"/>
          <p:cNvPicPr>
            <a:picLocks noChangeAspect="1" noChangeArrowheads="1"/>
          </p:cNvPicPr>
          <p:nvPr/>
        </p:nvPicPr>
        <p:blipFill>
          <a:blip r:embed="rId4" cstate="print"/>
          <a:srcRect/>
          <a:stretch>
            <a:fillRect/>
          </a:stretch>
        </p:blipFill>
        <p:spPr bwMode="auto">
          <a:xfrm>
            <a:off x="2163763" y="685800"/>
            <a:ext cx="6980237" cy="5772150"/>
          </a:xfrm>
          <a:prstGeom prst="rect">
            <a:avLst/>
          </a:prstGeom>
          <a:noFill/>
          <a:ln w="9525">
            <a:noFill/>
            <a:miter lim="800000"/>
            <a:headEnd/>
            <a:tailEnd/>
          </a:ln>
        </p:spPr>
      </p:pic>
      <p:sp>
        <p:nvSpPr>
          <p:cNvPr id="10" name="TextBox 9"/>
          <p:cNvSpPr txBox="1"/>
          <p:nvPr/>
        </p:nvSpPr>
        <p:spPr>
          <a:xfrm>
            <a:off x="228600" y="4953000"/>
            <a:ext cx="1905000" cy="1754326"/>
          </a:xfrm>
          <a:prstGeom prst="rect">
            <a:avLst/>
          </a:prstGeom>
          <a:noFill/>
        </p:spPr>
        <p:txBody>
          <a:bodyPr wrap="square" rtlCol="0">
            <a:spAutoFit/>
          </a:bodyPr>
          <a:lstStyle/>
          <a:p>
            <a:r>
              <a:rPr lang="en-US" dirty="0" smtClean="0"/>
              <a:t>With correct azimuth, measured with hand compass before measurement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2" name="Rectangle 74"/>
          <p:cNvSpPr>
            <a:spLocks noGrp="1" noChangeArrowheads="1"/>
          </p:cNvSpPr>
          <p:nvPr>
            <p:ph type="title" idx="4294967295"/>
          </p:nvPr>
        </p:nvSpPr>
        <p:spPr>
          <a:xfrm>
            <a:off x="457200" y="274638"/>
            <a:ext cx="8229600" cy="1143000"/>
          </a:xfrm>
        </p:spPr>
        <p:txBody>
          <a:bodyPr/>
          <a:lstStyle/>
          <a:p>
            <a:pPr>
              <a:defRPr/>
            </a:pPr>
            <a:r>
              <a:rPr lang="en-US" sz="3200" dirty="0" smtClean="0"/>
              <a:t>Effect of Boat Movement on Water Velocity Measurements No Compass</a:t>
            </a:r>
          </a:p>
        </p:txBody>
      </p:sp>
      <p:sp>
        <p:nvSpPr>
          <p:cNvPr id="25618" name="Rectangle 76"/>
          <p:cNvSpPr>
            <a:spLocks noGrp="1" noChangeArrowheads="1"/>
          </p:cNvSpPr>
          <p:nvPr>
            <p:ph type="body" sz="half" idx="4294967295"/>
          </p:nvPr>
        </p:nvSpPr>
        <p:spPr>
          <a:xfrm>
            <a:off x="609600" y="1600201"/>
            <a:ext cx="8077200" cy="2743200"/>
          </a:xfrm>
        </p:spPr>
        <p:txBody>
          <a:bodyPr/>
          <a:lstStyle/>
          <a:p>
            <a:pPr>
              <a:lnSpc>
                <a:spcPct val="90000"/>
              </a:lnSpc>
              <a:defRPr/>
            </a:pPr>
            <a:r>
              <a:rPr lang="en-US" dirty="0" smtClean="0">
                <a:solidFill>
                  <a:schemeClr val="bg2">
                    <a:lumMod val="50000"/>
                    <a:lumOff val="50000"/>
                  </a:schemeClr>
                </a:solidFill>
              </a:rPr>
              <a:t>Rotation</a:t>
            </a:r>
            <a:r>
              <a:rPr lang="en-US" dirty="0" smtClean="0">
                <a:solidFill>
                  <a:schemeClr val="tx1"/>
                </a:solidFill>
              </a:rPr>
              <a:t> results in averaging velocity components which appear to the instrument to be in different directions will </a:t>
            </a:r>
            <a:r>
              <a:rPr lang="en-US" dirty="0" smtClean="0">
                <a:solidFill>
                  <a:schemeClr val="bg2">
                    <a:lumMod val="50000"/>
                    <a:lumOff val="50000"/>
                  </a:schemeClr>
                </a:solidFill>
              </a:rPr>
              <a:t>bias the velocities low</a:t>
            </a:r>
          </a:p>
          <a:p>
            <a:pPr>
              <a:lnSpc>
                <a:spcPct val="90000"/>
              </a:lnSpc>
              <a:defRPr/>
            </a:pPr>
            <a:r>
              <a:rPr lang="en-US" dirty="0" smtClean="0">
                <a:solidFill>
                  <a:schemeClr val="bg2">
                    <a:lumMod val="50000"/>
                    <a:lumOff val="50000"/>
                  </a:schemeClr>
                </a:solidFill>
              </a:rPr>
              <a:t>Rotation + lateral movement </a:t>
            </a:r>
            <a:r>
              <a:rPr lang="en-US" dirty="0" smtClean="0"/>
              <a:t>in direction of rotation creates positive velocity that results in </a:t>
            </a:r>
            <a:r>
              <a:rPr lang="en-US" dirty="0" smtClean="0">
                <a:solidFill>
                  <a:schemeClr val="bg2">
                    <a:lumMod val="50000"/>
                    <a:lumOff val="50000"/>
                  </a:schemeClr>
                </a:solidFill>
              </a:rPr>
              <a:t>movement of the boat being added to the water velocity</a:t>
            </a:r>
          </a:p>
          <a:p>
            <a:pPr>
              <a:lnSpc>
                <a:spcPct val="90000"/>
              </a:lnSpc>
              <a:defRPr/>
            </a:pPr>
            <a:r>
              <a:rPr lang="en-US" dirty="0" smtClean="0">
                <a:solidFill>
                  <a:schemeClr val="tx1"/>
                </a:solidFill>
              </a:rPr>
              <a:t>May also result in varying depths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Standard Deviation of Flow Direction</a:t>
            </a:r>
            <a:endParaRPr lang="en-US" dirty="0"/>
          </a:p>
        </p:txBody>
      </p:sp>
      <p:sp>
        <p:nvSpPr>
          <p:cNvPr id="28675" name="Content Placeholder 2"/>
          <p:cNvSpPr>
            <a:spLocks noGrp="1"/>
          </p:cNvSpPr>
          <p:nvPr>
            <p:ph sz="half" idx="1"/>
          </p:nvPr>
        </p:nvSpPr>
        <p:spPr>
          <a:xfrm>
            <a:off x="457200" y="1295400"/>
            <a:ext cx="4648200" cy="5029200"/>
          </a:xfrm>
        </p:spPr>
        <p:txBody>
          <a:bodyPr/>
          <a:lstStyle/>
          <a:p>
            <a:pPr>
              <a:defRPr/>
            </a:pPr>
            <a:r>
              <a:rPr lang="en-US" dirty="0" smtClean="0"/>
              <a:t>If </a:t>
            </a:r>
            <a:r>
              <a:rPr lang="en-US" dirty="0" smtClean="0">
                <a:solidFill>
                  <a:schemeClr val="bg2">
                    <a:lumMod val="50000"/>
                    <a:lumOff val="50000"/>
                  </a:schemeClr>
                </a:solidFill>
              </a:rPr>
              <a:t>&gt; 20 </a:t>
            </a:r>
            <a:r>
              <a:rPr lang="en-US" dirty="0" smtClean="0"/>
              <a:t>degrees, a good indication of uncompensated rotation  that may result in a low bias</a:t>
            </a:r>
          </a:p>
          <a:p>
            <a:pPr>
              <a:defRPr/>
            </a:pPr>
            <a:endParaRPr lang="en-US" dirty="0" smtClean="0"/>
          </a:p>
          <a:p>
            <a:pPr>
              <a:defRPr/>
            </a:pPr>
            <a:r>
              <a:rPr lang="en-US" dirty="0" smtClean="0"/>
              <a:t>Efforts should be made to stabilize the ADCP</a:t>
            </a:r>
          </a:p>
        </p:txBody>
      </p:sp>
      <p:sp>
        <p:nvSpPr>
          <p:cNvPr id="6" name="Right Arrow 5"/>
          <p:cNvSpPr/>
          <p:nvPr/>
        </p:nvSpPr>
        <p:spPr bwMode="auto">
          <a:xfrm>
            <a:off x="4419600" y="3810000"/>
            <a:ext cx="838200" cy="228600"/>
          </a:xfrm>
          <a:prstGeom prst="rightArrow">
            <a:avLst/>
          </a:prstGeom>
          <a:solidFill>
            <a:schemeClr val="bg2">
              <a:lumMod val="50000"/>
              <a:lumOff val="50000"/>
            </a:schemeClr>
          </a:solidFill>
          <a:ln w="9525" cap="flat" cmpd="sng" algn="ctr">
            <a:solidFill>
              <a:schemeClr val="bg2">
                <a:lumMod val="50000"/>
                <a:lumOff val="50000"/>
              </a:schemeClr>
            </a:solidFill>
            <a:prstDash val="solid"/>
            <a:round/>
            <a:headEnd type="none" w="med" len="med"/>
            <a:tailEnd type="none" w="med" len="med"/>
          </a:ln>
          <a:effectLst>
            <a:outerShdw dist="35921" dir="2700000" algn="ctr" rotWithShape="0">
              <a:schemeClr val="bg2"/>
            </a:outerShdw>
          </a:effectLst>
        </p:spPr>
        <p:txBody>
          <a:bodyPr anchor="ctr"/>
          <a:lstStyle/>
          <a:p>
            <a:pPr>
              <a:defRPr/>
            </a:pPr>
            <a:endParaRPr lang="en-US"/>
          </a:p>
        </p:txBody>
      </p:sp>
      <p:pic>
        <p:nvPicPr>
          <p:cNvPr id="49154" name="Picture 2"/>
          <p:cNvPicPr>
            <a:picLocks noChangeAspect="1" noChangeArrowheads="1"/>
          </p:cNvPicPr>
          <p:nvPr/>
        </p:nvPicPr>
        <p:blipFill>
          <a:blip r:embed="rId3" cstate="print"/>
          <a:srcRect/>
          <a:stretch>
            <a:fillRect/>
          </a:stretch>
        </p:blipFill>
        <p:spPr bwMode="auto">
          <a:xfrm>
            <a:off x="5257800" y="1295400"/>
            <a:ext cx="3657858"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81000" y="4419600"/>
            <a:ext cx="2390775" cy="1714500"/>
          </a:xfrm>
          <a:prstGeom prst="rect">
            <a:avLst/>
          </a:prstGeom>
          <a:noFill/>
          <a:ln w="9525">
            <a:noFill/>
            <a:miter lim="800000"/>
            <a:headEnd/>
            <a:tailEnd/>
          </a:ln>
        </p:spPr>
      </p:pic>
      <p:sp>
        <p:nvSpPr>
          <p:cNvPr id="2122" name="Rectangle 74"/>
          <p:cNvSpPr>
            <a:spLocks noGrp="1" noChangeArrowheads="1"/>
          </p:cNvSpPr>
          <p:nvPr>
            <p:ph type="title" idx="4294967295"/>
          </p:nvPr>
        </p:nvSpPr>
        <p:spPr>
          <a:xfrm>
            <a:off x="457200" y="274638"/>
            <a:ext cx="8229600" cy="1143000"/>
          </a:xfrm>
        </p:spPr>
        <p:txBody>
          <a:bodyPr/>
          <a:lstStyle/>
          <a:p>
            <a:pPr>
              <a:defRPr/>
            </a:pPr>
            <a:r>
              <a:rPr lang="en-US" sz="3200" dirty="0" smtClean="0"/>
              <a:t>Changes to Reference</a:t>
            </a:r>
          </a:p>
        </p:txBody>
      </p:sp>
      <p:sp>
        <p:nvSpPr>
          <p:cNvPr id="25618" name="Rectangle 76"/>
          <p:cNvSpPr>
            <a:spLocks noGrp="1" noChangeArrowheads="1"/>
          </p:cNvSpPr>
          <p:nvPr>
            <p:ph type="body" sz="half" idx="4294967295"/>
          </p:nvPr>
        </p:nvSpPr>
        <p:spPr>
          <a:xfrm>
            <a:off x="304800" y="1600200"/>
            <a:ext cx="8001000" cy="3810000"/>
          </a:xfrm>
        </p:spPr>
        <p:txBody>
          <a:bodyPr/>
          <a:lstStyle/>
          <a:p>
            <a:pPr>
              <a:lnSpc>
                <a:spcPct val="90000"/>
              </a:lnSpc>
              <a:defRPr/>
            </a:pPr>
            <a:r>
              <a:rPr lang="en-US" sz="2000" dirty="0" smtClean="0">
                <a:solidFill>
                  <a:schemeClr val="tx1"/>
                </a:solidFill>
              </a:rPr>
              <a:t>ADCP (or System)</a:t>
            </a:r>
          </a:p>
          <a:p>
            <a:pPr lvl="1">
              <a:lnSpc>
                <a:spcPct val="90000"/>
              </a:lnSpc>
              <a:defRPr/>
            </a:pPr>
            <a:r>
              <a:rPr lang="en-US" sz="1600" dirty="0" smtClean="0">
                <a:solidFill>
                  <a:schemeClr val="tx1"/>
                </a:solidFill>
              </a:rPr>
              <a:t>Assumes the ADCP is stationary </a:t>
            </a:r>
          </a:p>
          <a:p>
            <a:pPr lvl="1">
              <a:lnSpc>
                <a:spcPct val="90000"/>
              </a:lnSpc>
              <a:defRPr/>
            </a:pPr>
            <a:r>
              <a:rPr lang="en-US" sz="1600" dirty="0" smtClean="0">
                <a:solidFill>
                  <a:schemeClr val="tx1"/>
                </a:solidFill>
              </a:rPr>
              <a:t>This is the standard setting and will typically not be changed</a:t>
            </a:r>
          </a:p>
          <a:p>
            <a:pPr lvl="1">
              <a:lnSpc>
                <a:spcPct val="90000"/>
              </a:lnSpc>
              <a:defRPr/>
            </a:pPr>
            <a:endParaRPr lang="en-US" sz="1600" dirty="0" smtClean="0">
              <a:solidFill>
                <a:schemeClr val="tx1"/>
              </a:solidFill>
            </a:endParaRPr>
          </a:p>
          <a:p>
            <a:pPr>
              <a:lnSpc>
                <a:spcPct val="90000"/>
              </a:lnSpc>
              <a:defRPr/>
            </a:pPr>
            <a:r>
              <a:rPr lang="en-US" sz="2000" dirty="0" smtClean="0">
                <a:solidFill>
                  <a:schemeClr val="tx1"/>
                </a:solidFill>
              </a:rPr>
              <a:t>Bottom Track</a:t>
            </a:r>
          </a:p>
          <a:p>
            <a:pPr lvl="1">
              <a:lnSpc>
                <a:spcPct val="90000"/>
              </a:lnSpc>
              <a:defRPr/>
            </a:pPr>
            <a:r>
              <a:rPr lang="en-US" sz="1600" dirty="0" smtClean="0">
                <a:solidFill>
                  <a:schemeClr val="tx1"/>
                </a:solidFill>
              </a:rPr>
              <a:t>Accounts for movement of the ADCP and removes the bottom track velocity from the water velocity</a:t>
            </a:r>
          </a:p>
          <a:p>
            <a:pPr lvl="1">
              <a:lnSpc>
                <a:spcPct val="90000"/>
              </a:lnSpc>
              <a:defRPr/>
            </a:pPr>
            <a:r>
              <a:rPr lang="en-US" sz="1600" dirty="0" smtClean="0">
                <a:solidFill>
                  <a:schemeClr val="tx1"/>
                </a:solidFill>
              </a:rPr>
              <a:t>DO NOT use if there is potential for moving bed!</a:t>
            </a:r>
          </a:p>
          <a:p>
            <a:pPr lvl="1">
              <a:lnSpc>
                <a:spcPct val="90000"/>
              </a:lnSpc>
              <a:defRPr/>
            </a:pPr>
            <a:endParaRPr lang="en-US" sz="1600" dirty="0" smtClean="0">
              <a:solidFill>
                <a:schemeClr val="tx1"/>
              </a:solidFill>
            </a:endParaRPr>
          </a:p>
        </p:txBody>
      </p:sp>
      <p:pic>
        <p:nvPicPr>
          <p:cNvPr id="1026" name="Picture 2"/>
          <p:cNvPicPr>
            <a:picLocks noChangeAspect="1" noChangeArrowheads="1"/>
          </p:cNvPicPr>
          <p:nvPr/>
        </p:nvPicPr>
        <p:blipFill>
          <a:blip r:embed="rId4" cstate="print"/>
          <a:srcRect/>
          <a:stretch>
            <a:fillRect/>
          </a:stretch>
        </p:blipFill>
        <p:spPr bwMode="auto">
          <a:xfrm>
            <a:off x="1447800" y="4614333"/>
            <a:ext cx="1104900" cy="491067"/>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096000" y="3657600"/>
            <a:ext cx="2371725"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2" name="Rectangle 74"/>
          <p:cNvSpPr>
            <a:spLocks noGrp="1" noChangeArrowheads="1"/>
          </p:cNvSpPr>
          <p:nvPr>
            <p:ph type="title" idx="4294967295"/>
          </p:nvPr>
        </p:nvSpPr>
        <p:spPr>
          <a:xfrm>
            <a:off x="457200" y="274638"/>
            <a:ext cx="8229600" cy="1143000"/>
          </a:xfrm>
        </p:spPr>
        <p:txBody>
          <a:bodyPr/>
          <a:lstStyle/>
          <a:p>
            <a:pPr>
              <a:defRPr/>
            </a:pPr>
            <a:r>
              <a:rPr lang="en-US" sz="3200" dirty="0" smtClean="0"/>
              <a:t>Effect of Boat Movement on Water Velocity Measurements With Compass</a:t>
            </a:r>
          </a:p>
        </p:txBody>
      </p:sp>
      <p:sp>
        <p:nvSpPr>
          <p:cNvPr id="25618" name="Rectangle 76"/>
          <p:cNvSpPr>
            <a:spLocks noGrp="1" noChangeArrowheads="1"/>
          </p:cNvSpPr>
          <p:nvPr>
            <p:ph type="body" sz="half" idx="4294967295"/>
          </p:nvPr>
        </p:nvSpPr>
        <p:spPr>
          <a:xfrm>
            <a:off x="381000" y="1600200"/>
            <a:ext cx="8305800" cy="4525963"/>
          </a:xfrm>
        </p:spPr>
        <p:txBody>
          <a:bodyPr/>
          <a:lstStyle/>
          <a:p>
            <a:pPr>
              <a:lnSpc>
                <a:spcPct val="90000"/>
              </a:lnSpc>
              <a:defRPr/>
            </a:pPr>
            <a:r>
              <a:rPr lang="en-US" dirty="0" smtClean="0">
                <a:solidFill>
                  <a:schemeClr val="bg2">
                    <a:lumMod val="50000"/>
                    <a:lumOff val="50000"/>
                  </a:schemeClr>
                </a:solidFill>
              </a:rPr>
              <a:t>Rotation</a:t>
            </a:r>
            <a:r>
              <a:rPr lang="en-US" dirty="0" smtClean="0">
                <a:solidFill>
                  <a:schemeClr val="tx1"/>
                </a:solidFill>
              </a:rPr>
              <a:t> Compass allows velocities to be averaged in same coordinate system</a:t>
            </a:r>
          </a:p>
          <a:p>
            <a:pPr>
              <a:lnSpc>
                <a:spcPct val="90000"/>
              </a:lnSpc>
              <a:defRPr/>
            </a:pPr>
            <a:r>
              <a:rPr lang="en-US" dirty="0" smtClean="0">
                <a:solidFill>
                  <a:schemeClr val="bg2">
                    <a:lumMod val="50000"/>
                    <a:lumOff val="50000"/>
                  </a:schemeClr>
                </a:solidFill>
              </a:rPr>
              <a:t>Lateral movement </a:t>
            </a:r>
            <a:r>
              <a:rPr lang="en-US" dirty="0" smtClean="0"/>
              <a:t> should average out </a:t>
            </a:r>
          </a:p>
          <a:p>
            <a:pPr>
              <a:lnSpc>
                <a:spcPct val="90000"/>
              </a:lnSpc>
              <a:defRPr/>
            </a:pPr>
            <a:r>
              <a:rPr lang="en-US" dirty="0" smtClean="0"/>
              <a:t>Relies on accurate heading applied to each ensemble</a:t>
            </a:r>
          </a:p>
          <a:p>
            <a:pPr>
              <a:lnSpc>
                <a:spcPct val="90000"/>
              </a:lnSpc>
              <a:buFont typeface="Wingdings" pitchFamily="2" charset="2"/>
              <a:buNone/>
              <a:defRPr/>
            </a:pPr>
            <a:endParaRPr lang="en-US" dirty="0" smtClean="0">
              <a:solidFill>
                <a:schemeClr val="bg2">
                  <a:lumMod val="50000"/>
                  <a:lumOff val="50000"/>
                </a:schemeClr>
              </a:solidFill>
            </a:endParaRPr>
          </a:p>
          <a:p>
            <a:pPr>
              <a:lnSpc>
                <a:spcPct val="90000"/>
              </a:lnSpc>
              <a:defRPr/>
            </a:pPr>
            <a:r>
              <a:rPr lang="en-US" dirty="0" smtClean="0">
                <a:solidFill>
                  <a:schemeClr val="tx1"/>
                </a:solidFill>
              </a:rPr>
              <a:t>May also result in varying depths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 for Velocity</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304800" y="1676400"/>
            <a:ext cx="3743392" cy="3810000"/>
          </a:xfrm>
          <a:prstGeom prst="rect">
            <a:avLst/>
          </a:prstGeom>
          <a:noFill/>
          <a:ln w="9525">
            <a:noFill/>
            <a:miter lim="800000"/>
            <a:headEnd/>
            <a:tailEnd/>
          </a:ln>
        </p:spPr>
      </p:pic>
      <p:sp>
        <p:nvSpPr>
          <p:cNvPr id="5" name="Rectangle 4"/>
          <p:cNvSpPr/>
          <p:nvPr/>
        </p:nvSpPr>
        <p:spPr bwMode="auto">
          <a:xfrm>
            <a:off x="304800" y="3657600"/>
            <a:ext cx="3429000" cy="3810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cs typeface="Arial" charset="0"/>
            </a:endParaRPr>
          </a:p>
        </p:txBody>
      </p:sp>
      <p:sp>
        <p:nvSpPr>
          <p:cNvPr id="6" name="TextBox 5"/>
          <p:cNvSpPr txBox="1"/>
          <p:nvPr/>
        </p:nvSpPr>
        <p:spPr>
          <a:xfrm>
            <a:off x="4495800" y="3352800"/>
            <a:ext cx="1864613" cy="1200329"/>
          </a:xfrm>
          <a:prstGeom prst="rect">
            <a:avLst/>
          </a:prstGeom>
          <a:noFill/>
        </p:spPr>
        <p:txBody>
          <a:bodyPr wrap="none" rtlCol="0">
            <a:spAutoFit/>
          </a:bodyPr>
          <a:lstStyle/>
          <a:p>
            <a:r>
              <a:rPr lang="en-US" dirty="0" smtClean="0"/>
              <a:t>+10% = 1.89 ft/s</a:t>
            </a:r>
          </a:p>
          <a:p>
            <a:endParaRPr lang="en-US" dirty="0" smtClean="0"/>
          </a:p>
          <a:p>
            <a:endParaRPr lang="en-US" dirty="0" smtClean="0"/>
          </a:p>
          <a:p>
            <a:r>
              <a:rPr lang="en-US" dirty="0" smtClean="0"/>
              <a:t>-10% = 1.55 ft/s</a:t>
            </a:r>
            <a:endParaRPr lang="en-US" dirty="0"/>
          </a:p>
        </p:txBody>
      </p:sp>
      <p:sp>
        <p:nvSpPr>
          <p:cNvPr id="7" name="TextBox 6"/>
          <p:cNvSpPr txBox="1"/>
          <p:nvPr/>
        </p:nvSpPr>
        <p:spPr>
          <a:xfrm>
            <a:off x="6553200" y="2895600"/>
            <a:ext cx="1435008" cy="2031325"/>
          </a:xfrm>
          <a:prstGeom prst="rect">
            <a:avLst/>
          </a:prstGeom>
          <a:noFill/>
        </p:spPr>
        <p:txBody>
          <a:bodyPr wrap="none" rtlCol="0">
            <a:spAutoFit/>
          </a:bodyPr>
          <a:lstStyle/>
          <a:p>
            <a:r>
              <a:rPr lang="en-US" dirty="0" smtClean="0"/>
              <a:t>Q = 14.7 </a:t>
            </a:r>
            <a:r>
              <a:rPr lang="en-US" dirty="0" err="1" smtClean="0"/>
              <a:t>cfs</a:t>
            </a: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Q = 12.0 </a:t>
            </a:r>
            <a:r>
              <a:rPr lang="en-US" dirty="0" err="1" smtClean="0"/>
              <a:t>cfs</a:t>
            </a:r>
            <a:endParaRPr lang="en-US" dirty="0"/>
          </a:p>
        </p:txBody>
      </p:sp>
      <p:sp>
        <p:nvSpPr>
          <p:cNvPr id="8" name="TextBox 7"/>
          <p:cNvSpPr txBox="1"/>
          <p:nvPr/>
        </p:nvSpPr>
        <p:spPr>
          <a:xfrm>
            <a:off x="6858000" y="3733800"/>
            <a:ext cx="2121093" cy="369332"/>
          </a:xfrm>
          <a:prstGeom prst="rect">
            <a:avLst/>
          </a:prstGeom>
          <a:noFill/>
        </p:spPr>
        <p:txBody>
          <a:bodyPr wrap="none" rtlCol="0">
            <a:spAutoFit/>
          </a:bodyPr>
          <a:lstStyle/>
          <a:p>
            <a:r>
              <a:rPr lang="en-US" dirty="0" smtClean="0">
                <a:solidFill>
                  <a:schemeClr val="bg2">
                    <a:lumMod val="50000"/>
                    <a:lumOff val="50000"/>
                  </a:schemeClr>
                </a:solidFill>
              </a:rPr>
              <a:t>Out of 360 </a:t>
            </a:r>
            <a:r>
              <a:rPr lang="en-US" dirty="0" err="1" smtClean="0">
                <a:solidFill>
                  <a:schemeClr val="bg2">
                    <a:lumMod val="50000"/>
                    <a:lumOff val="50000"/>
                  </a:schemeClr>
                </a:solidFill>
              </a:rPr>
              <a:t>cfs</a:t>
            </a:r>
            <a:r>
              <a:rPr lang="en-US" dirty="0" smtClean="0">
                <a:solidFill>
                  <a:schemeClr val="bg2">
                    <a:lumMod val="50000"/>
                    <a:lumOff val="50000"/>
                  </a:schemeClr>
                </a:solidFill>
              </a:rPr>
              <a:t> total</a:t>
            </a:r>
            <a:endParaRPr lang="en-US" dirty="0">
              <a:solidFill>
                <a:schemeClr val="bg2">
                  <a:lumMod val="50000"/>
                  <a:lumOff val="50000"/>
                </a:schemeClr>
              </a:solidFill>
            </a:endParaRPr>
          </a:p>
        </p:txBody>
      </p:sp>
      <p:cxnSp>
        <p:nvCxnSpPr>
          <p:cNvPr id="10" name="Straight Arrow Connector 9"/>
          <p:cNvCxnSpPr/>
          <p:nvPr/>
        </p:nvCxnSpPr>
        <p:spPr bwMode="auto">
          <a:xfrm flipV="1">
            <a:off x="4114800" y="3657600"/>
            <a:ext cx="457200" cy="228600"/>
          </a:xfrm>
          <a:prstGeom prst="straightConnector1">
            <a:avLst/>
          </a:prstGeom>
          <a:noFill/>
          <a:ln w="34925" cap="flat" cmpd="sng" algn="ctr">
            <a:solidFill>
              <a:schemeClr val="bg2">
                <a:lumMod val="50000"/>
                <a:lumOff val="50000"/>
              </a:schemeClr>
            </a:solidFill>
            <a:prstDash val="solid"/>
            <a:round/>
            <a:headEnd type="none" w="med" len="med"/>
            <a:tailEnd type="arrow"/>
          </a:ln>
          <a:effectLst/>
        </p:spPr>
      </p:cxnSp>
      <p:cxnSp>
        <p:nvCxnSpPr>
          <p:cNvPr id="11" name="Straight Arrow Connector 10"/>
          <p:cNvCxnSpPr/>
          <p:nvPr/>
        </p:nvCxnSpPr>
        <p:spPr bwMode="auto">
          <a:xfrm>
            <a:off x="4114800" y="3962400"/>
            <a:ext cx="457200" cy="304800"/>
          </a:xfrm>
          <a:prstGeom prst="straightConnector1">
            <a:avLst/>
          </a:prstGeom>
          <a:noFill/>
          <a:ln w="34925" cap="flat" cmpd="sng" algn="ctr">
            <a:solidFill>
              <a:schemeClr val="bg2">
                <a:lumMod val="50000"/>
                <a:lumOff val="50000"/>
              </a:schemeClr>
            </a:solidFill>
            <a:prstDash val="solid"/>
            <a:round/>
            <a:headEnd type="none" w="med" len="med"/>
            <a:tailEnd type="arrow"/>
          </a:ln>
          <a:effectLst/>
        </p:spPr>
      </p:cxnSp>
      <p:cxnSp>
        <p:nvCxnSpPr>
          <p:cNvPr id="15" name="Straight Arrow Connector 14"/>
          <p:cNvCxnSpPr/>
          <p:nvPr/>
        </p:nvCxnSpPr>
        <p:spPr bwMode="auto">
          <a:xfrm flipV="1">
            <a:off x="6096000" y="3124200"/>
            <a:ext cx="457200" cy="228600"/>
          </a:xfrm>
          <a:prstGeom prst="straightConnector1">
            <a:avLst/>
          </a:prstGeom>
          <a:noFill/>
          <a:ln w="34925" cap="flat" cmpd="sng" algn="ctr">
            <a:solidFill>
              <a:schemeClr val="bg2">
                <a:lumMod val="50000"/>
                <a:lumOff val="50000"/>
              </a:schemeClr>
            </a:solidFill>
            <a:prstDash val="solid"/>
            <a:round/>
            <a:headEnd type="none" w="med" len="med"/>
            <a:tailEnd type="arrow"/>
          </a:ln>
          <a:effectLst/>
        </p:spPr>
      </p:cxnSp>
      <p:cxnSp>
        <p:nvCxnSpPr>
          <p:cNvPr id="16" name="Straight Arrow Connector 15"/>
          <p:cNvCxnSpPr/>
          <p:nvPr/>
        </p:nvCxnSpPr>
        <p:spPr bwMode="auto">
          <a:xfrm>
            <a:off x="6172200" y="4495800"/>
            <a:ext cx="457200" cy="152400"/>
          </a:xfrm>
          <a:prstGeom prst="straightConnector1">
            <a:avLst/>
          </a:prstGeom>
          <a:noFill/>
          <a:ln w="34925" cap="flat" cmpd="sng" algn="ctr">
            <a:solidFill>
              <a:schemeClr val="bg2">
                <a:lumMod val="50000"/>
                <a:lumOff val="50000"/>
              </a:schemeClr>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Extrapolation</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457200" y="1447800"/>
            <a:ext cx="3200400" cy="382234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5105400" y="2057400"/>
            <a:ext cx="3276600" cy="3852565"/>
          </a:xfrm>
          <a:prstGeom prst="rect">
            <a:avLst/>
          </a:prstGeom>
          <a:noFill/>
          <a:ln w="9525">
            <a:noFill/>
            <a:miter lim="800000"/>
            <a:headEnd/>
            <a:tailEnd/>
          </a:ln>
        </p:spPr>
      </p:pic>
      <p:sp>
        <p:nvSpPr>
          <p:cNvPr id="6" name="Rectangle 5"/>
          <p:cNvSpPr/>
          <p:nvPr/>
        </p:nvSpPr>
        <p:spPr bwMode="auto">
          <a:xfrm>
            <a:off x="457200" y="2209800"/>
            <a:ext cx="3276600" cy="9906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457200" y="3276600"/>
            <a:ext cx="3276600" cy="990600"/>
          </a:xfrm>
          <a:prstGeom prst="rect">
            <a:avLst/>
          </a:prstGeom>
          <a:noFill/>
          <a:ln w="57150" cap="flat" cmpd="sng" algn="ctr">
            <a:solidFill>
              <a:schemeClr val="bg2">
                <a:lumMod val="50000"/>
                <a:lumOff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cs typeface="Arial" charset="0"/>
            </a:endParaRPr>
          </a:p>
        </p:txBody>
      </p:sp>
      <p:cxnSp>
        <p:nvCxnSpPr>
          <p:cNvPr id="9" name="Straight Arrow Connector 8"/>
          <p:cNvCxnSpPr/>
          <p:nvPr/>
        </p:nvCxnSpPr>
        <p:spPr bwMode="auto">
          <a:xfrm>
            <a:off x="4038600" y="2667000"/>
            <a:ext cx="2667000" cy="152400"/>
          </a:xfrm>
          <a:prstGeom prst="straightConnector1">
            <a:avLst/>
          </a:prstGeom>
          <a:noFill/>
          <a:ln w="34925"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a:off x="3962400" y="3733800"/>
            <a:ext cx="2743200" cy="838200"/>
          </a:xfrm>
          <a:prstGeom prst="straightConnector1">
            <a:avLst/>
          </a:prstGeom>
          <a:noFill/>
          <a:ln w="34925" cap="flat" cmpd="sng" algn="ctr">
            <a:solidFill>
              <a:schemeClr val="bg2">
                <a:lumMod val="50000"/>
                <a:lumOff val="50000"/>
              </a:schemeClr>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Extrapolation</a:t>
            </a:r>
            <a:endParaRPr lang="en-US" dirty="0"/>
          </a:p>
        </p:txBody>
      </p:sp>
      <p:pic>
        <p:nvPicPr>
          <p:cNvPr id="10" name="Picture 9"/>
          <p:cNvPicPr/>
          <p:nvPr/>
        </p:nvPicPr>
        <p:blipFill>
          <a:blip r:embed="rId3" cstate="print"/>
          <a:srcRect/>
          <a:stretch>
            <a:fillRect/>
          </a:stretch>
        </p:blipFill>
        <p:spPr bwMode="auto">
          <a:xfrm>
            <a:off x="2286000" y="1524000"/>
            <a:ext cx="4652962" cy="4012596"/>
          </a:xfrm>
          <a:prstGeom prst="rect">
            <a:avLst/>
          </a:prstGeom>
          <a:noFill/>
          <a:ln w="9525">
            <a:noFill/>
            <a:miter lim="800000"/>
            <a:headEnd/>
            <a:tailEnd/>
          </a:ln>
        </p:spPr>
      </p:pic>
      <p:cxnSp>
        <p:nvCxnSpPr>
          <p:cNvPr id="11" name="Straight Arrow Connector 10"/>
          <p:cNvCxnSpPr/>
          <p:nvPr/>
        </p:nvCxnSpPr>
        <p:spPr bwMode="auto">
          <a:xfrm flipV="1">
            <a:off x="1143000" y="4038600"/>
            <a:ext cx="3352800" cy="1371600"/>
          </a:xfrm>
          <a:prstGeom prst="straightConnector1">
            <a:avLst/>
          </a:prstGeom>
          <a:noFill/>
          <a:ln w="34925" cap="flat" cmpd="sng" algn="ctr">
            <a:solidFill>
              <a:schemeClr val="bg2">
                <a:lumMod val="50000"/>
                <a:lumOff val="50000"/>
              </a:schemeClr>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Slush in ice conditions</a:t>
            </a:r>
            <a:endParaRPr lang="en-US" dirty="0"/>
          </a:p>
        </p:txBody>
      </p:sp>
      <p:sp>
        <p:nvSpPr>
          <p:cNvPr id="3" name="Content Placeholder 2"/>
          <p:cNvSpPr>
            <a:spLocks noGrp="1"/>
          </p:cNvSpPr>
          <p:nvPr>
            <p:ph idx="1"/>
          </p:nvPr>
        </p:nvSpPr>
        <p:spPr/>
        <p:txBody>
          <a:bodyPr/>
          <a:lstStyle/>
          <a:p>
            <a:r>
              <a:rPr lang="en-US" dirty="0" smtClean="0"/>
              <a:t>When slush is present near-surface the ADCP will likely not collect valid data</a:t>
            </a:r>
          </a:p>
          <a:p>
            <a:r>
              <a:rPr lang="en-US" dirty="0" smtClean="0"/>
              <a:t>To determine the slush/water interface:</a:t>
            </a:r>
          </a:p>
          <a:p>
            <a:pPr lvl="1"/>
            <a:r>
              <a:rPr lang="en-US" dirty="0" smtClean="0"/>
              <a:t>While pinging, slowly drop the transducer deeper into the hole until valid is obtained and adjust the transducer depth accordingly</a:t>
            </a:r>
          </a:p>
          <a:p>
            <a:pPr lvl="1"/>
            <a:r>
              <a:rPr lang="en-US" dirty="0" smtClean="0"/>
              <a:t>Observe SNR/intensity profile plots and look for inconsistencies to be sure the transducer is clear of the slush</a:t>
            </a:r>
          </a:p>
          <a:p>
            <a:pPr lvl="1"/>
            <a:r>
              <a:rPr lang="en-US" dirty="0" smtClean="0"/>
              <a:t>Using an ice fishing basket for clearing holes on a graduated rod can also be used to determine if/where slush is located</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 of data collection</a:t>
            </a:r>
            <a:endParaRPr lang="en-US" dirty="0"/>
          </a:p>
        </p:txBody>
      </p:sp>
      <p:sp>
        <p:nvSpPr>
          <p:cNvPr id="3" name="Content Placeholder 2"/>
          <p:cNvSpPr>
            <a:spLocks noGrp="1"/>
          </p:cNvSpPr>
          <p:nvPr>
            <p:ph idx="1"/>
          </p:nvPr>
        </p:nvSpPr>
        <p:spPr>
          <a:xfrm>
            <a:off x="457200" y="1295401"/>
            <a:ext cx="8229600" cy="2667000"/>
          </a:xfrm>
        </p:spPr>
        <p:txBody>
          <a:bodyPr/>
          <a:lstStyle/>
          <a:p>
            <a:r>
              <a:rPr lang="en-US" dirty="0" smtClean="0"/>
              <a:t>Ensure the sample time and number of samples is reasonable</a:t>
            </a:r>
          </a:p>
          <a:p>
            <a:pPr lvl="1"/>
            <a:r>
              <a:rPr lang="en-US" dirty="0" smtClean="0"/>
              <a:t>Increase observation time if data is intermittent</a:t>
            </a:r>
          </a:p>
          <a:p>
            <a:pPr lvl="1"/>
            <a:r>
              <a:rPr lang="en-US" dirty="0" smtClean="0"/>
              <a:t>Ensure the actual number of ensembles is reasonable (you may collect for 40 seconds but only get one ensemble)</a:t>
            </a:r>
            <a:endParaRPr lang="en-US" dirty="0"/>
          </a:p>
        </p:txBody>
      </p:sp>
      <p:pic>
        <p:nvPicPr>
          <p:cNvPr id="4099" name="Picture 3"/>
          <p:cNvPicPr>
            <a:picLocks noChangeAspect="1" noChangeArrowheads="1"/>
          </p:cNvPicPr>
          <p:nvPr/>
        </p:nvPicPr>
        <p:blipFill>
          <a:blip r:embed="rId3" cstate="print"/>
          <a:srcRect/>
          <a:stretch>
            <a:fillRect/>
          </a:stretch>
        </p:blipFill>
        <p:spPr bwMode="auto">
          <a:xfrm>
            <a:off x="4800600" y="4343400"/>
            <a:ext cx="4102662" cy="1609725"/>
          </a:xfrm>
          <a:prstGeom prst="rect">
            <a:avLst/>
          </a:prstGeom>
          <a:noFill/>
          <a:ln w="9525">
            <a:noFill/>
            <a:miter lim="800000"/>
            <a:headEnd/>
            <a:tailEnd/>
          </a:ln>
        </p:spPr>
      </p:pic>
      <p:sp>
        <p:nvSpPr>
          <p:cNvPr id="7" name="Rectangle 6"/>
          <p:cNvSpPr/>
          <p:nvPr/>
        </p:nvSpPr>
        <p:spPr bwMode="auto">
          <a:xfrm>
            <a:off x="4876800" y="4648200"/>
            <a:ext cx="3962400" cy="6096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cs typeface="Arial" charset="0"/>
            </a:endParaRPr>
          </a:p>
        </p:txBody>
      </p:sp>
      <p:pic>
        <p:nvPicPr>
          <p:cNvPr id="4102" name="Picture 6"/>
          <p:cNvPicPr>
            <a:picLocks noChangeAspect="1" noChangeArrowheads="1"/>
          </p:cNvPicPr>
          <p:nvPr/>
        </p:nvPicPr>
        <p:blipFill>
          <a:blip r:embed="rId4" cstate="print"/>
          <a:srcRect/>
          <a:stretch>
            <a:fillRect/>
          </a:stretch>
        </p:blipFill>
        <p:spPr bwMode="auto">
          <a:xfrm>
            <a:off x="381000" y="4114800"/>
            <a:ext cx="2438400" cy="2524125"/>
          </a:xfrm>
          <a:prstGeom prst="rect">
            <a:avLst/>
          </a:prstGeom>
          <a:noFill/>
          <a:ln w="9525">
            <a:noFill/>
            <a:miter lim="800000"/>
            <a:headEnd/>
            <a:tailEnd/>
          </a:ln>
        </p:spPr>
      </p:pic>
      <p:sp>
        <p:nvSpPr>
          <p:cNvPr id="8" name="Rectangle 7"/>
          <p:cNvSpPr/>
          <p:nvPr/>
        </p:nvSpPr>
        <p:spPr bwMode="auto">
          <a:xfrm>
            <a:off x="381000" y="4724400"/>
            <a:ext cx="2438400" cy="3810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title"/>
          </p:nvPr>
        </p:nvSpPr>
        <p:spPr/>
        <p:txBody>
          <a:bodyPr/>
          <a:lstStyle/>
          <a:p>
            <a:pPr>
              <a:defRPr/>
            </a:pPr>
            <a:r>
              <a:rPr lang="en-US" sz="4000" dirty="0" smtClean="0"/>
              <a:t>Standard USGS Mid-Section Methods Still Apply</a:t>
            </a:r>
            <a:endParaRPr lang="en-US" sz="4000" dirty="0"/>
          </a:p>
        </p:txBody>
      </p:sp>
      <p:sp>
        <p:nvSpPr>
          <p:cNvPr id="7172" name="Rectangle 3"/>
          <p:cNvSpPr>
            <a:spLocks noGrp="1" noChangeArrowheads="1"/>
          </p:cNvSpPr>
          <p:nvPr>
            <p:ph type="body" idx="1"/>
          </p:nvPr>
        </p:nvSpPr>
        <p:spPr>
          <a:xfrm>
            <a:off x="685800" y="1981200"/>
            <a:ext cx="4495800" cy="4111625"/>
          </a:xfrm>
        </p:spPr>
        <p:txBody>
          <a:bodyPr/>
          <a:lstStyle/>
          <a:p>
            <a:r>
              <a:rPr lang="en-US" smtClean="0"/>
              <a:t>Good cross section</a:t>
            </a:r>
          </a:p>
          <a:p>
            <a:r>
              <a:rPr lang="en-US" smtClean="0"/>
              <a:t>25 - 30 sections attempting to avoid measuring &gt; 5% of discharge in any one section</a:t>
            </a:r>
          </a:p>
          <a:p>
            <a:r>
              <a:rPr lang="en-US" smtClean="0"/>
              <a:t>&gt; 40 second sample time per section</a:t>
            </a:r>
          </a:p>
        </p:txBody>
      </p:sp>
      <p:pic>
        <p:nvPicPr>
          <p:cNvPr id="66562" name="Picture 2"/>
          <p:cNvPicPr>
            <a:picLocks noChangeAspect="1" noChangeArrowheads="1"/>
          </p:cNvPicPr>
          <p:nvPr/>
        </p:nvPicPr>
        <p:blipFill>
          <a:blip r:embed="rId3" cstate="print"/>
          <a:srcRect/>
          <a:stretch>
            <a:fillRect/>
          </a:stretch>
        </p:blipFill>
        <p:spPr bwMode="auto">
          <a:xfrm>
            <a:off x="5410200" y="1904999"/>
            <a:ext cx="2971800" cy="41703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Summary</a:t>
            </a:r>
            <a:endParaRPr lang="en-US" dirty="0"/>
          </a:p>
        </p:txBody>
      </p:sp>
      <p:sp>
        <p:nvSpPr>
          <p:cNvPr id="3" name="Content Placeholder 2"/>
          <p:cNvSpPr>
            <a:spLocks noGrp="1"/>
          </p:cNvSpPr>
          <p:nvPr>
            <p:ph idx="1"/>
          </p:nvPr>
        </p:nvSpPr>
        <p:spPr>
          <a:xfrm>
            <a:off x="457200" y="1295401"/>
            <a:ext cx="8229600" cy="4648200"/>
          </a:xfrm>
        </p:spPr>
        <p:txBody>
          <a:bodyPr/>
          <a:lstStyle/>
          <a:p>
            <a:r>
              <a:rPr lang="en-US" sz="2000" dirty="0" err="1" smtClean="0"/>
              <a:t>RiverSurveyor</a:t>
            </a:r>
            <a:r>
              <a:rPr lang="en-US" sz="2000" dirty="0" smtClean="0"/>
              <a:t> Stationary Live (RSSL)</a:t>
            </a:r>
          </a:p>
          <a:p>
            <a:pPr lvl="1"/>
            <a:r>
              <a:rPr lang="en-US" sz="2000" dirty="0" smtClean="0"/>
              <a:t>Uses ADCP’s compass to determine the tagline azimuth and corrects velocity angle to perpendicular automatically in both ice and open water conditions</a:t>
            </a:r>
          </a:p>
          <a:p>
            <a:pPr lvl="2"/>
            <a:r>
              <a:rPr lang="en-US" sz="1600" dirty="0" smtClean="0"/>
              <a:t>Compass also used to account for ADCP rotation</a:t>
            </a:r>
          </a:p>
          <a:p>
            <a:pPr lvl="1"/>
            <a:endParaRPr lang="en-US" sz="2000" dirty="0" smtClean="0"/>
          </a:p>
          <a:p>
            <a:r>
              <a:rPr lang="en-US" sz="2000" dirty="0" err="1" smtClean="0"/>
              <a:t>SxS</a:t>
            </a:r>
            <a:r>
              <a:rPr lang="en-US" sz="2000" dirty="0" smtClean="0"/>
              <a:t> Pro</a:t>
            </a:r>
          </a:p>
          <a:p>
            <a:pPr lvl="1"/>
            <a:r>
              <a:rPr lang="en-US" sz="2000" dirty="0" smtClean="0"/>
              <a:t>Open water - Uses observed, manual angle corrections</a:t>
            </a:r>
          </a:p>
          <a:p>
            <a:pPr lvl="2"/>
            <a:r>
              <a:rPr lang="en-US" dirty="0" smtClean="0"/>
              <a:t>Compass used to account for boat rotations</a:t>
            </a:r>
          </a:p>
          <a:p>
            <a:pPr lvl="1"/>
            <a:r>
              <a:rPr lang="en-US" sz="2000" dirty="0" smtClean="0"/>
              <a:t>Ice - Uses Y-velocity method</a:t>
            </a:r>
          </a:p>
          <a:p>
            <a:pPr lvl="2"/>
            <a:r>
              <a:rPr lang="en-US" dirty="0" smtClean="0"/>
              <a:t>Requires beam 3 is held downstream, perpendicular to tagline, for entire 40 second period</a:t>
            </a:r>
          </a:p>
          <a:p>
            <a:pPr lvl="3"/>
            <a:r>
              <a:rPr lang="en-US" dirty="0" smtClean="0"/>
              <a:t>Rotations of the transducer will cause flow angle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295401"/>
            <a:ext cx="8229600" cy="4648200"/>
          </a:xfrm>
        </p:spPr>
        <p:txBody>
          <a:bodyPr/>
          <a:lstStyle/>
          <a:p>
            <a:r>
              <a:rPr lang="en-US" dirty="0" smtClean="0"/>
              <a:t>There are many situations where mid-section ADCP measurements are preferable</a:t>
            </a:r>
          </a:p>
          <a:p>
            <a:r>
              <a:rPr lang="en-US" dirty="0" smtClean="0"/>
              <a:t>Be sure the licenses/software are setup appropriately BEFORE field use</a:t>
            </a:r>
          </a:p>
          <a:p>
            <a:r>
              <a:rPr lang="en-US" dirty="0" smtClean="0"/>
              <a:t>Make comparison measurements</a:t>
            </a:r>
          </a:p>
          <a:p>
            <a:r>
              <a:rPr lang="en-US" dirty="0" smtClean="0"/>
              <a:t>Don’t assume the data from the ADCP is always correct – confirm with river conditions!</a:t>
            </a:r>
          </a:p>
          <a:p>
            <a:r>
              <a:rPr lang="en-US" dirty="0" smtClean="0"/>
              <a:t>Use software data quality indicators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8195" name="Picture 3" descr="C:\DATA\PCDATA\Pics\IMG_0275.JPG"/>
          <p:cNvPicPr>
            <a:picLocks noChangeAspect="1" noChangeArrowheads="1"/>
          </p:cNvPicPr>
          <p:nvPr/>
        </p:nvPicPr>
        <p:blipFill>
          <a:blip r:embed="rId3" cstate="print"/>
          <a:srcRect/>
          <a:stretch>
            <a:fillRect/>
          </a:stretch>
        </p:blipFill>
        <p:spPr bwMode="auto">
          <a:xfrm>
            <a:off x="990600" y="1295400"/>
            <a:ext cx="7086600" cy="53149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the mid-section method?</a:t>
            </a:r>
            <a:endParaRPr lang="en-US" dirty="0"/>
          </a:p>
        </p:txBody>
      </p:sp>
      <p:sp>
        <p:nvSpPr>
          <p:cNvPr id="3" name="Content Placeholder 2"/>
          <p:cNvSpPr>
            <a:spLocks noGrp="1"/>
          </p:cNvSpPr>
          <p:nvPr>
            <p:ph idx="1"/>
          </p:nvPr>
        </p:nvSpPr>
        <p:spPr>
          <a:xfrm>
            <a:off x="457200" y="1905000"/>
            <a:ext cx="8229600" cy="3352800"/>
          </a:xfrm>
        </p:spPr>
        <p:txBody>
          <a:bodyPr/>
          <a:lstStyle/>
          <a:p>
            <a:r>
              <a:rPr lang="en-US" dirty="0" smtClean="0"/>
              <a:t>Ice Measurements</a:t>
            </a:r>
          </a:p>
          <a:p>
            <a:r>
              <a:rPr lang="en-US" dirty="0" smtClean="0"/>
              <a:t>Unable to bottom track</a:t>
            </a:r>
          </a:p>
          <a:p>
            <a:r>
              <a:rPr lang="en-US" dirty="0" smtClean="0"/>
              <a:t>Moving bed conditions</a:t>
            </a:r>
          </a:p>
          <a:p>
            <a:r>
              <a:rPr lang="en-US" dirty="0" smtClean="0"/>
              <a:t>Difficulty completing moving boat transects</a:t>
            </a:r>
          </a:p>
          <a:p>
            <a:r>
              <a:rPr lang="en-US" dirty="0" smtClean="0"/>
              <a:t>Check measurements</a:t>
            </a:r>
          </a:p>
          <a:p>
            <a:r>
              <a:rPr lang="en-US" dirty="0" smtClean="0"/>
              <a:t>Confirming edge discharges/bank overflow</a:t>
            </a:r>
          </a:p>
          <a:p>
            <a:pPr lvl="1"/>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the mid-section method?</a:t>
            </a:r>
            <a:endParaRPr lang="en-US" dirty="0"/>
          </a:p>
        </p:txBody>
      </p:sp>
      <p:sp>
        <p:nvSpPr>
          <p:cNvPr id="3" name="Content Placeholder 2"/>
          <p:cNvSpPr>
            <a:spLocks noGrp="1"/>
          </p:cNvSpPr>
          <p:nvPr>
            <p:ph idx="1"/>
          </p:nvPr>
        </p:nvSpPr>
        <p:spPr>
          <a:xfrm>
            <a:off x="4724400" y="1447800"/>
            <a:ext cx="3962400" cy="4343400"/>
          </a:xfrm>
        </p:spPr>
        <p:txBody>
          <a:bodyPr/>
          <a:lstStyle/>
          <a:p>
            <a:r>
              <a:rPr lang="en-US" dirty="0" smtClean="0"/>
              <a:t>Ice Measurements</a:t>
            </a:r>
          </a:p>
          <a:p>
            <a:pPr lvl="1"/>
            <a:r>
              <a:rPr lang="en-US" sz="2000" dirty="0" smtClean="0"/>
              <a:t>Using ADCPs with the current software allows for correction of angles</a:t>
            </a:r>
          </a:p>
          <a:p>
            <a:pPr lvl="1"/>
            <a:r>
              <a:rPr lang="en-US" sz="2000" dirty="0" smtClean="0"/>
              <a:t>Ideally, only at each station collecting data for ~40 seconds</a:t>
            </a:r>
          </a:p>
          <a:p>
            <a:pPr lvl="1"/>
            <a:r>
              <a:rPr lang="en-US" sz="2000" dirty="0" smtClean="0"/>
              <a:t>Potential for smaller diameter auger</a:t>
            </a:r>
          </a:p>
          <a:p>
            <a:pPr lvl="1"/>
            <a:r>
              <a:rPr lang="en-US" sz="2000" dirty="0" smtClean="0"/>
              <a:t>No need to sound river depth</a:t>
            </a:r>
          </a:p>
          <a:p>
            <a:pPr lvl="1"/>
            <a:endParaRPr lang="en-US" sz="2000" dirty="0" smtClean="0"/>
          </a:p>
        </p:txBody>
      </p:sp>
      <p:pic>
        <p:nvPicPr>
          <p:cNvPr id="4" name="Picture 3"/>
          <p:cNvPicPr/>
          <p:nvPr/>
        </p:nvPicPr>
        <p:blipFill>
          <a:blip r:embed="rId3" cstate="print"/>
          <a:srcRect/>
          <a:stretch>
            <a:fillRect/>
          </a:stretch>
        </p:blipFill>
        <p:spPr bwMode="auto">
          <a:xfrm>
            <a:off x="533400" y="2133600"/>
            <a:ext cx="3810000" cy="3276600"/>
          </a:xfrm>
          <a:prstGeom prst="rect">
            <a:avLst/>
          </a:prstGeom>
          <a:noFill/>
          <a:ln w="9525">
            <a:noFill/>
            <a:miter lim="800000"/>
            <a:headEnd/>
            <a:tailEnd/>
          </a:ln>
        </p:spPr>
      </p:pic>
      <p:cxnSp>
        <p:nvCxnSpPr>
          <p:cNvPr id="19" name="Straight Arrow Connector 18"/>
          <p:cNvCxnSpPr/>
          <p:nvPr/>
        </p:nvCxnSpPr>
        <p:spPr bwMode="auto">
          <a:xfrm rot="10800000">
            <a:off x="1828800" y="5943600"/>
            <a:ext cx="533400" cy="457200"/>
          </a:xfrm>
          <a:prstGeom prst="straightConnector1">
            <a:avLst/>
          </a:prstGeom>
          <a:noFill/>
          <a:ln w="9525" cap="flat" cmpd="sng" algn="ctr">
            <a:noFill/>
            <a:prstDash val="solid"/>
            <a:round/>
            <a:headEnd type="none" w="med" len="med"/>
            <a:tailEnd type="arrow"/>
          </a:ln>
          <a:effectLst>
            <a:outerShdw dist="35921" dir="2700000" algn="ctr" rotWithShape="0">
              <a:schemeClr val="bg2"/>
            </a:outerShdw>
          </a:effectLst>
        </p:spPr>
      </p:cxnSp>
      <p:sp>
        <p:nvSpPr>
          <p:cNvPr id="24" name="TextBox 23"/>
          <p:cNvSpPr txBox="1"/>
          <p:nvPr/>
        </p:nvSpPr>
        <p:spPr>
          <a:xfrm>
            <a:off x="533400" y="5486400"/>
            <a:ext cx="2514600" cy="246221"/>
          </a:xfrm>
          <a:prstGeom prst="rect">
            <a:avLst/>
          </a:prstGeom>
          <a:noFill/>
        </p:spPr>
        <p:txBody>
          <a:bodyPr wrap="square" rtlCol="0">
            <a:spAutoFit/>
          </a:bodyPr>
          <a:lstStyle/>
          <a:p>
            <a:r>
              <a:rPr lang="en-US" sz="1000" dirty="0" smtClean="0"/>
              <a:t>Yukon River @ Stevens Village, Alaska</a:t>
            </a:r>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53200" cy="1143000"/>
          </a:xfrm>
        </p:spPr>
        <p:txBody>
          <a:bodyPr>
            <a:normAutofit/>
          </a:bodyPr>
          <a:lstStyle/>
          <a:p>
            <a:pPr algn="l"/>
            <a:r>
              <a:rPr lang="en-US" dirty="0" smtClean="0"/>
              <a:t>Angles under ice…</a:t>
            </a:r>
            <a:endParaRPr lang="en-US" dirty="0"/>
          </a:p>
        </p:txBody>
      </p:sp>
      <p:sp>
        <p:nvSpPr>
          <p:cNvPr id="5" name="Content Placeholder 4"/>
          <p:cNvSpPr>
            <a:spLocks noGrp="1"/>
          </p:cNvSpPr>
          <p:nvPr>
            <p:ph idx="1"/>
          </p:nvPr>
        </p:nvSpPr>
        <p:spPr>
          <a:xfrm>
            <a:off x="457200" y="1828800"/>
            <a:ext cx="8305800" cy="1523999"/>
          </a:xfrm>
        </p:spPr>
        <p:txBody>
          <a:bodyPr>
            <a:normAutofit/>
          </a:bodyPr>
          <a:lstStyle/>
          <a:p>
            <a:pPr lvl="1"/>
            <a:r>
              <a:rPr lang="en-US" sz="2000" dirty="0" smtClean="0"/>
              <a:t>With SP: 	</a:t>
            </a:r>
          </a:p>
          <a:p>
            <a:pPr lvl="2"/>
            <a:r>
              <a:rPr lang="en-US" sz="1600" dirty="0" smtClean="0"/>
              <a:t>Q unadjusted = 850      Q adjusted = 760</a:t>
            </a:r>
          </a:p>
          <a:p>
            <a:pPr lvl="1"/>
            <a:r>
              <a:rPr lang="en-US" sz="2000" dirty="0" smtClean="0"/>
              <a:t>These angles and the adjusted Q were confirmed by an M9</a:t>
            </a:r>
          </a:p>
        </p:txBody>
      </p:sp>
      <p:pic>
        <p:nvPicPr>
          <p:cNvPr id="3075" name="Picture 3"/>
          <p:cNvPicPr>
            <a:picLocks noChangeAspect="1" noChangeArrowheads="1"/>
          </p:cNvPicPr>
          <p:nvPr/>
        </p:nvPicPr>
        <p:blipFill>
          <a:blip r:embed="rId3" cstate="print"/>
          <a:srcRect/>
          <a:stretch>
            <a:fillRect/>
          </a:stretch>
        </p:blipFill>
        <p:spPr bwMode="auto">
          <a:xfrm>
            <a:off x="762000" y="3429000"/>
            <a:ext cx="7418387" cy="321548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the mid-section method?</a:t>
            </a:r>
            <a:endParaRPr lang="en-US" dirty="0"/>
          </a:p>
        </p:txBody>
      </p:sp>
      <p:sp>
        <p:nvSpPr>
          <p:cNvPr id="3" name="Content Placeholder 2"/>
          <p:cNvSpPr>
            <a:spLocks noGrp="1"/>
          </p:cNvSpPr>
          <p:nvPr>
            <p:ph idx="1"/>
          </p:nvPr>
        </p:nvSpPr>
        <p:spPr/>
        <p:txBody>
          <a:bodyPr/>
          <a:lstStyle/>
          <a:p>
            <a:r>
              <a:rPr lang="en-US" dirty="0" smtClean="0"/>
              <a:t>Unable to bottom track</a:t>
            </a:r>
          </a:p>
          <a:p>
            <a:pPr lvl="1"/>
            <a:r>
              <a:rPr lang="en-US" dirty="0" smtClean="0"/>
              <a:t>High sediment</a:t>
            </a:r>
          </a:p>
          <a:p>
            <a:pPr lvl="1"/>
            <a:r>
              <a:rPr lang="en-US" dirty="0" smtClean="0"/>
              <a:t>Near bed vegetation</a:t>
            </a:r>
          </a:p>
          <a:p>
            <a:pPr lvl="1"/>
            <a:r>
              <a:rPr lang="en-US" dirty="0" smtClean="0"/>
              <a:t>Uneven channel</a:t>
            </a:r>
          </a:p>
          <a:p>
            <a:pPr lvl="1"/>
            <a:r>
              <a:rPr lang="en-US" dirty="0" smtClean="0"/>
              <a:t>Fast/turbulent water</a:t>
            </a:r>
          </a:p>
          <a:p>
            <a:pPr lvl="1"/>
            <a:endParaRPr lang="en-US" dirty="0" smtClean="0"/>
          </a:p>
        </p:txBody>
      </p:sp>
      <p:pic>
        <p:nvPicPr>
          <p:cNvPr id="4" name="Picture 3" descr="H:\National HA WS 2011\SxS Pro Presentation\Qms\100_0674.JPG"/>
          <p:cNvPicPr>
            <a:picLocks noChangeAspect="1" noChangeArrowheads="1"/>
          </p:cNvPicPr>
          <p:nvPr/>
        </p:nvPicPr>
        <p:blipFill>
          <a:blip r:embed="rId3" cstate="print"/>
          <a:srcRect/>
          <a:stretch>
            <a:fillRect/>
          </a:stretch>
        </p:blipFill>
        <p:spPr bwMode="auto">
          <a:xfrm>
            <a:off x="4648200" y="2743200"/>
            <a:ext cx="4288632" cy="321333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the mid-section method?</a:t>
            </a:r>
            <a:endParaRPr lang="en-US" dirty="0"/>
          </a:p>
        </p:txBody>
      </p:sp>
      <p:sp>
        <p:nvSpPr>
          <p:cNvPr id="3" name="Content Placeholder 2"/>
          <p:cNvSpPr>
            <a:spLocks noGrp="1"/>
          </p:cNvSpPr>
          <p:nvPr>
            <p:ph idx="1"/>
          </p:nvPr>
        </p:nvSpPr>
        <p:spPr/>
        <p:txBody>
          <a:bodyPr/>
          <a:lstStyle/>
          <a:p>
            <a:r>
              <a:rPr lang="en-US" dirty="0" smtClean="0"/>
              <a:t>Moving Bed Conditions</a:t>
            </a:r>
          </a:p>
          <a:p>
            <a:pPr lvl="1"/>
            <a:r>
              <a:rPr lang="en-US" dirty="0" smtClean="0"/>
              <a:t>No need to rely on bottom track, GPS and compass data</a:t>
            </a:r>
          </a:p>
          <a:p>
            <a:pPr lvl="1">
              <a:buNone/>
            </a:pPr>
            <a:endParaRPr lang="en-US" dirty="0" smtClean="0"/>
          </a:p>
          <a:p>
            <a:pPr lvl="1"/>
            <a:endParaRPr lang="en-US" dirty="0" smtClean="0"/>
          </a:p>
        </p:txBody>
      </p:sp>
      <p:pic>
        <p:nvPicPr>
          <p:cNvPr id="1029" name="Picture 5"/>
          <p:cNvPicPr>
            <a:picLocks noChangeAspect="1" noChangeArrowheads="1"/>
          </p:cNvPicPr>
          <p:nvPr/>
        </p:nvPicPr>
        <p:blipFill>
          <a:blip r:embed="rId3" cstate="print"/>
          <a:srcRect/>
          <a:stretch>
            <a:fillRect/>
          </a:stretch>
        </p:blipFill>
        <p:spPr bwMode="auto">
          <a:xfrm>
            <a:off x="762000" y="2743200"/>
            <a:ext cx="3453783" cy="2976563"/>
          </a:xfrm>
          <a:prstGeom prst="rect">
            <a:avLst/>
          </a:prstGeom>
          <a:noFill/>
          <a:ln w="9525">
            <a:noFill/>
            <a:miter lim="800000"/>
            <a:headEnd/>
            <a:tailEnd/>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5800" y="2286000"/>
            <a:ext cx="4370405" cy="3527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HA-Training">
  <a:themeElements>
    <a:clrScheme name="1_HA-Training 12">
      <a:dk1>
        <a:srgbClr val="000000"/>
      </a:dk1>
      <a:lt1>
        <a:srgbClr val="C0C0C0"/>
      </a:lt1>
      <a:dk2>
        <a:srgbClr val="FFFFFF"/>
      </a:dk2>
      <a:lt2>
        <a:srgbClr val="000514"/>
      </a:lt2>
      <a:accent1>
        <a:srgbClr val="0099CC"/>
      </a:accent1>
      <a:accent2>
        <a:srgbClr val="008000"/>
      </a:accent2>
      <a:accent3>
        <a:srgbClr val="DCDCDC"/>
      </a:accent3>
      <a:accent4>
        <a:srgbClr val="000000"/>
      </a:accent4>
      <a:accent5>
        <a:srgbClr val="AACAE2"/>
      </a:accent5>
      <a:accent6>
        <a:srgbClr val="007300"/>
      </a:accent6>
      <a:hlink>
        <a:srgbClr val="000099"/>
      </a:hlink>
      <a:folHlink>
        <a:srgbClr val="990033"/>
      </a:folHlink>
    </a:clrScheme>
    <a:fontScheme name="1_HA-Training">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HA-Training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HA-Training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HA-Training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HA-Training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HA-Training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HA-Training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HA-Training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HA-Training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HA-Training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1_HA-Training 10">
        <a:dk1>
          <a:srgbClr val="000000"/>
        </a:dk1>
        <a:lt1>
          <a:srgbClr val="003399"/>
        </a:lt1>
        <a:dk2>
          <a:srgbClr val="E5E5FF"/>
        </a:dk2>
        <a:lt2>
          <a:srgbClr val="000514"/>
        </a:lt2>
        <a:accent1>
          <a:srgbClr val="0099CC"/>
        </a:accent1>
        <a:accent2>
          <a:srgbClr val="A886E0"/>
        </a:accent2>
        <a:accent3>
          <a:srgbClr val="AAADCA"/>
        </a:accent3>
        <a:accent4>
          <a:srgbClr val="000000"/>
        </a:accent4>
        <a:accent5>
          <a:srgbClr val="AACAE2"/>
        </a:accent5>
        <a:accent6>
          <a:srgbClr val="9879CB"/>
        </a:accent6>
        <a:hlink>
          <a:srgbClr val="FFCC00"/>
        </a:hlink>
        <a:folHlink>
          <a:srgbClr val="FFFFCC"/>
        </a:folHlink>
      </a:clrScheme>
      <a:clrMap bg1="lt1" tx1="dk1" bg2="lt2" tx2="dk2" accent1="accent1" accent2="accent2" accent3="accent3" accent4="accent4" accent5="accent5" accent6="accent6" hlink="hlink" folHlink="folHlink"/>
    </a:extraClrScheme>
    <a:extraClrScheme>
      <a:clrScheme name="1_HA-Training 11">
        <a:dk1>
          <a:srgbClr val="000000"/>
        </a:dk1>
        <a:lt1>
          <a:srgbClr val="003399"/>
        </a:lt1>
        <a:dk2>
          <a:srgbClr val="FFFFFF"/>
        </a:dk2>
        <a:lt2>
          <a:srgbClr val="000514"/>
        </a:lt2>
        <a:accent1>
          <a:srgbClr val="0099CC"/>
        </a:accent1>
        <a:accent2>
          <a:srgbClr val="A50021"/>
        </a:accent2>
        <a:accent3>
          <a:srgbClr val="AAADCA"/>
        </a:accent3>
        <a:accent4>
          <a:srgbClr val="000000"/>
        </a:accent4>
        <a:accent5>
          <a:srgbClr val="AACAE2"/>
        </a:accent5>
        <a:accent6>
          <a:srgbClr val="95001D"/>
        </a:accent6>
        <a:hlink>
          <a:srgbClr val="000099"/>
        </a:hlink>
        <a:folHlink>
          <a:srgbClr val="777777"/>
        </a:folHlink>
      </a:clrScheme>
      <a:clrMap bg1="lt1" tx1="dk1" bg2="lt2" tx2="dk2" accent1="accent1" accent2="accent2" accent3="accent3" accent4="accent4" accent5="accent5" accent6="accent6" hlink="hlink" folHlink="folHlink"/>
    </a:extraClrScheme>
    <a:extraClrScheme>
      <a:clrScheme name="1_HA-Training 12">
        <a:dk1>
          <a:srgbClr val="000000"/>
        </a:dk1>
        <a:lt1>
          <a:srgbClr val="C0C0C0"/>
        </a:lt1>
        <a:dk2>
          <a:srgbClr val="FFFFFF"/>
        </a:dk2>
        <a:lt2>
          <a:srgbClr val="000514"/>
        </a:lt2>
        <a:accent1>
          <a:srgbClr val="0099CC"/>
        </a:accent1>
        <a:accent2>
          <a:srgbClr val="008000"/>
        </a:accent2>
        <a:accent3>
          <a:srgbClr val="DCDCDC"/>
        </a:accent3>
        <a:accent4>
          <a:srgbClr val="000000"/>
        </a:accent4>
        <a:accent5>
          <a:srgbClr val="AACAE2"/>
        </a:accent5>
        <a:accent6>
          <a:srgbClr val="007300"/>
        </a:accent6>
        <a:hlink>
          <a:srgbClr val="000099"/>
        </a:hlink>
        <a:folHlink>
          <a:srgbClr val="9900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913</TotalTime>
  <Words>4928</Words>
  <Application>Microsoft Office PowerPoint</Application>
  <PresentationFormat>On-screen Show (4:3)</PresentationFormat>
  <Paragraphs>347</Paragraphs>
  <Slides>42</Slides>
  <Notes>38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1_HA-Training</vt:lpstr>
      <vt:lpstr>Best Practices for Collecting Mid-section Discharge Measurements with ADCPs</vt:lpstr>
      <vt:lpstr>Overview</vt:lpstr>
      <vt:lpstr>Mid-Section (SxS or Stationary) Discharge Measurement</vt:lpstr>
      <vt:lpstr>Standard USGS Mid-Section Methods Still Apply</vt:lpstr>
      <vt:lpstr>Why use the mid-section method?</vt:lpstr>
      <vt:lpstr>Why use the mid-section method?</vt:lpstr>
      <vt:lpstr>Angles under ice…</vt:lpstr>
      <vt:lpstr>Why use the mid-section method?</vt:lpstr>
      <vt:lpstr>Why use the mid-section method?</vt:lpstr>
      <vt:lpstr>Why use the mid-section method?</vt:lpstr>
      <vt:lpstr>Why use the mid-section method?</vt:lpstr>
      <vt:lpstr>TRDI’s SxS Pro Software</vt:lpstr>
      <vt:lpstr>Slide 13</vt:lpstr>
      <vt:lpstr>Activation</vt:lpstr>
      <vt:lpstr>SxS Pro Highlights</vt:lpstr>
      <vt:lpstr>Slide 16</vt:lpstr>
      <vt:lpstr>Sontek’s RS Stationary Live (RSSL)</vt:lpstr>
      <vt:lpstr>Slide 18</vt:lpstr>
      <vt:lpstr>RSSL Highlights</vt:lpstr>
      <vt:lpstr>Features in both software packages</vt:lpstr>
      <vt:lpstr>Slide 21</vt:lpstr>
      <vt:lpstr>Best Practices</vt:lpstr>
      <vt:lpstr>Best Practices</vt:lpstr>
      <vt:lpstr>Best Practices</vt:lpstr>
      <vt:lpstr>Best Practices</vt:lpstr>
      <vt:lpstr>Best Practices</vt:lpstr>
      <vt:lpstr>Best Practices</vt:lpstr>
      <vt:lpstr>Best Practices</vt:lpstr>
      <vt:lpstr>Velocity Direction</vt:lpstr>
      <vt:lpstr>Velocity Direction</vt:lpstr>
      <vt:lpstr>Effect of Boat Movement on Water Velocity Measurements No Compass</vt:lpstr>
      <vt:lpstr>Standard Deviation of Flow Direction</vt:lpstr>
      <vt:lpstr>Changes to Reference</vt:lpstr>
      <vt:lpstr>Effect of Boat Movement on Water Velocity Measurements With Compass</vt:lpstr>
      <vt:lpstr>COV for Velocity</vt:lpstr>
      <vt:lpstr>Extrapolation</vt:lpstr>
      <vt:lpstr>Extrapolation</vt:lpstr>
      <vt:lpstr>Slush in ice conditions</vt:lpstr>
      <vt:lpstr>Duration of data collection</vt:lpstr>
      <vt:lpstr>Equipment Summary</vt:lpstr>
      <vt:lpstr>Summary</vt:lpstr>
      <vt:lpstr>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Collecting Mid-section Discharge Measurements with ADCPs</dc:title>
  <dc:creator>Stasulis, Nicholas W.</dc:creator>
  <cp:lastModifiedBy>nstasuli</cp:lastModifiedBy>
  <cp:revision>144</cp:revision>
  <dcterms:created xsi:type="dcterms:W3CDTF">2006-08-16T00:00:00Z</dcterms:created>
  <dcterms:modified xsi:type="dcterms:W3CDTF">2011-09-22T17:24:48Z</dcterms:modified>
</cp:coreProperties>
</file>