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handoutMasterIdLst>
    <p:handoutMasterId r:id="rId43"/>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0" r:id="rId24"/>
    <p:sldId id="281" r:id="rId25"/>
    <p:sldId id="278" r:id="rId26"/>
    <p:sldId id="279"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5" r:id="rId40"/>
    <p:sldId id="294" r:id="rId41"/>
  </p:sldIdLst>
  <p:sldSz cx="9144000" cy="6858000" type="screen4x3"/>
  <p:notesSz cx="6858000" cy="91440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000000"/>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6" d="100"/>
          <a:sy n="126" d="100"/>
        </p:scale>
        <p:origin x="-119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8A97C73-2829-415C-847E-95BB70765A01}" type="datetimeFigureOut">
              <a:rPr lang="en-US" smtClean="0"/>
              <a:t>4/21/2014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C51946-EE94-4086-8434-3305B909203F}" type="slidenum">
              <a:rPr lang="en-US" smtClean="0"/>
              <a:t>‹#›</a:t>
            </a:fld>
            <a:endParaRPr lang="en-US"/>
          </a:p>
        </p:txBody>
      </p:sp>
    </p:spTree>
    <p:extLst>
      <p:ext uri="{BB962C8B-B14F-4D97-AF65-F5344CB8AC3E}">
        <p14:creationId xmlns:p14="http://schemas.microsoft.com/office/powerpoint/2010/main" val="41640504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42BDBE-99D8-497E-A84D-8271F097B099}" type="datetimeFigureOut">
              <a:rPr lang="en-US" smtClean="0"/>
              <a:t>4/21/2014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0807B2-DB5D-4C3C-AB8F-ADC122373C0E}" type="slidenum">
              <a:rPr lang="en-US" smtClean="0"/>
              <a:t>‹#›</a:t>
            </a:fld>
            <a:endParaRPr lang="en-US"/>
          </a:p>
        </p:txBody>
      </p:sp>
    </p:spTree>
    <p:extLst>
      <p:ext uri="{BB962C8B-B14F-4D97-AF65-F5344CB8AC3E}">
        <p14:creationId xmlns:p14="http://schemas.microsoft.com/office/powerpoint/2010/main" val="2722934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pn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057400"/>
            <a:ext cx="7772400" cy="1470025"/>
          </a:xfrm>
        </p:spPr>
        <p:txBody>
          <a:bodyPr>
            <a:normAutofit/>
          </a:bodyPr>
          <a:lstStyle>
            <a:lvl1pPr algn="ctr">
              <a:defRPr sz="4000"/>
            </a:lvl1pPr>
          </a:lstStyle>
          <a:p>
            <a:r>
              <a:rPr lang="en-US" dirty="0" smtClean="0"/>
              <a:t>Click to edit Master title style</a:t>
            </a:r>
            <a:endParaRPr lang="en-US" dirty="0"/>
          </a:p>
        </p:txBody>
      </p:sp>
      <p:sp>
        <p:nvSpPr>
          <p:cNvPr id="3" name="Subtitle 2"/>
          <p:cNvSpPr>
            <a:spLocks noGrp="1"/>
          </p:cNvSpPr>
          <p:nvPr>
            <p:ph type="subTitle" idx="1"/>
            <p:custDataLst>
              <p:tags r:id="rId2"/>
            </p:custDataLst>
          </p:nvPr>
        </p:nvSpPr>
        <p:spPr>
          <a:xfrm>
            <a:off x="685800" y="3962400"/>
            <a:ext cx="7772400" cy="533400"/>
          </a:xfrm>
        </p:spPr>
        <p:txBody>
          <a:bodyPr>
            <a:noAutofit/>
          </a:bodyPr>
          <a:lstStyle>
            <a:lvl1pPr marL="0" indent="0" algn="ctr">
              <a:buNone/>
              <a:defRPr sz="3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extBox 9"/>
          <p:cNvSpPr txBox="1"/>
          <p:nvPr userDrawn="1">
            <p:custDataLst>
              <p:tags r:id="rId3"/>
            </p:custDataLst>
          </p:nvPr>
        </p:nvSpPr>
        <p:spPr>
          <a:xfrm>
            <a:off x="5867400" y="5910590"/>
            <a:ext cx="3262532" cy="523220"/>
          </a:xfrm>
          <a:prstGeom prst="rect">
            <a:avLst/>
          </a:prstGeom>
          <a:noFill/>
        </p:spPr>
        <p:txBody>
          <a:bodyPr wrap="square" rtlCol="0">
            <a:spAutoFit/>
          </a:bodyPr>
          <a:lstStyle/>
          <a:p>
            <a:pPr fontAlgn="base">
              <a:spcBef>
                <a:spcPct val="0"/>
              </a:spcBef>
              <a:spcAft>
                <a:spcPct val="0"/>
              </a:spcAft>
            </a:pPr>
            <a:r>
              <a:rPr lang="en-US" sz="1400" b="1" dirty="0">
                <a:solidFill>
                  <a:prstClr val="black"/>
                </a:solidFill>
              </a:rPr>
              <a:t>U.S. Department of the Interior</a:t>
            </a:r>
          </a:p>
          <a:p>
            <a:pPr fontAlgn="base">
              <a:spcBef>
                <a:spcPct val="0"/>
              </a:spcBef>
              <a:spcAft>
                <a:spcPct val="0"/>
              </a:spcAft>
            </a:pPr>
            <a:r>
              <a:rPr lang="en-US" sz="1400" b="1" dirty="0">
                <a:solidFill>
                  <a:prstClr val="black"/>
                </a:solidFill>
              </a:rPr>
              <a:t>U.S. Geological Survey</a:t>
            </a:r>
          </a:p>
        </p:txBody>
      </p:sp>
      <p:pic>
        <p:nvPicPr>
          <p:cNvPr id="8" name="Picture 7" descr="ident_4_onscreen_png"/>
          <p:cNvPicPr>
            <a:picLocks noChangeAspect="1" noChangeArrowheads="1"/>
          </p:cNvPicPr>
          <p:nvPr userDrawn="1"/>
        </p:nvPicPr>
        <p:blipFill>
          <a:blip r:embed="rId5" cstate="print">
            <a:lum bright="-100000"/>
            <a:extLst>
              <a:ext uri="{28A0092B-C50C-407E-A947-70E740481C1C}">
                <a14:useLocalDpi xmlns:a14="http://schemas.microsoft.com/office/drawing/2010/main" val="0"/>
              </a:ext>
            </a:extLst>
          </a:blip>
          <a:srcRect/>
          <a:stretch>
            <a:fillRect/>
          </a:stretch>
        </p:blipFill>
        <p:spPr bwMode="auto">
          <a:xfrm>
            <a:off x="685800" y="5793581"/>
            <a:ext cx="20574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64274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28600"/>
            <a:ext cx="9144000" cy="609600"/>
          </a:xfrm>
        </p:spPr>
        <p:txBody>
          <a:bodyPr/>
          <a:lstStyle/>
          <a:p>
            <a:r>
              <a:rPr lang="en-US" dirty="0" smtClean="0"/>
              <a:t>Click to edit Master title style</a:t>
            </a:r>
            <a:endParaRPr lang="en-US" dirty="0"/>
          </a:p>
        </p:txBody>
      </p:sp>
      <p:sp>
        <p:nvSpPr>
          <p:cNvPr id="3" name="Content Placeholder 2"/>
          <p:cNvSpPr>
            <a:spLocks noGrp="1"/>
          </p:cNvSpPr>
          <p:nvPr>
            <p:ph idx="1"/>
            <p:custDataLst>
              <p:tags r:id="rId2"/>
            </p:custDataLst>
          </p:nvPr>
        </p:nvSpPr>
        <p:spPr>
          <a:xfrm>
            <a:off x="457200" y="914400"/>
            <a:ext cx="8229600" cy="5486400"/>
          </a:xfrm>
        </p:spPr>
        <p:txBody>
          <a:bodyPr>
            <a:normAutofit/>
          </a:bodyPr>
          <a:lstStyle>
            <a:lvl1pPr>
              <a:buSzPct val="125000"/>
              <a:buFont typeface="Arial" pitchFamily="34" charset="0"/>
              <a:buChar char="•"/>
              <a:defRPr sz="2000" b="1"/>
            </a:lvl1pPr>
            <a:lvl2pPr>
              <a:buSzPct val="125000"/>
              <a:buFont typeface="Arial" pitchFamily="34" charset="0"/>
              <a:buChar char="•"/>
              <a:defRPr sz="2000" b="1"/>
            </a:lvl2pPr>
            <a:lvl3pPr>
              <a:buSzPct val="125000"/>
              <a:buFont typeface="Arial" pitchFamily="34" charset="0"/>
              <a:buChar char="•"/>
              <a:defRPr sz="2000" b="1"/>
            </a:lvl3pPr>
            <a:lvl4pPr>
              <a:buSzPct val="125000"/>
              <a:buFont typeface="Arial" pitchFamily="34" charset="0"/>
              <a:buChar char="•"/>
              <a:defRPr sz="2000" b="1"/>
            </a:lvl4pPr>
            <a:lvl5pPr>
              <a:buSzPct val="125000"/>
              <a:buFont typeface="Arial" pitchFamily="34" charset="0"/>
              <a:buChar char="•"/>
              <a:defRPr sz="20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5" descr="ident-small_4_onscreen_png"/>
          <p:cNvPicPr>
            <a:picLocks noChangeAspect="1" noChangeArrowheads="1"/>
          </p:cNvPicPr>
          <p:nvPr userDrawn="1"/>
        </p:nvPicPr>
        <p:blipFill>
          <a:blip r:embed="rId4" cstate="print">
            <a:lum bright="-100000"/>
            <a:extLst>
              <a:ext uri="{28A0092B-C50C-407E-A947-70E740481C1C}">
                <a14:useLocalDpi xmlns:a14="http://schemas.microsoft.com/office/drawing/2010/main" val="0"/>
              </a:ext>
            </a:extLst>
          </a:blip>
          <a:srcRect/>
          <a:stretch>
            <a:fillRect/>
          </a:stretch>
        </p:blipFill>
        <p:spPr bwMode="auto">
          <a:xfrm>
            <a:off x="457200" y="6456892"/>
            <a:ext cx="990600" cy="364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6722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a:bodyPr>
          <a:lstStyle>
            <a:lvl1pPr>
              <a:defRPr sz="2400"/>
            </a:lvl1pPr>
          </a:lstStyle>
          <a:p>
            <a:r>
              <a:rPr lang="en-US" dirty="0" smtClean="0"/>
              <a:t>Click to edit Master title style</a:t>
            </a:r>
            <a:endParaRPr lang="en-US" dirty="0"/>
          </a:p>
        </p:txBody>
      </p:sp>
      <p:sp>
        <p:nvSpPr>
          <p:cNvPr id="5" name="Content Placeholder 2"/>
          <p:cNvSpPr>
            <a:spLocks noGrp="1"/>
          </p:cNvSpPr>
          <p:nvPr>
            <p:ph idx="1"/>
          </p:nvPr>
        </p:nvSpPr>
        <p:spPr>
          <a:xfrm>
            <a:off x="457200" y="2209800"/>
            <a:ext cx="8229600" cy="4191000"/>
          </a:xfrm>
        </p:spPr>
        <p:txBody>
          <a:bodyPr/>
          <a:lstStyle>
            <a:lvl1pPr>
              <a:defRPr sz="2400"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1" descr="C:\DATA\PCDATA\TEL - SW1321\80x22_black.jpg"/>
          <p:cNvPicPr>
            <a:picLocks noChangeAspect="1" noChangeArrowheads="1"/>
          </p:cNvPicPr>
          <p:nvPr userDrawn="1">
            <p:custDataLst>
              <p:tags r:id="rId1"/>
            </p:custDataLst>
          </p:nvPr>
        </p:nvPicPr>
        <p:blipFill>
          <a:blip r:embed="rId3" cstate="print"/>
          <a:stretch>
            <a:fillRect/>
          </a:stretch>
        </p:blipFill>
        <p:spPr bwMode="auto">
          <a:xfrm>
            <a:off x="152400" y="6553200"/>
            <a:ext cx="762000" cy="209550"/>
          </a:xfrm>
          <a:prstGeom prst="rect">
            <a:avLst/>
          </a:prstGeom>
          <a:solidFill>
            <a:schemeClr val="accent1">
              <a:alpha val="0"/>
            </a:schemeClr>
          </a:solidFill>
          <a:ln>
            <a:solidFill>
              <a:schemeClr val="accent1">
                <a:alpha val="0"/>
              </a:schemeClr>
            </a:solidFill>
          </a:ln>
          <a:effectLst/>
        </p:spPr>
      </p:pic>
    </p:spTree>
    <p:extLst>
      <p:ext uri="{BB962C8B-B14F-4D97-AF65-F5344CB8AC3E}">
        <p14:creationId xmlns:p14="http://schemas.microsoft.com/office/powerpoint/2010/main" val="1319651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ags" Target="../tags/tag4.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Freeform 2"/>
          <p:cNvSpPr>
            <a:spLocks/>
          </p:cNvSpPr>
          <p:nvPr userDrawn="1">
            <p:custDataLst>
              <p:tags r:id="rId5"/>
            </p:custDataLst>
          </p:nvPr>
        </p:nvSpPr>
        <p:spPr bwMode="hidden">
          <a:xfrm>
            <a:off x="3175" y="0"/>
            <a:ext cx="9140825" cy="2819400"/>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rgbClr val="3E4C99"/>
              </a:gs>
              <a:gs pos="100000">
                <a:srgbClr val="FFFFFF"/>
              </a:gs>
            </a:gsLst>
            <a:lin ang="5400000" scaled="1"/>
          </a:gradFill>
          <a:ln w="9525">
            <a:noFill/>
            <a:round/>
            <a:headEnd/>
            <a:tailEnd/>
          </a:ln>
        </p:spPr>
        <p:txBody>
          <a:bodyPr/>
          <a:lstStyle/>
          <a:p>
            <a:endParaRPr lang="en-US">
              <a:solidFill>
                <a:srgbClr val="000000"/>
              </a:solidFill>
            </a:endParaRPr>
          </a:p>
        </p:txBody>
      </p:sp>
      <p:sp>
        <p:nvSpPr>
          <p:cNvPr id="2" name="Title Placeholder 1"/>
          <p:cNvSpPr>
            <a:spLocks noGrp="1"/>
          </p:cNvSpPr>
          <p:nvPr>
            <p:ph type="title"/>
            <p:custDataLst>
              <p:tags r:id="rId6"/>
            </p:custDataLst>
          </p:nvPr>
        </p:nvSpPr>
        <p:spPr>
          <a:xfrm>
            <a:off x="457200" y="228600"/>
            <a:ext cx="8229600" cy="639762"/>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custDataLst>
              <p:tags r:id="rId7"/>
            </p:custDataLst>
          </p:nvPr>
        </p:nvSpPr>
        <p:spPr>
          <a:xfrm>
            <a:off x="457200" y="990600"/>
            <a:ext cx="8229600" cy="5410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26242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txStyles>
    <p:titleStyle>
      <a:lvl1pPr algn="ctr" defTabSz="914400" rtl="0" eaLnBrk="1" latinLnBrk="0" hangingPunct="1">
        <a:spcBef>
          <a:spcPct val="0"/>
        </a:spcBef>
        <a:buNone/>
        <a:defRPr sz="3200" b="1"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SzPct val="125000"/>
        <a:buFont typeface="Wingdings" pitchFamily="2" charset="2"/>
        <a:buChar char="§"/>
        <a:defRPr sz="2000" b="1" kern="1200">
          <a:solidFill>
            <a:schemeClr val="tx1"/>
          </a:solidFill>
          <a:latin typeface="+mn-lt"/>
          <a:ea typeface="+mn-ea"/>
          <a:cs typeface="+mn-cs"/>
        </a:defRPr>
      </a:lvl1pPr>
      <a:lvl2pPr marL="742950" indent="-285750" algn="l" defTabSz="914400" rtl="0" eaLnBrk="1" latinLnBrk="0" hangingPunct="1">
        <a:spcBef>
          <a:spcPct val="20000"/>
        </a:spcBef>
        <a:buSzPct val="125000"/>
        <a:buFont typeface="Wingdings" pitchFamily="2" charset="2"/>
        <a:buChar char="§"/>
        <a:defRPr sz="2000" b="1" kern="1200">
          <a:solidFill>
            <a:schemeClr val="tx1"/>
          </a:solidFill>
          <a:latin typeface="+mn-lt"/>
          <a:ea typeface="+mn-ea"/>
          <a:cs typeface="+mn-cs"/>
        </a:defRPr>
      </a:lvl2pPr>
      <a:lvl3pPr marL="1143000" indent="-228600" algn="l" defTabSz="914400" rtl="0" eaLnBrk="1" latinLnBrk="0" hangingPunct="1">
        <a:spcBef>
          <a:spcPct val="20000"/>
        </a:spcBef>
        <a:buSzPct val="125000"/>
        <a:buFont typeface="Wingdings" pitchFamily="2" charset="2"/>
        <a:buChar char="§"/>
        <a:defRPr sz="2000" b="1" kern="1200">
          <a:solidFill>
            <a:schemeClr val="tx1"/>
          </a:solidFill>
          <a:latin typeface="+mn-lt"/>
          <a:ea typeface="+mn-ea"/>
          <a:cs typeface="+mn-cs"/>
        </a:defRPr>
      </a:lvl3pPr>
      <a:lvl4pPr marL="1600200" indent="-228600" algn="l" defTabSz="914400" rtl="0" eaLnBrk="1" latinLnBrk="0" hangingPunct="1">
        <a:spcBef>
          <a:spcPct val="20000"/>
        </a:spcBef>
        <a:buSzPct val="125000"/>
        <a:buFont typeface="Wingdings" pitchFamily="2" charset="2"/>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SzPct val="125000"/>
        <a:buFont typeface="Wingdings" pitchFamily="2" charset="2"/>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46.xml"/><Relationship Id="rId5" Type="http://schemas.openxmlformats.org/officeDocument/2006/relationships/image" Target="../media/image33.png"/><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40.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57400"/>
            <a:ext cx="7772400" cy="2308225"/>
          </a:xfrm>
        </p:spPr>
        <p:txBody>
          <a:bodyPr>
            <a:normAutofit fontScale="90000"/>
          </a:bodyPr>
          <a:lstStyle/>
          <a:p>
            <a:r>
              <a:rPr lang="en-US" dirty="0" smtClean="0">
                <a:solidFill>
                  <a:schemeClr val="tx2">
                    <a:lumMod val="75000"/>
                  </a:schemeClr>
                </a:solidFill>
              </a:rPr>
              <a:t>2013 Update To:</a:t>
            </a:r>
            <a:br>
              <a:rPr lang="en-US" dirty="0" smtClean="0">
                <a:solidFill>
                  <a:schemeClr val="tx2">
                    <a:lumMod val="75000"/>
                  </a:schemeClr>
                </a:solidFill>
              </a:rPr>
            </a:br>
            <a:r>
              <a:rPr lang="en-US" dirty="0" smtClean="0">
                <a:solidFill>
                  <a:schemeClr val="tx2">
                    <a:lumMod val="75000"/>
                  </a:schemeClr>
                </a:solidFill>
              </a:rPr>
              <a:t>Measuring Discharge with Acoustic Doppler Current Profilers from a Moving Boat</a:t>
            </a:r>
            <a:endParaRPr lang="en-US" dirty="0">
              <a:solidFill>
                <a:schemeClr val="tx2">
                  <a:lumMod val="75000"/>
                </a:schemeClr>
              </a:solidFill>
            </a:endParaRPr>
          </a:p>
        </p:txBody>
      </p:sp>
      <p:sp>
        <p:nvSpPr>
          <p:cNvPr id="3" name="Subtitle 2"/>
          <p:cNvSpPr>
            <a:spLocks noGrp="1"/>
          </p:cNvSpPr>
          <p:nvPr>
            <p:ph type="subTitle" idx="1"/>
          </p:nvPr>
        </p:nvSpPr>
        <p:spPr>
          <a:xfrm>
            <a:off x="685800" y="4572000"/>
            <a:ext cx="7772400" cy="685800"/>
          </a:xfrm>
        </p:spPr>
        <p:txBody>
          <a:bodyPr/>
          <a:lstStyle/>
          <a:p>
            <a:pPr>
              <a:spcBef>
                <a:spcPts val="0"/>
              </a:spcBef>
            </a:pPr>
            <a:r>
              <a:rPr lang="en-US" sz="2000" dirty="0" smtClean="0">
                <a:solidFill>
                  <a:schemeClr val="tx1">
                    <a:lumMod val="65000"/>
                    <a:lumOff val="35000"/>
                  </a:schemeClr>
                </a:solidFill>
              </a:rPr>
              <a:t>Techniques and Methods 3-A22</a:t>
            </a:r>
          </a:p>
          <a:p>
            <a:pPr>
              <a:spcBef>
                <a:spcPts val="0"/>
              </a:spcBef>
            </a:pPr>
            <a:endParaRPr lang="en-US" sz="2000" dirty="0">
              <a:solidFill>
                <a:schemeClr val="tx1">
                  <a:lumMod val="65000"/>
                  <a:lumOff val="35000"/>
                </a:schemeClr>
              </a:solidFill>
            </a:endParaRPr>
          </a:p>
          <a:p>
            <a:pPr>
              <a:spcBef>
                <a:spcPts val="0"/>
              </a:spcBef>
            </a:pPr>
            <a:endParaRPr lang="en-US" sz="2000" dirty="0">
              <a:solidFill>
                <a:schemeClr val="tx1">
                  <a:lumMod val="65000"/>
                  <a:lumOff val="35000"/>
                </a:schemeClr>
              </a:solidFill>
            </a:endParaRPr>
          </a:p>
        </p:txBody>
      </p:sp>
    </p:spTree>
    <p:custDataLst>
      <p:tags r:id="rId1"/>
    </p:custDataLst>
    <p:extLst>
      <p:ext uri="{BB962C8B-B14F-4D97-AF65-F5344CB8AC3E}">
        <p14:creationId xmlns:p14="http://schemas.microsoft.com/office/powerpoint/2010/main" val="7580295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 History Log</a:t>
            </a:r>
            <a:endParaRPr lang="en-US" dirty="0"/>
          </a:p>
        </p:txBody>
      </p:sp>
      <p:sp>
        <p:nvSpPr>
          <p:cNvPr id="3" name="Content Placeholder 2"/>
          <p:cNvSpPr>
            <a:spLocks noGrp="1"/>
          </p:cNvSpPr>
          <p:nvPr>
            <p:ph idx="1"/>
          </p:nvPr>
        </p:nvSpPr>
        <p:spPr/>
        <p:txBody>
          <a:bodyPr/>
          <a:lstStyle/>
          <a:p>
            <a:r>
              <a:rPr lang="en-US" b="0" dirty="0" smtClean="0"/>
              <a:t>Create a paper or electronic log of all updates, repairs, comparison measurements, non-measurement related quality assurance tests, etc. for each ADCP.</a:t>
            </a:r>
          </a:p>
          <a:p>
            <a:r>
              <a:rPr lang="en-US" b="0" dirty="0" smtClean="0"/>
              <a:t>This is how </a:t>
            </a:r>
            <a:r>
              <a:rPr lang="en-US" b="0" dirty="0" err="1" smtClean="0"/>
              <a:t>SonTek’s</a:t>
            </a:r>
            <a:r>
              <a:rPr lang="en-US" b="0" dirty="0" smtClean="0"/>
              <a:t> changing of the transformation matrix was found.</a:t>
            </a:r>
            <a:endParaRPr lang="en-US" b="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798" y="2590800"/>
            <a:ext cx="7008813"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8333745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Minimum GPS Receiver Requirements</a:t>
            </a:r>
            <a:endParaRPr lang="en-US" dirty="0"/>
          </a:p>
        </p:txBody>
      </p:sp>
      <p:sp>
        <p:nvSpPr>
          <p:cNvPr id="3" name="Content Placeholder 2"/>
          <p:cNvSpPr>
            <a:spLocks noGrp="1"/>
          </p:cNvSpPr>
          <p:nvPr>
            <p:ph idx="1"/>
          </p:nvPr>
        </p:nvSpPr>
        <p:spPr/>
        <p:txBody>
          <a:bodyPr/>
          <a:lstStyle/>
          <a:p>
            <a:r>
              <a:rPr lang="en-US" dirty="0" smtClean="0"/>
              <a:t>GGA</a:t>
            </a:r>
          </a:p>
          <a:p>
            <a:pPr lvl="1"/>
            <a:r>
              <a:rPr lang="en-US" dirty="0" smtClean="0"/>
              <a:t>Differential correction</a:t>
            </a:r>
          </a:p>
          <a:p>
            <a:pPr lvl="1"/>
            <a:r>
              <a:rPr lang="en-US" dirty="0" err="1" smtClean="0"/>
              <a:t>Submeter</a:t>
            </a:r>
            <a:r>
              <a:rPr lang="en-US" dirty="0" smtClean="0"/>
              <a:t> accuracy</a:t>
            </a:r>
          </a:p>
          <a:p>
            <a:pPr lvl="1"/>
            <a:r>
              <a:rPr lang="en-US" dirty="0" smtClean="0"/>
              <a:t>5 decimal place resolution for decimal minutes of latitude and longitude (Note: most handheld and fishing type GPS receivers do not meet this criteria.)</a:t>
            </a:r>
          </a:p>
          <a:p>
            <a:pPr lvl="1"/>
            <a:r>
              <a:rPr lang="en-US" dirty="0" smtClean="0"/>
              <a:t>2 Hz data output rate</a:t>
            </a:r>
          </a:p>
          <a:p>
            <a:r>
              <a:rPr lang="en-US" dirty="0" smtClean="0"/>
              <a:t>VTG</a:t>
            </a:r>
          </a:p>
          <a:p>
            <a:pPr lvl="1"/>
            <a:r>
              <a:rPr lang="en-US" dirty="0" smtClean="0"/>
              <a:t>2 decimal accuracy</a:t>
            </a:r>
          </a:p>
          <a:p>
            <a:pPr lvl="1"/>
            <a:r>
              <a:rPr lang="en-US" dirty="0" smtClean="0"/>
              <a:t>2 Hz data output rate</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3739" y="3048000"/>
            <a:ext cx="4021519" cy="339399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2000" y="5029200"/>
            <a:ext cx="3429000"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dirty="0" smtClean="0"/>
              <a:t>Recommend disabling all filters and smoothing functions.</a:t>
            </a:r>
            <a:endParaRPr lang="en-US" dirty="0"/>
          </a:p>
        </p:txBody>
      </p:sp>
    </p:spTree>
    <p:custDataLst>
      <p:tags r:id="rId1"/>
    </p:custDataLst>
    <p:extLst>
      <p:ext uri="{BB962C8B-B14F-4D97-AF65-F5344CB8AC3E}">
        <p14:creationId xmlns:p14="http://schemas.microsoft.com/office/powerpoint/2010/main" val="27834610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for GPS Data Lag</a:t>
            </a:r>
            <a:endParaRPr lang="en-US" dirty="0"/>
          </a:p>
        </p:txBody>
      </p:sp>
      <p:sp>
        <p:nvSpPr>
          <p:cNvPr id="3" name="Content Placeholder 2"/>
          <p:cNvSpPr>
            <a:spLocks noGrp="1"/>
          </p:cNvSpPr>
          <p:nvPr>
            <p:ph idx="1"/>
          </p:nvPr>
        </p:nvSpPr>
        <p:spPr/>
        <p:txBody>
          <a:bodyPr/>
          <a:lstStyle/>
          <a:p>
            <a:r>
              <a:rPr lang="en-US" dirty="0" smtClean="0"/>
              <a:t>Some GPS receiver and computer serial port combinations will result in buffering of the GPS data causing a lag.</a:t>
            </a:r>
          </a:p>
          <a:p>
            <a:r>
              <a:rPr lang="en-US" dirty="0" smtClean="0"/>
              <a:t>Try changing baud rate and reducing data output rate.</a:t>
            </a:r>
            <a:endParaRPr lang="en-US" dirty="0"/>
          </a:p>
        </p:txBody>
      </p:sp>
      <p:pic>
        <p:nvPicPr>
          <p:cNvPr id="4" name="Picture 2"/>
          <p:cNvPicPr>
            <a:picLocks noChangeAspect="1" noChangeArrowheads="1"/>
          </p:cNvPicPr>
          <p:nvPr/>
        </p:nvPicPr>
        <p:blipFill>
          <a:blip r:embed="rId3"/>
          <a:srcRect/>
          <a:stretch>
            <a:fillRect/>
          </a:stretch>
        </p:blipFill>
        <p:spPr bwMode="auto">
          <a:xfrm>
            <a:off x="576263" y="2099469"/>
            <a:ext cx="7858125" cy="3390900"/>
          </a:xfrm>
          <a:prstGeom prst="rect">
            <a:avLst/>
          </a:prstGeom>
          <a:noFill/>
          <a:ln w="9525">
            <a:noFill/>
            <a:miter lim="800000"/>
            <a:headEnd/>
            <a:tailEnd/>
          </a:ln>
        </p:spPr>
      </p:pic>
      <p:cxnSp>
        <p:nvCxnSpPr>
          <p:cNvPr id="5" name="Straight Arrow Connector 4"/>
          <p:cNvCxnSpPr>
            <a:cxnSpLocks noChangeShapeType="1"/>
          </p:cNvCxnSpPr>
          <p:nvPr/>
        </p:nvCxnSpPr>
        <p:spPr bwMode="auto">
          <a:xfrm rot="10800000">
            <a:off x="3162300" y="5671344"/>
            <a:ext cx="3390900" cy="1588"/>
          </a:xfrm>
          <a:prstGeom prst="straightConnector1">
            <a:avLst/>
          </a:prstGeom>
          <a:noFill/>
          <a:ln w="28575" algn="ctr">
            <a:solidFill>
              <a:schemeClr val="tx1"/>
            </a:solidFill>
            <a:round/>
            <a:headEnd/>
            <a:tailEnd type="arrow" w="med" len="med"/>
          </a:ln>
        </p:spPr>
      </p:cxnSp>
      <p:sp>
        <p:nvSpPr>
          <p:cNvPr id="6" name="TextBox 5"/>
          <p:cNvSpPr txBox="1"/>
          <p:nvPr/>
        </p:nvSpPr>
        <p:spPr>
          <a:xfrm>
            <a:off x="3352800" y="5709444"/>
            <a:ext cx="3224213" cy="369888"/>
          </a:xfrm>
          <a:prstGeom prst="rect">
            <a:avLst/>
          </a:prstGeom>
          <a:noFill/>
        </p:spPr>
        <p:txBody>
          <a:bodyPr wrap="none">
            <a:spAutoFit/>
          </a:bodyPr>
          <a:lstStyle/>
          <a:p>
            <a:pPr>
              <a:defRPr/>
            </a:pPr>
            <a:r>
              <a:rPr lang="en-US" dirty="0">
                <a:latin typeface="+mn-lt"/>
                <a:cs typeface="Arial" charset="0"/>
              </a:rPr>
              <a:t>Increasing Ensemble Number</a:t>
            </a:r>
          </a:p>
        </p:txBody>
      </p:sp>
    </p:spTree>
    <p:custDataLst>
      <p:tags r:id="rId1"/>
    </p:custDataLst>
    <p:extLst>
      <p:ext uri="{BB962C8B-B14F-4D97-AF65-F5344CB8AC3E}">
        <p14:creationId xmlns:p14="http://schemas.microsoft.com/office/powerpoint/2010/main" val="40941771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Guidance on Use of Tethered Boat from Manned Boats</a:t>
            </a:r>
            <a:endParaRPr lang="en-US" dirty="0"/>
          </a:p>
        </p:txBody>
      </p:sp>
      <p:sp>
        <p:nvSpPr>
          <p:cNvPr id="3" name="Content Placeholder 2"/>
          <p:cNvSpPr>
            <a:spLocks noGrp="1"/>
          </p:cNvSpPr>
          <p:nvPr>
            <p:ph idx="1"/>
          </p:nvPr>
        </p:nvSpPr>
        <p:spPr>
          <a:xfrm>
            <a:off x="457200" y="1600200"/>
            <a:ext cx="5715000" cy="4800600"/>
          </a:xfrm>
        </p:spPr>
        <p:txBody>
          <a:bodyPr/>
          <a:lstStyle/>
          <a:p>
            <a:r>
              <a:rPr lang="en-US" dirty="0" smtClean="0"/>
              <a:t>allow </a:t>
            </a:r>
            <a:r>
              <a:rPr lang="en-US" dirty="0"/>
              <a:t>the ADCP transducers to be positioned free </a:t>
            </a:r>
            <a:r>
              <a:rPr lang="en-US" dirty="0" smtClean="0"/>
              <a:t>and clear </a:t>
            </a:r>
            <a:r>
              <a:rPr lang="en-US" dirty="0"/>
              <a:t>of the boat hull,</a:t>
            </a:r>
          </a:p>
          <a:p>
            <a:r>
              <a:rPr lang="en-US" dirty="0" smtClean="0"/>
              <a:t>be </a:t>
            </a:r>
            <a:r>
              <a:rPr lang="en-US" dirty="0"/>
              <a:t>in a position free from velocity and </a:t>
            </a:r>
            <a:r>
              <a:rPr lang="en-US" dirty="0" smtClean="0"/>
              <a:t>water-surface distortions </a:t>
            </a:r>
            <a:r>
              <a:rPr lang="en-US" dirty="0"/>
              <a:t>caused by the manned boat, </a:t>
            </a:r>
            <a:endParaRPr lang="en-US" dirty="0" smtClean="0"/>
          </a:p>
          <a:p>
            <a:r>
              <a:rPr lang="en-US" dirty="0" smtClean="0"/>
              <a:t>and </a:t>
            </a:r>
            <a:r>
              <a:rPr lang="en-US" dirty="0"/>
              <a:t>be tethered such that rotation of the tethered boat </a:t>
            </a:r>
            <a:r>
              <a:rPr lang="en-US" dirty="0" smtClean="0"/>
              <a:t>relative to </a:t>
            </a:r>
            <a:r>
              <a:rPr lang="en-US" dirty="0"/>
              <a:t>the manned boat is minimized, so that the </a:t>
            </a:r>
            <a:r>
              <a:rPr lang="en-US" dirty="0" smtClean="0"/>
              <a:t>tethered boat </a:t>
            </a:r>
            <a:r>
              <a:rPr lang="en-US" dirty="0"/>
              <a:t>rotates with, not separate from, the </a:t>
            </a:r>
            <a:r>
              <a:rPr lang="en-US" dirty="0" smtClean="0"/>
              <a:t>manned boat</a:t>
            </a:r>
            <a:r>
              <a:rPr lang="en-US" dirty="0"/>
              <a:t>.</a:t>
            </a:r>
          </a:p>
        </p:txBody>
      </p:sp>
      <p:pic>
        <p:nvPicPr>
          <p:cNvPr id="4" name="Picture 7" descr="C:\MyDocs\adcpdata\May2011Comps\CollinVidsPics\Pics\P50904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524000"/>
            <a:ext cx="2351736" cy="1763457"/>
          </a:xfrm>
          <a:prstGeom prst="rect">
            <a:avLst/>
          </a:prstGeom>
          <a:ln>
            <a:noFil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190500" algn="tl" rotWithShape="0">
                    <a:srgbClr val="000000">
                      <a:alpha val="70000"/>
                    </a:srgbClr>
                  </a:outerShdw>
                </a:effectLst>
              </a14:hiddenEffects>
            </a:ext>
          </a:extLst>
        </p:spPr>
      </p:pic>
    </p:spTree>
    <p:custDataLst>
      <p:tags r:id="rId1"/>
    </p:custDataLst>
    <p:extLst>
      <p:ext uri="{BB962C8B-B14F-4D97-AF65-F5344CB8AC3E}">
        <p14:creationId xmlns:p14="http://schemas.microsoft.com/office/powerpoint/2010/main" val="15279474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Wading with a Tethered Boat</a:t>
            </a:r>
            <a:endParaRPr lang="en-US" dirty="0"/>
          </a:p>
        </p:txBody>
      </p:sp>
      <p:sp>
        <p:nvSpPr>
          <p:cNvPr id="3" name="Content Placeholder 2"/>
          <p:cNvSpPr>
            <a:spLocks noGrp="1"/>
          </p:cNvSpPr>
          <p:nvPr>
            <p:ph idx="1"/>
          </p:nvPr>
        </p:nvSpPr>
        <p:spPr/>
        <p:txBody>
          <a:bodyPr/>
          <a:lstStyle/>
          <a:p>
            <a:r>
              <a:rPr lang="en-US" dirty="0" smtClean="0"/>
              <a:t>Wading - BAD!!</a:t>
            </a:r>
          </a:p>
          <a:p>
            <a:r>
              <a:rPr lang="en-US" dirty="0" smtClean="0"/>
              <a:t>Rope and pulley - GOOD!!!</a:t>
            </a:r>
          </a:p>
          <a:p>
            <a:pPr marL="0" indent="0">
              <a:buNone/>
            </a:pPr>
            <a:r>
              <a:rPr lang="en-US" b="0" dirty="0" smtClean="0"/>
              <a:t>“One method </a:t>
            </a:r>
            <a:r>
              <a:rPr lang="en-US" b="0" dirty="0"/>
              <a:t>that has been employed but should be avoided is </a:t>
            </a:r>
            <a:r>
              <a:rPr lang="en-US" b="0" dirty="0" smtClean="0"/>
              <a:t>wading with </a:t>
            </a:r>
            <a:r>
              <a:rPr lang="en-US" b="0" dirty="0"/>
              <a:t>the tethered boat. Several issues have been </a:t>
            </a:r>
            <a:r>
              <a:rPr lang="en-US" b="0" dirty="0" smtClean="0"/>
              <a:t>observed when </a:t>
            </a:r>
            <a:r>
              <a:rPr lang="en-US" b="0" dirty="0"/>
              <a:t>attempting to wade the boat across the stream</a:t>
            </a:r>
            <a:r>
              <a:rPr lang="en-US" b="0" dirty="0" smtClean="0"/>
              <a:t>:”</a:t>
            </a:r>
            <a:endParaRPr lang="en-US" dirty="0"/>
          </a:p>
          <a:p>
            <a:r>
              <a:rPr lang="en-US" b="0" dirty="0"/>
              <a:t>the boat does not move smoothly across the stream </a:t>
            </a:r>
            <a:r>
              <a:rPr lang="en-US" b="0" dirty="0" smtClean="0"/>
              <a:t>but rather </a:t>
            </a:r>
            <a:r>
              <a:rPr lang="en-US" b="0" dirty="0"/>
              <a:t>moves sporadically with more pitch-and-roll than </a:t>
            </a:r>
            <a:r>
              <a:rPr lang="en-US" b="0" dirty="0" smtClean="0"/>
              <a:t>is typical </a:t>
            </a:r>
            <a:r>
              <a:rPr lang="en-US" b="0" dirty="0"/>
              <a:t>of bank-operated cableways;</a:t>
            </a:r>
          </a:p>
          <a:p>
            <a:r>
              <a:rPr lang="en-US" b="0" dirty="0" smtClean="0"/>
              <a:t>the </a:t>
            </a:r>
            <a:r>
              <a:rPr lang="en-US" b="0" dirty="0" err="1"/>
              <a:t>hydrographer</a:t>
            </a:r>
            <a:r>
              <a:rPr lang="en-US" b="0" dirty="0"/>
              <a:t> in the stream may interfere with </a:t>
            </a:r>
            <a:r>
              <a:rPr lang="en-US" b="0" dirty="0" smtClean="0"/>
              <a:t>the acoustic </a:t>
            </a:r>
            <a:r>
              <a:rPr lang="en-US" b="0" dirty="0"/>
              <a:t>beams if they are too close to the boat; and</a:t>
            </a:r>
          </a:p>
          <a:p>
            <a:r>
              <a:rPr lang="en-US" b="0" dirty="0" smtClean="0"/>
              <a:t>the </a:t>
            </a:r>
            <a:r>
              <a:rPr lang="en-US" b="0" dirty="0" err="1"/>
              <a:t>hydrographer</a:t>
            </a:r>
            <a:r>
              <a:rPr lang="en-US" b="0" dirty="0"/>
              <a:t> may change the flow pattern </a:t>
            </a:r>
            <a:r>
              <a:rPr lang="en-US" b="0" dirty="0" smtClean="0"/>
              <a:t>measured by </a:t>
            </a:r>
            <a:r>
              <a:rPr lang="en-US" b="0" dirty="0"/>
              <a:t>the ADCP if they are too close to the boat or </a:t>
            </a:r>
            <a:r>
              <a:rPr lang="en-US" b="0" dirty="0" smtClean="0"/>
              <a:t>moving upstream.</a:t>
            </a:r>
          </a:p>
          <a:p>
            <a:pPr marL="0" indent="0">
              <a:buNone/>
            </a:pPr>
            <a:r>
              <a:rPr lang="en-US" dirty="0" smtClean="0"/>
              <a:t>“Therefore</a:t>
            </a:r>
            <a:r>
              <a:rPr lang="en-US" dirty="0"/>
              <a:t>, a temporary bank-operated cableway should </a:t>
            </a:r>
            <a:r>
              <a:rPr lang="en-US" dirty="0" smtClean="0"/>
              <a:t>be used </a:t>
            </a:r>
            <a:r>
              <a:rPr lang="en-US" dirty="0"/>
              <a:t>instead of wading</a:t>
            </a:r>
            <a:r>
              <a:rPr lang="en-US" dirty="0" smtClean="0"/>
              <a:t>.”</a:t>
            </a:r>
            <a:endParaRPr lang="en-US" dirty="0"/>
          </a:p>
        </p:txBody>
      </p:sp>
    </p:spTree>
    <p:custDataLst>
      <p:tags r:id="rId1"/>
    </p:custDataLst>
    <p:extLst>
      <p:ext uri="{BB962C8B-B14F-4D97-AF65-F5344CB8AC3E}">
        <p14:creationId xmlns:p14="http://schemas.microsoft.com/office/powerpoint/2010/main" val="38265375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Tethered Boat in Slow Velocity</a:t>
            </a:r>
            <a:endParaRPr lang="en-US" dirty="0"/>
          </a:p>
        </p:txBody>
      </p:sp>
      <p:sp>
        <p:nvSpPr>
          <p:cNvPr id="3" name="Content Placeholder 2"/>
          <p:cNvSpPr>
            <a:spLocks noGrp="1"/>
          </p:cNvSpPr>
          <p:nvPr>
            <p:ph idx="1"/>
          </p:nvPr>
        </p:nvSpPr>
        <p:spPr/>
        <p:txBody>
          <a:bodyPr/>
          <a:lstStyle/>
          <a:p>
            <a:r>
              <a:rPr lang="en-US" dirty="0" smtClean="0"/>
              <a:t>In velocities less than 0.5 </a:t>
            </a:r>
            <a:r>
              <a:rPr lang="en-US" dirty="0" err="1" smtClean="0"/>
              <a:t>ft</a:t>
            </a:r>
            <a:r>
              <a:rPr lang="en-US" dirty="0" smtClean="0"/>
              <a:t>/s the smooth movement of the boat may be difficult. </a:t>
            </a:r>
          </a:p>
          <a:p>
            <a:r>
              <a:rPr lang="en-US" dirty="0" smtClean="0"/>
              <a:t>Wind can become a big issue.</a:t>
            </a:r>
          </a:p>
          <a:p>
            <a:r>
              <a:rPr lang="en-US" dirty="0" smtClean="0"/>
              <a:t>Using a sea anchor or something to increase drag can help.</a:t>
            </a:r>
          </a:p>
          <a:p>
            <a:r>
              <a:rPr lang="en-US" dirty="0" smtClean="0"/>
              <a:t>Maintain a smooth boat speed that is fast enough to keep the boat moving consistently in one direction and prevent it from wandering back and forth. This may be higher than the water velocity.</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581400"/>
            <a:ext cx="3724275" cy="2914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207694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Tethered Boat Safety</a:t>
            </a:r>
            <a:endParaRPr lang="en-US" dirty="0"/>
          </a:p>
        </p:txBody>
      </p:sp>
      <p:sp>
        <p:nvSpPr>
          <p:cNvPr id="3" name="Content Placeholder 2"/>
          <p:cNvSpPr>
            <a:spLocks noGrp="1"/>
          </p:cNvSpPr>
          <p:nvPr>
            <p:ph idx="1"/>
          </p:nvPr>
        </p:nvSpPr>
        <p:spPr/>
        <p:txBody>
          <a:bodyPr/>
          <a:lstStyle/>
          <a:p>
            <a:r>
              <a:rPr lang="en-US" dirty="0" smtClean="0"/>
              <a:t>Tether line should be visible from the water surface to minimize risk of collision with boat traffic. Use flagging if necessary.</a:t>
            </a:r>
          </a:p>
          <a:p>
            <a:r>
              <a:rPr lang="en-US" dirty="0" smtClean="0"/>
              <a:t>The operator should be capable of releasing the tether quickly in case the boat </a:t>
            </a:r>
            <a:r>
              <a:rPr lang="en-US" dirty="0" smtClean="0"/>
              <a:t>becomes </a:t>
            </a:r>
            <a:r>
              <a:rPr lang="en-US" dirty="0" smtClean="0"/>
              <a:t>entangled in debris or collides with boat traffic.</a:t>
            </a:r>
          </a:p>
          <a:p>
            <a:r>
              <a:rPr lang="en-US" dirty="0" smtClean="0"/>
              <a:t>DO NOT wrap the tether around your hand to hold the boat.</a:t>
            </a:r>
          </a:p>
          <a:p>
            <a:r>
              <a:rPr lang="en-US" dirty="0" smtClean="0"/>
              <a:t>DO NOT have excess rope around your feet or behind your body.</a:t>
            </a:r>
          </a:p>
          <a:p>
            <a:r>
              <a:rPr lang="en-US" dirty="0" smtClean="0"/>
              <a:t>DO wear high quality gloves.</a:t>
            </a:r>
          </a:p>
          <a:p>
            <a:r>
              <a:rPr lang="en-US" dirty="0" smtClean="0"/>
              <a:t>Follow all other applicable safety guidelines for your site conditions.</a:t>
            </a:r>
            <a:endParaRPr lang="en-US" dirty="0"/>
          </a:p>
        </p:txBody>
      </p:sp>
      <p:sp>
        <p:nvSpPr>
          <p:cNvPr id="4" name="TextBox 3"/>
          <p:cNvSpPr txBox="1"/>
          <p:nvPr/>
        </p:nvSpPr>
        <p:spPr>
          <a:xfrm>
            <a:off x="1981200" y="4953000"/>
            <a:ext cx="5638800" cy="1200329"/>
          </a:xfrm>
          <a:prstGeom prst="rect">
            <a:avLst/>
          </a:prstGeom>
          <a:noFill/>
        </p:spPr>
        <p:txBody>
          <a:bodyPr wrap="square" rtlCol="0">
            <a:spAutoFit/>
          </a:bodyPr>
          <a:lstStyle/>
          <a:p>
            <a:r>
              <a:rPr lang="en-US" dirty="0" smtClean="0">
                <a:latin typeface="Comic Sans MS" panose="030F0702030302020204" pitchFamily="66" charset="0"/>
              </a:rPr>
              <a:t>This public service announcement and inclusion in the report was at the request of regional safety officers after reports of accidents with tethered boat deployments became a bit too common.</a:t>
            </a:r>
            <a:endParaRPr lang="en-US" dirty="0">
              <a:latin typeface="Comic Sans MS" panose="030F0702030302020204" pitchFamily="66" charset="0"/>
            </a:endParaRPr>
          </a:p>
        </p:txBody>
      </p:sp>
    </p:spTree>
    <p:custDataLst>
      <p:tags r:id="rId1"/>
    </p:custDataLst>
    <p:extLst>
      <p:ext uri="{BB962C8B-B14F-4D97-AF65-F5344CB8AC3E}">
        <p14:creationId xmlns:p14="http://schemas.microsoft.com/office/powerpoint/2010/main" val="33908481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Selection</a:t>
            </a:r>
            <a:endParaRPr lang="en-US" dirty="0"/>
          </a:p>
        </p:txBody>
      </p:sp>
      <p:sp>
        <p:nvSpPr>
          <p:cNvPr id="3" name="Content Placeholder 2"/>
          <p:cNvSpPr>
            <a:spLocks noGrp="1"/>
          </p:cNvSpPr>
          <p:nvPr>
            <p:ph idx="1"/>
          </p:nvPr>
        </p:nvSpPr>
        <p:spPr/>
        <p:txBody>
          <a:bodyPr/>
          <a:lstStyle/>
          <a:p>
            <a:r>
              <a:rPr lang="en-US" dirty="0" smtClean="0"/>
              <a:t>Location, Location, Location !!!!</a:t>
            </a:r>
          </a:p>
          <a:p>
            <a:r>
              <a:rPr lang="en-US" dirty="0" smtClean="0"/>
              <a:t>Just because you can measure there and it is convenient doesn’t mean you SHOULD measure there.</a:t>
            </a:r>
          </a:p>
          <a:p>
            <a:r>
              <a:rPr lang="en-US" dirty="0" smtClean="0"/>
              <a:t>Location</a:t>
            </a:r>
          </a:p>
          <a:p>
            <a:pPr lvl="1"/>
            <a:r>
              <a:rPr lang="en-US" b="0" dirty="0" smtClean="0"/>
              <a:t>Straight reach, uniform flow</a:t>
            </a:r>
          </a:p>
          <a:p>
            <a:r>
              <a:rPr lang="en-US" dirty="0" smtClean="0"/>
              <a:t>Shape</a:t>
            </a:r>
          </a:p>
          <a:p>
            <a:pPr lvl="1"/>
            <a:r>
              <a:rPr lang="en-US" b="0" dirty="0" smtClean="0"/>
              <a:t>Regular shape, no sharp changes</a:t>
            </a:r>
          </a:p>
          <a:p>
            <a:pPr lvl="1"/>
            <a:r>
              <a:rPr lang="en-US" b="0" dirty="0" smtClean="0"/>
              <a:t>Avoid long shallow edges or bars</a:t>
            </a:r>
          </a:p>
          <a:p>
            <a:r>
              <a:rPr lang="en-US" dirty="0" smtClean="0"/>
              <a:t>Flow</a:t>
            </a:r>
          </a:p>
          <a:p>
            <a:pPr lvl="1"/>
            <a:r>
              <a:rPr lang="en-US" b="0" dirty="0" smtClean="0"/>
              <a:t>Greater than 0.3 </a:t>
            </a:r>
            <a:r>
              <a:rPr lang="en-US" b="0" dirty="0" err="1" smtClean="0"/>
              <a:t>ft</a:t>
            </a:r>
            <a:r>
              <a:rPr lang="en-US" b="0" dirty="0" smtClean="0"/>
              <a:t>/s if possible</a:t>
            </a:r>
          </a:p>
          <a:p>
            <a:pPr lvl="1"/>
            <a:r>
              <a:rPr lang="en-US" b="0" dirty="0" smtClean="0"/>
              <a:t>Uniform distribution</a:t>
            </a:r>
          </a:p>
          <a:p>
            <a:pPr lvl="1"/>
            <a:r>
              <a:rPr lang="en-US" b="0" dirty="0" smtClean="0"/>
              <a:t>Avoid large eddies, standing waves, etc.</a:t>
            </a:r>
          </a:p>
          <a:p>
            <a:r>
              <a:rPr lang="en-US" dirty="0" smtClean="0"/>
              <a:t>Other</a:t>
            </a:r>
          </a:p>
          <a:p>
            <a:pPr lvl="1"/>
            <a:r>
              <a:rPr lang="en-US" b="0" dirty="0" smtClean="0"/>
              <a:t>Magnetic interference</a:t>
            </a:r>
          </a:p>
          <a:p>
            <a:pPr lvl="1"/>
            <a:r>
              <a:rPr lang="en-US" b="0" dirty="0" smtClean="0"/>
              <a:t>Overhead obstructions that may interfere with GPS</a:t>
            </a:r>
            <a:endParaRPr lang="en-US" b="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2046878"/>
            <a:ext cx="2614995" cy="195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7"/>
          <p:cNvPicPr>
            <a:picLocks noChangeAspect="1" noChangeArrowheads="1"/>
          </p:cNvPicPr>
          <p:nvPr/>
        </p:nvPicPr>
        <p:blipFill>
          <a:blip r:embed="rId4"/>
          <a:srcRect l="2998" t="3999" r="4041" b="4027"/>
          <a:stretch>
            <a:fillRect/>
          </a:stretch>
        </p:blipFill>
        <p:spPr bwMode="auto">
          <a:xfrm>
            <a:off x="6400800" y="4267200"/>
            <a:ext cx="2124075" cy="1576070"/>
          </a:xfrm>
          <a:prstGeom prst="rect">
            <a:avLst/>
          </a:prstGeom>
          <a:ln>
            <a:noFill/>
          </a:ln>
          <a:effectLst/>
          <a:extLst>
            <a:ext uri="{AF507438-7753-43E0-B8FC-AC1667EBCBE1}">
              <a14:hiddenEffects xmlns:a14="http://schemas.microsoft.com/office/drawing/2010/main">
                <a:effectLst>
                  <a:outerShdw blurRad="190500" algn="tl" rotWithShape="0">
                    <a:srgbClr val="000000">
                      <a:alpha val="70000"/>
                    </a:srgbClr>
                  </a:outerShdw>
                </a:effectLst>
              </a14:hiddenEffects>
            </a:ext>
          </a:extLst>
        </p:spPr>
      </p:pic>
    </p:spTree>
    <p:custDataLst>
      <p:tags r:id="rId1"/>
    </p:custDataLst>
    <p:extLst>
      <p:ext uri="{BB962C8B-B14F-4D97-AF65-F5344CB8AC3E}">
        <p14:creationId xmlns:p14="http://schemas.microsoft.com/office/powerpoint/2010/main" val="317049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 of Sound</a:t>
            </a:r>
            <a:endParaRPr lang="en-US" dirty="0"/>
          </a:p>
        </p:txBody>
      </p:sp>
      <p:sp>
        <p:nvSpPr>
          <p:cNvPr id="3" name="Content Placeholder 2"/>
          <p:cNvSpPr>
            <a:spLocks noGrp="1"/>
          </p:cNvSpPr>
          <p:nvPr>
            <p:ph idx="1"/>
          </p:nvPr>
        </p:nvSpPr>
        <p:spPr/>
        <p:txBody>
          <a:bodyPr/>
          <a:lstStyle/>
          <a:p>
            <a:r>
              <a:rPr lang="en-US" dirty="0" smtClean="0"/>
              <a:t>Temperature</a:t>
            </a:r>
          </a:p>
          <a:p>
            <a:pPr lvl="1"/>
            <a:r>
              <a:rPr lang="en-US" b="0" dirty="0" smtClean="0"/>
              <a:t>Must be measured independently and </a:t>
            </a:r>
            <a:br>
              <a:rPr lang="en-US" b="0" dirty="0" smtClean="0"/>
            </a:br>
            <a:r>
              <a:rPr lang="en-US" b="0" dirty="0" smtClean="0"/>
              <a:t>compared to the ADCP prior to every </a:t>
            </a:r>
            <a:br>
              <a:rPr lang="en-US" b="0" dirty="0" smtClean="0"/>
            </a:br>
            <a:r>
              <a:rPr lang="en-US" b="0" dirty="0" smtClean="0"/>
              <a:t>discharge measurement.</a:t>
            </a:r>
          </a:p>
          <a:p>
            <a:pPr lvl="1"/>
            <a:r>
              <a:rPr lang="en-US" b="0" dirty="0" smtClean="0"/>
              <a:t>Difference should be less than 2 </a:t>
            </a:r>
            <a:r>
              <a:rPr lang="en-US" b="0" dirty="0" err="1" smtClean="0"/>
              <a:t>deg</a:t>
            </a:r>
            <a:r>
              <a:rPr lang="en-US" b="0" dirty="0" smtClean="0"/>
              <a:t> C.</a:t>
            </a:r>
          </a:p>
          <a:p>
            <a:pPr lvl="1"/>
            <a:r>
              <a:rPr lang="en-US" b="0" dirty="0" smtClean="0"/>
              <a:t>Give the ADCP sufficient time to equilibrate </a:t>
            </a:r>
            <a:br>
              <a:rPr lang="en-US" b="0" dirty="0" smtClean="0"/>
            </a:br>
            <a:r>
              <a:rPr lang="en-US" b="0" dirty="0" smtClean="0"/>
              <a:t>to water temperature.</a:t>
            </a:r>
          </a:p>
          <a:p>
            <a:pPr lvl="1"/>
            <a:r>
              <a:rPr lang="en-US" b="0" dirty="0" smtClean="0"/>
              <a:t>If difference is consistently greater than 2 </a:t>
            </a:r>
            <a:r>
              <a:rPr lang="en-US" b="0" dirty="0" err="1" smtClean="0"/>
              <a:t>deg</a:t>
            </a:r>
            <a:r>
              <a:rPr lang="en-US" b="0" dirty="0" smtClean="0"/>
              <a:t> C the ADCP should be repaired. You may manually set the temperature in software as a temporary fix to collect data during trip.</a:t>
            </a:r>
          </a:p>
          <a:p>
            <a:pPr lvl="1"/>
            <a:r>
              <a:rPr lang="en-US" b="0" dirty="0" smtClean="0"/>
              <a:t>5 </a:t>
            </a:r>
            <a:r>
              <a:rPr lang="en-US" b="0" dirty="0" err="1" smtClean="0"/>
              <a:t>deg</a:t>
            </a:r>
            <a:r>
              <a:rPr lang="en-US" b="0" dirty="0" smtClean="0"/>
              <a:t> C change in water temperature at 20 </a:t>
            </a:r>
            <a:r>
              <a:rPr lang="en-US" b="0" dirty="0" err="1" smtClean="0"/>
              <a:t>deg</a:t>
            </a:r>
            <a:r>
              <a:rPr lang="en-US" b="0" dirty="0" smtClean="0"/>
              <a:t> C will cause a 3% error in the measured discharge for piston transducers.</a:t>
            </a:r>
          </a:p>
          <a:p>
            <a:pPr lvl="1"/>
            <a:endParaRPr lang="en-US" dirty="0"/>
          </a:p>
        </p:txBody>
      </p:sp>
      <p:pic>
        <p:nvPicPr>
          <p:cNvPr id="2050" name="Picture 2" descr="C:\Users\dmueller\AppData\Local\Microsoft\Windows\Temporary Internet Files\Content.IE5\939CB52A\MP90039051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2798" y="1219200"/>
            <a:ext cx="1966913" cy="19669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423516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 of Sound – cont.</a:t>
            </a:r>
            <a:endParaRPr lang="en-US" dirty="0"/>
          </a:p>
        </p:txBody>
      </p:sp>
      <p:sp>
        <p:nvSpPr>
          <p:cNvPr id="3" name="Content Placeholder 2"/>
          <p:cNvSpPr>
            <a:spLocks noGrp="1"/>
          </p:cNvSpPr>
          <p:nvPr>
            <p:ph idx="1"/>
          </p:nvPr>
        </p:nvSpPr>
        <p:spPr/>
        <p:txBody>
          <a:bodyPr/>
          <a:lstStyle/>
          <a:p>
            <a:r>
              <a:rPr lang="en-US" dirty="0" smtClean="0"/>
              <a:t>Salinity</a:t>
            </a:r>
          </a:p>
          <a:p>
            <a:pPr lvl="1"/>
            <a:r>
              <a:rPr lang="en-US" b="0" dirty="0"/>
              <a:t>A change in salinity from 0 to 5 </a:t>
            </a:r>
            <a:r>
              <a:rPr lang="en-US" b="0" dirty="0" err="1"/>
              <a:t>ppt</a:t>
            </a:r>
            <a:r>
              <a:rPr lang="en-US" b="0" dirty="0"/>
              <a:t> </a:t>
            </a:r>
            <a:r>
              <a:rPr lang="en-US" b="0" dirty="0" smtClean="0"/>
              <a:t>at a </a:t>
            </a:r>
            <a:r>
              <a:rPr lang="en-US" b="0" dirty="0"/>
              <a:t>water temperature of 20 °C will result in about a 1 </a:t>
            </a:r>
            <a:r>
              <a:rPr lang="en-US" b="0" dirty="0" smtClean="0"/>
              <a:t>percent change </a:t>
            </a:r>
            <a:r>
              <a:rPr lang="en-US" b="0" dirty="0"/>
              <a:t>in discharge</a:t>
            </a:r>
            <a:r>
              <a:rPr lang="en-US" b="0" dirty="0" smtClean="0"/>
              <a:t>.</a:t>
            </a:r>
          </a:p>
          <a:p>
            <a:pPr lvl="1"/>
            <a:r>
              <a:rPr lang="en-US" b="0" dirty="0" smtClean="0"/>
              <a:t>Where the salinity is expected to be greater than 5 </a:t>
            </a:r>
            <a:r>
              <a:rPr lang="en-US" b="0" dirty="0" err="1" smtClean="0"/>
              <a:t>ppt</a:t>
            </a:r>
            <a:r>
              <a:rPr lang="en-US" b="0" dirty="0" smtClean="0"/>
              <a:t>, the salinity should be measured near the transducer </a:t>
            </a:r>
            <a:r>
              <a:rPr lang="en-US" b="0" dirty="0"/>
              <a:t>face </a:t>
            </a:r>
            <a:r>
              <a:rPr lang="en-US" b="0" dirty="0" smtClean="0"/>
              <a:t>and recorded </a:t>
            </a:r>
            <a:r>
              <a:rPr lang="en-US" b="0" dirty="0"/>
              <a:t>in the field </a:t>
            </a:r>
            <a:r>
              <a:rPr lang="en-US" b="0" dirty="0" smtClean="0"/>
              <a:t>notes.</a:t>
            </a:r>
          </a:p>
          <a:p>
            <a:pPr lvl="1"/>
            <a:r>
              <a:rPr lang="en-US" b="0" dirty="0"/>
              <a:t>The salinity value may then </a:t>
            </a:r>
            <a:r>
              <a:rPr lang="en-US" b="0" dirty="0" smtClean="0"/>
              <a:t>be entered </a:t>
            </a:r>
            <a:r>
              <a:rPr lang="en-US" b="0" dirty="0"/>
              <a:t>into the ADCP data-collection software prior to </a:t>
            </a:r>
            <a:r>
              <a:rPr lang="en-US" b="0" dirty="0" smtClean="0"/>
              <a:t>data collection </a:t>
            </a:r>
            <a:r>
              <a:rPr lang="en-US" b="0" dirty="0"/>
              <a:t>and adjusted as necessary during </a:t>
            </a:r>
            <a:r>
              <a:rPr lang="en-US" b="0" dirty="0" smtClean="0"/>
              <a:t>measurement playback </a:t>
            </a:r>
            <a:r>
              <a:rPr lang="en-US" b="0" dirty="0"/>
              <a:t>and processing</a:t>
            </a:r>
            <a:r>
              <a:rPr lang="en-US" b="0" dirty="0" smtClean="0"/>
              <a:t>.</a:t>
            </a:r>
          </a:p>
          <a:p>
            <a:pPr lvl="1"/>
            <a:r>
              <a:rPr lang="en-US" b="0" dirty="0" smtClean="0"/>
              <a:t>The salinity </a:t>
            </a:r>
            <a:r>
              <a:rPr lang="en-US" b="0" dirty="0"/>
              <a:t>value used for a transect should reflect an </a:t>
            </a:r>
            <a:r>
              <a:rPr lang="en-US" b="0" dirty="0" smtClean="0"/>
              <a:t>average salinity </a:t>
            </a:r>
            <a:r>
              <a:rPr lang="en-US" b="0" dirty="0"/>
              <a:t>for the section to be measured at the </a:t>
            </a:r>
            <a:r>
              <a:rPr lang="en-US" b="0" dirty="0" smtClean="0"/>
              <a:t>approximate depth </a:t>
            </a:r>
            <a:r>
              <a:rPr lang="en-US" b="0" dirty="0"/>
              <a:t>of the ADCP </a:t>
            </a:r>
            <a:r>
              <a:rPr lang="en-US" b="0" dirty="0" smtClean="0"/>
              <a:t>transducers.</a:t>
            </a:r>
            <a:endParaRPr lang="en-US" b="0" dirty="0"/>
          </a:p>
        </p:txBody>
      </p:sp>
    </p:spTree>
    <p:custDataLst>
      <p:tags r:id="rId1"/>
    </p:custDataLst>
    <p:extLst>
      <p:ext uri="{BB962C8B-B14F-4D97-AF65-F5344CB8AC3E}">
        <p14:creationId xmlns:p14="http://schemas.microsoft.com/office/powerpoint/2010/main" val="1527545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Report Update</a:t>
            </a:r>
            <a:endParaRPr lang="en-US" dirty="0"/>
          </a:p>
        </p:txBody>
      </p:sp>
      <p:sp>
        <p:nvSpPr>
          <p:cNvPr id="3" name="Content Placeholder 2"/>
          <p:cNvSpPr>
            <a:spLocks noGrp="1"/>
          </p:cNvSpPr>
          <p:nvPr>
            <p:ph idx="1"/>
          </p:nvPr>
        </p:nvSpPr>
        <p:spPr/>
        <p:txBody>
          <a:bodyPr/>
          <a:lstStyle/>
          <a:p>
            <a:r>
              <a:rPr lang="en-US" dirty="0" smtClean="0"/>
              <a:t>Achieve consistency between memos and T&amp;M</a:t>
            </a:r>
          </a:p>
          <a:p>
            <a:r>
              <a:rPr lang="en-US" dirty="0" smtClean="0"/>
              <a:t>Clarify policy that has been confusing</a:t>
            </a:r>
          </a:p>
          <a:p>
            <a:r>
              <a:rPr lang="en-US" dirty="0" smtClean="0"/>
              <a:t>Establish policy on some items that we teach in training but have never been documented in policy</a:t>
            </a:r>
          </a:p>
          <a:p>
            <a:r>
              <a:rPr lang="en-US" dirty="0" smtClean="0"/>
              <a:t>Consolidate all policy to date in T&amp;M so there is only one place to look for policy</a:t>
            </a:r>
          </a:p>
          <a:p>
            <a:r>
              <a:rPr lang="en-US" dirty="0" smtClean="0"/>
              <a:t>Provide guidance on </a:t>
            </a:r>
            <a:r>
              <a:rPr lang="en-US" dirty="0" err="1" smtClean="0"/>
              <a:t>SonTek</a:t>
            </a:r>
            <a:r>
              <a:rPr lang="en-US" dirty="0" smtClean="0"/>
              <a:t> M9/S5 and TRDI </a:t>
            </a:r>
            <a:r>
              <a:rPr lang="en-US" dirty="0" err="1" smtClean="0"/>
              <a:t>RiverRay</a:t>
            </a:r>
            <a:r>
              <a:rPr lang="en-US" dirty="0" smtClean="0"/>
              <a:t> ADCPs</a:t>
            </a:r>
          </a:p>
          <a:p>
            <a:r>
              <a:rPr lang="en-US" dirty="0" smtClean="0"/>
              <a:t>Provide better guidance on measurement in unsteady and difficult conditions.</a:t>
            </a:r>
          </a:p>
          <a:p>
            <a:r>
              <a:rPr lang="en-US" dirty="0" smtClean="0"/>
              <a:t>Provide better guidance and efficiency in data review</a:t>
            </a:r>
            <a:endParaRPr lang="en-US" dirty="0"/>
          </a:p>
        </p:txBody>
      </p:sp>
    </p:spTree>
    <p:custDataLst>
      <p:tags r:id="rId1"/>
    </p:custDataLst>
    <p:extLst>
      <p:ext uri="{BB962C8B-B14F-4D97-AF65-F5344CB8AC3E}">
        <p14:creationId xmlns:p14="http://schemas.microsoft.com/office/powerpoint/2010/main" val="31924453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 of Sound – cont.</a:t>
            </a:r>
            <a:endParaRPr lang="en-US" dirty="0"/>
          </a:p>
        </p:txBody>
      </p:sp>
      <p:sp>
        <p:nvSpPr>
          <p:cNvPr id="3" name="Content Placeholder 2"/>
          <p:cNvSpPr>
            <a:spLocks noGrp="1"/>
          </p:cNvSpPr>
          <p:nvPr>
            <p:ph idx="1"/>
          </p:nvPr>
        </p:nvSpPr>
        <p:spPr>
          <a:xfrm>
            <a:off x="457200" y="914400"/>
            <a:ext cx="8305800" cy="5486400"/>
          </a:xfrm>
        </p:spPr>
        <p:txBody>
          <a:bodyPr>
            <a:normAutofit/>
          </a:bodyPr>
          <a:lstStyle/>
          <a:p>
            <a:r>
              <a:rPr lang="en-US" dirty="0" smtClean="0"/>
              <a:t>Variable with depth</a:t>
            </a:r>
          </a:p>
          <a:p>
            <a:pPr lvl="1"/>
            <a:r>
              <a:rPr lang="en-US" b="0" dirty="0" smtClean="0"/>
              <a:t>For the horizontal velocity measurement the speed of sound is only needed at the transducer face.</a:t>
            </a:r>
          </a:p>
          <a:p>
            <a:pPr lvl="1"/>
            <a:r>
              <a:rPr lang="en-US" b="0" dirty="0" smtClean="0"/>
              <a:t>For depth measurement the average speed of sound for the full depth is needed.</a:t>
            </a:r>
          </a:p>
          <a:p>
            <a:pPr lvl="1"/>
            <a:r>
              <a:rPr lang="en-US" b="0" dirty="0" smtClean="0"/>
              <a:t>Using the </a:t>
            </a:r>
            <a:r>
              <a:rPr lang="en-US" b="0" dirty="0" err="1" smtClean="0"/>
              <a:t>SonTek</a:t>
            </a:r>
            <a:r>
              <a:rPr lang="en-US" b="0" dirty="0" smtClean="0"/>
              <a:t> </a:t>
            </a:r>
            <a:r>
              <a:rPr lang="en-US" b="0" dirty="0" err="1" smtClean="0"/>
              <a:t>CastAway</a:t>
            </a:r>
            <a:r>
              <a:rPr lang="en-US" b="0" dirty="0" smtClean="0"/>
              <a:t> CTD sensor with </a:t>
            </a:r>
            <a:br>
              <a:rPr lang="en-US" b="0" dirty="0" smtClean="0"/>
            </a:br>
            <a:r>
              <a:rPr lang="en-US" b="0" dirty="0" err="1" smtClean="0"/>
              <a:t>RiverSurveyor</a:t>
            </a:r>
            <a:r>
              <a:rPr lang="en-US" b="0" dirty="0" smtClean="0"/>
              <a:t> Live allows for correction of the </a:t>
            </a:r>
            <a:br>
              <a:rPr lang="en-US" b="0" dirty="0" smtClean="0"/>
            </a:br>
            <a:r>
              <a:rPr lang="en-US" b="0" dirty="0" smtClean="0"/>
              <a:t>change in speed of sound with depth. This typically</a:t>
            </a:r>
            <a:br>
              <a:rPr lang="en-US" b="0" dirty="0" smtClean="0"/>
            </a:br>
            <a:r>
              <a:rPr lang="en-US" b="0" dirty="0" smtClean="0"/>
              <a:t>minor except in highly stratified situations.</a:t>
            </a:r>
          </a:p>
          <a:p>
            <a:r>
              <a:rPr lang="en-US" dirty="0" err="1" smtClean="0"/>
              <a:t>RiverRay</a:t>
            </a:r>
            <a:r>
              <a:rPr lang="en-US" dirty="0" smtClean="0"/>
              <a:t> – Phase array transducers</a:t>
            </a:r>
          </a:p>
          <a:p>
            <a:pPr lvl="1"/>
            <a:r>
              <a:rPr lang="en-US" b="0" dirty="0" smtClean="0"/>
              <a:t>Changes </a:t>
            </a:r>
            <a:r>
              <a:rPr lang="en-US" b="0" dirty="0"/>
              <a:t>in the speed of sound change the </a:t>
            </a:r>
            <a:r>
              <a:rPr lang="en-US" b="0" dirty="0" smtClean="0"/>
              <a:t/>
            </a:r>
            <a:br>
              <a:rPr lang="en-US" b="0" dirty="0" smtClean="0"/>
            </a:br>
            <a:r>
              <a:rPr lang="en-US" b="0" dirty="0" smtClean="0"/>
              <a:t>angle of </a:t>
            </a:r>
            <a:r>
              <a:rPr lang="en-US" b="0" dirty="0"/>
              <a:t>the beams in such a manner that </a:t>
            </a:r>
            <a:r>
              <a:rPr lang="en-US" b="0" dirty="0" smtClean="0"/>
              <a:t/>
            </a:r>
            <a:br>
              <a:rPr lang="en-US" b="0" dirty="0" smtClean="0"/>
            </a:br>
            <a:r>
              <a:rPr lang="en-US" b="0" dirty="0" smtClean="0"/>
              <a:t>the </a:t>
            </a:r>
            <a:r>
              <a:rPr lang="en-US" b="0" dirty="0"/>
              <a:t>horizontal </a:t>
            </a:r>
            <a:r>
              <a:rPr lang="en-US" b="0" dirty="0" smtClean="0"/>
              <a:t>velocity measurements </a:t>
            </a:r>
            <a:r>
              <a:rPr lang="en-US" b="0" dirty="0"/>
              <a:t>are </a:t>
            </a:r>
            <a:r>
              <a:rPr lang="en-US" b="0" dirty="0" smtClean="0"/>
              <a:t/>
            </a:r>
            <a:br>
              <a:rPr lang="en-US" b="0" dirty="0" smtClean="0"/>
            </a:br>
            <a:r>
              <a:rPr lang="en-US" b="0" dirty="0" smtClean="0"/>
              <a:t>independent </a:t>
            </a:r>
            <a:r>
              <a:rPr lang="en-US" b="0" dirty="0"/>
              <a:t>of the speed of </a:t>
            </a:r>
            <a:r>
              <a:rPr lang="en-US" b="0" dirty="0" smtClean="0"/>
              <a:t>sound.</a:t>
            </a:r>
            <a:endParaRPr lang="en-US" b="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419600"/>
            <a:ext cx="1755775"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70788" y="2362199"/>
            <a:ext cx="814387" cy="1849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5785090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Compass Calibration</a:t>
            </a:r>
            <a:endParaRPr lang="en-US" dirty="0"/>
          </a:p>
        </p:txBody>
      </p:sp>
      <p:sp>
        <p:nvSpPr>
          <p:cNvPr id="3" name="Content Placeholder 2"/>
          <p:cNvSpPr>
            <a:spLocks noGrp="1"/>
          </p:cNvSpPr>
          <p:nvPr>
            <p:ph idx="1"/>
          </p:nvPr>
        </p:nvSpPr>
        <p:spPr/>
        <p:txBody>
          <a:bodyPr/>
          <a:lstStyle/>
          <a:p>
            <a:r>
              <a:rPr lang="en-US" dirty="0" smtClean="0"/>
              <a:t>Required for:</a:t>
            </a:r>
          </a:p>
          <a:p>
            <a:pPr lvl="1"/>
            <a:r>
              <a:rPr lang="en-US" b="0" dirty="0" smtClean="0"/>
              <a:t>Loop test</a:t>
            </a:r>
          </a:p>
          <a:p>
            <a:pPr lvl="1"/>
            <a:r>
              <a:rPr lang="en-US" b="0" dirty="0" smtClean="0"/>
              <a:t>GPS reference</a:t>
            </a:r>
          </a:p>
          <a:p>
            <a:r>
              <a:rPr lang="en-US" dirty="0" smtClean="0"/>
              <a:t>Guidance</a:t>
            </a:r>
          </a:p>
          <a:p>
            <a:pPr lvl="1"/>
            <a:r>
              <a:rPr lang="en-US" b="0" dirty="0" smtClean="0"/>
              <a:t>Minimize ferrous material and electromagnetic fields in the vicinity of the ADCP</a:t>
            </a:r>
          </a:p>
          <a:p>
            <a:pPr lvl="1"/>
            <a:r>
              <a:rPr lang="en-US" b="0" dirty="0" smtClean="0"/>
              <a:t>Goal is a calibration with an error of less than 1 degree</a:t>
            </a:r>
          </a:p>
          <a:p>
            <a:pPr lvl="1"/>
            <a:r>
              <a:rPr lang="en-US" b="0" dirty="0" smtClean="0"/>
              <a:t>Rotate smoothly at about 5 degrees per second or less</a:t>
            </a:r>
          </a:p>
          <a:p>
            <a:pPr lvl="1"/>
            <a:r>
              <a:rPr lang="en-US" b="0" dirty="0" smtClean="0"/>
              <a:t>If using a pitch and roll calibration, pitch and roll smoothly through the range expected during data collection.</a:t>
            </a:r>
          </a:p>
          <a:p>
            <a:pPr lvl="1"/>
            <a:r>
              <a:rPr lang="en-US" b="0" dirty="0" smtClean="0"/>
              <a:t>Calibrate as close to measurement section as possible</a:t>
            </a:r>
          </a:p>
          <a:p>
            <a:pPr lvl="2"/>
            <a:r>
              <a:rPr lang="en-US" sz="1600" b="0" dirty="0" smtClean="0"/>
              <a:t>Avoid field truck, bridge, guard rails, etc.</a:t>
            </a:r>
          </a:p>
          <a:p>
            <a:pPr lvl="1"/>
            <a:r>
              <a:rPr lang="en-US" b="0" dirty="0" smtClean="0"/>
              <a:t>Rotate entire deployment together: ADCP, tethered boat, manned boat, etc.</a:t>
            </a:r>
          </a:p>
          <a:p>
            <a:pPr lvl="1"/>
            <a:endParaRPr lang="en-US" dirty="0"/>
          </a:p>
        </p:txBody>
      </p:sp>
      <p:pic>
        <p:nvPicPr>
          <p:cNvPr id="3074" name="Picture 2" descr="C:\Users\dmueller\AppData\Local\Microsoft\Windows\Temporary Internet Files\Content.IE5\UP3D04RE\MC90032924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533400"/>
            <a:ext cx="1751846" cy="177447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72169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Moving-Bed Test</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0600" y="1295400"/>
            <a:ext cx="7620000" cy="5070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09600" y="914400"/>
            <a:ext cx="8246938" cy="369332"/>
          </a:xfrm>
          <a:prstGeom prst="rect">
            <a:avLst/>
          </a:prstGeom>
          <a:noFill/>
        </p:spPr>
        <p:txBody>
          <a:bodyPr wrap="none" rtlCol="0">
            <a:spAutoFit/>
          </a:bodyPr>
          <a:lstStyle/>
          <a:p>
            <a:r>
              <a:rPr lang="en-US" dirty="0" smtClean="0"/>
              <a:t>A moving-bed test is REQUIRED prior to every ADCP discharge measurement.</a:t>
            </a:r>
            <a:endParaRPr lang="en-US" dirty="0"/>
          </a:p>
        </p:txBody>
      </p:sp>
    </p:spTree>
    <p:custDataLst>
      <p:tags r:id="rId1"/>
    </p:custDataLst>
    <p:extLst>
      <p:ext uri="{BB962C8B-B14F-4D97-AF65-F5344CB8AC3E}">
        <p14:creationId xmlns:p14="http://schemas.microsoft.com/office/powerpoint/2010/main" val="19145222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Moving-Bed Test in Tidal Situations</a:t>
            </a:r>
            <a:endParaRPr lang="en-US" dirty="0"/>
          </a:p>
        </p:txBody>
      </p:sp>
      <p:sp>
        <p:nvSpPr>
          <p:cNvPr id="3" name="Content Placeholder 2"/>
          <p:cNvSpPr>
            <a:spLocks noGrp="1"/>
          </p:cNvSpPr>
          <p:nvPr>
            <p:ph idx="1"/>
          </p:nvPr>
        </p:nvSpPr>
        <p:spPr/>
        <p:txBody>
          <a:bodyPr/>
          <a:lstStyle/>
          <a:p>
            <a:r>
              <a:rPr lang="en-US" dirty="0"/>
              <a:t>When the flow conditions change during a </a:t>
            </a:r>
            <a:r>
              <a:rPr lang="en-US" dirty="0" smtClean="0"/>
              <a:t>measurement or </a:t>
            </a:r>
            <a:r>
              <a:rPr lang="en-US" dirty="0"/>
              <a:t>series of measurements, the moving-bed conditions </a:t>
            </a:r>
            <a:r>
              <a:rPr lang="en-US" dirty="0" smtClean="0"/>
              <a:t>are also </a:t>
            </a:r>
            <a:r>
              <a:rPr lang="en-US" dirty="0"/>
              <a:t>likely to change</a:t>
            </a:r>
            <a:r>
              <a:rPr lang="en-US" dirty="0" smtClean="0"/>
              <a:t>.</a:t>
            </a:r>
          </a:p>
          <a:p>
            <a:r>
              <a:rPr lang="en-US" dirty="0" smtClean="0"/>
              <a:t>If using GPS:</a:t>
            </a:r>
          </a:p>
          <a:p>
            <a:pPr lvl="1"/>
            <a:r>
              <a:rPr lang="en-US" sz="1600" b="0" dirty="0"/>
              <a:t>A moving-bed test should be made immediately prior </a:t>
            </a:r>
            <a:r>
              <a:rPr lang="en-US" sz="1600" b="0" dirty="0" smtClean="0"/>
              <a:t>to the </a:t>
            </a:r>
            <a:r>
              <a:rPr lang="en-US" sz="1600" b="0" dirty="0"/>
              <a:t>start of the discharge transects. The loop test is </a:t>
            </a:r>
            <a:r>
              <a:rPr lang="en-US" sz="1600" b="0" dirty="0" smtClean="0"/>
              <a:t>recommended as </a:t>
            </a:r>
            <a:r>
              <a:rPr lang="en-US" sz="1600" b="0" dirty="0"/>
              <a:t>it will capture the moving-bed </a:t>
            </a:r>
            <a:r>
              <a:rPr lang="en-US" sz="1600" b="0" dirty="0" smtClean="0"/>
              <a:t>conditions throughout </a:t>
            </a:r>
            <a:r>
              <a:rPr lang="en-US" sz="1600" b="0" dirty="0"/>
              <a:t>the cross section. The result of the </a:t>
            </a:r>
            <a:r>
              <a:rPr lang="en-US" sz="1600" b="0" dirty="0" smtClean="0"/>
              <a:t>moving-bed test </a:t>
            </a:r>
            <a:r>
              <a:rPr lang="en-US" sz="1600" b="0" dirty="0"/>
              <a:t>should be consistent with the difference in </a:t>
            </a:r>
            <a:r>
              <a:rPr lang="en-US" sz="1600" b="0" dirty="0" smtClean="0"/>
              <a:t>discharges computed </a:t>
            </a:r>
            <a:r>
              <a:rPr lang="en-US" sz="1600" b="0" dirty="0"/>
              <a:t>with GPS and bottom track as the </a:t>
            </a:r>
            <a:r>
              <a:rPr lang="en-US" sz="1600" b="0" dirty="0" smtClean="0"/>
              <a:t>navigation references </a:t>
            </a:r>
            <a:r>
              <a:rPr lang="en-US" sz="1600" b="0" dirty="0"/>
              <a:t>for transects immediately following </a:t>
            </a:r>
            <a:r>
              <a:rPr lang="en-US" sz="1600" b="0" dirty="0" smtClean="0"/>
              <a:t>the </a:t>
            </a:r>
            <a:r>
              <a:rPr lang="en-US" sz="1600" b="0" dirty="0"/>
              <a:t>moving-bed test. This procedure will verify that the </a:t>
            </a:r>
            <a:r>
              <a:rPr lang="en-US" sz="1600" b="0" dirty="0" smtClean="0"/>
              <a:t>GPS, compass </a:t>
            </a:r>
            <a:r>
              <a:rPr lang="en-US" sz="1600" b="0" dirty="0"/>
              <a:t>calibration, and magnetic variation are accurate</a:t>
            </a:r>
            <a:r>
              <a:rPr lang="en-US" sz="1600" b="0" dirty="0" smtClean="0"/>
              <a:t>.</a:t>
            </a:r>
          </a:p>
          <a:p>
            <a:pPr lvl="1"/>
            <a:r>
              <a:rPr lang="en-US" sz="1600" b="0" dirty="0"/>
              <a:t>As flow conditions change, the GPS referenced </a:t>
            </a:r>
            <a:r>
              <a:rPr lang="en-US" sz="1600" b="0" dirty="0" smtClean="0"/>
              <a:t>ship track </a:t>
            </a:r>
            <a:r>
              <a:rPr lang="en-US" sz="1600" b="0" dirty="0"/>
              <a:t>and discharge can continue to be compared to </a:t>
            </a:r>
            <a:r>
              <a:rPr lang="en-US" sz="1600" b="0" dirty="0" smtClean="0"/>
              <a:t>the bottom-track </a:t>
            </a:r>
            <a:r>
              <a:rPr lang="en-US" sz="1600" b="0" dirty="0"/>
              <a:t>referenced ship track and discharge. </a:t>
            </a:r>
            <a:r>
              <a:rPr lang="en-US" sz="1600" b="0" dirty="0" smtClean="0"/>
              <a:t>The final </a:t>
            </a:r>
            <a:r>
              <a:rPr lang="en-US" sz="1600" b="0" dirty="0"/>
              <a:t>discharges should be referenced to bottom </a:t>
            </a:r>
            <a:r>
              <a:rPr lang="en-US" sz="1600" b="0" dirty="0" smtClean="0"/>
              <a:t>track unless </a:t>
            </a:r>
            <a:r>
              <a:rPr lang="en-US" sz="1600" b="0" dirty="0"/>
              <a:t>(a) the bottom-track referenced ship track </a:t>
            </a:r>
            <a:r>
              <a:rPr lang="en-US" sz="1600" b="0" dirty="0" smtClean="0"/>
              <a:t>plots upstream </a:t>
            </a:r>
            <a:r>
              <a:rPr lang="en-US" sz="1600" b="0" dirty="0"/>
              <a:t>from the GPS referenced ship track and (b) </a:t>
            </a:r>
            <a:r>
              <a:rPr lang="en-US" sz="1600" b="0" dirty="0" smtClean="0"/>
              <a:t>the bottom-track </a:t>
            </a:r>
            <a:r>
              <a:rPr lang="en-US" sz="1600" b="0" dirty="0"/>
              <a:t>discharge is consistently less than the </a:t>
            </a:r>
            <a:r>
              <a:rPr lang="en-US" sz="1600" b="0" dirty="0" smtClean="0"/>
              <a:t>GPS referenced </a:t>
            </a:r>
            <a:r>
              <a:rPr lang="en-US" sz="1600" b="0" dirty="0"/>
              <a:t>discharge by 1 percent or more.</a:t>
            </a:r>
          </a:p>
        </p:txBody>
      </p:sp>
    </p:spTree>
    <p:custDataLst>
      <p:tags r:id="rId1"/>
    </p:custDataLst>
    <p:extLst>
      <p:ext uri="{BB962C8B-B14F-4D97-AF65-F5344CB8AC3E}">
        <p14:creationId xmlns:p14="http://schemas.microsoft.com/office/powerpoint/2010/main" val="4453471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Moving-Bed Test in Tidal Situations</a:t>
            </a:r>
          </a:p>
        </p:txBody>
      </p:sp>
      <p:sp>
        <p:nvSpPr>
          <p:cNvPr id="3" name="Content Placeholder 2"/>
          <p:cNvSpPr>
            <a:spLocks noGrp="1"/>
          </p:cNvSpPr>
          <p:nvPr>
            <p:ph idx="1"/>
          </p:nvPr>
        </p:nvSpPr>
        <p:spPr/>
        <p:txBody>
          <a:bodyPr>
            <a:normAutofit/>
          </a:bodyPr>
          <a:lstStyle/>
          <a:p>
            <a:r>
              <a:rPr lang="en-US" dirty="0" smtClean="0"/>
              <a:t>If Using Bottom Track only:</a:t>
            </a:r>
          </a:p>
          <a:p>
            <a:pPr lvl="1"/>
            <a:r>
              <a:rPr lang="en-US" sz="1600" b="0" dirty="0"/>
              <a:t>At least two moving-bed tests should be made: one </a:t>
            </a:r>
            <a:r>
              <a:rPr lang="en-US" sz="1600" b="0" dirty="0" smtClean="0"/>
              <a:t>at the </a:t>
            </a:r>
            <a:r>
              <a:rPr lang="en-US" sz="1600" b="0" dirty="0"/>
              <a:t>beginning of the measurement series and one in the </a:t>
            </a:r>
            <a:r>
              <a:rPr lang="en-US" sz="1600" b="0" dirty="0" smtClean="0"/>
              <a:t>condition expected </a:t>
            </a:r>
            <a:r>
              <a:rPr lang="en-US" sz="1600" b="0" dirty="0"/>
              <a:t>to have the greatest potential for a moving bed</a:t>
            </a:r>
            <a:r>
              <a:rPr lang="en-US" sz="1600" b="0" dirty="0" smtClean="0"/>
              <a:t>.</a:t>
            </a:r>
          </a:p>
          <a:p>
            <a:pPr lvl="1"/>
            <a:r>
              <a:rPr lang="en-US" sz="1600" b="0" dirty="0"/>
              <a:t>If both tests indicate no moving bed, it could </a:t>
            </a:r>
            <a:r>
              <a:rPr lang="en-US" sz="1600" b="0" dirty="0" smtClean="0"/>
              <a:t>reasonably be </a:t>
            </a:r>
            <a:r>
              <a:rPr lang="en-US" sz="1600" b="0" dirty="0"/>
              <a:t>assumed that a moving bed does not exist for the </a:t>
            </a:r>
            <a:r>
              <a:rPr lang="en-US" sz="1600" b="0" dirty="0" smtClean="0"/>
              <a:t>full range </a:t>
            </a:r>
            <a:r>
              <a:rPr lang="en-US" sz="1600" b="0" dirty="0"/>
              <a:t>of conditions, although additional tests would </a:t>
            </a:r>
            <a:r>
              <a:rPr lang="en-US" sz="1600" b="0" dirty="0" smtClean="0"/>
              <a:t>provide better </a:t>
            </a:r>
            <a:r>
              <a:rPr lang="en-US" sz="1600" b="0" dirty="0"/>
              <a:t>support for this </a:t>
            </a:r>
            <a:r>
              <a:rPr lang="en-US" sz="1600" b="0" dirty="0" smtClean="0"/>
              <a:t> assumption</a:t>
            </a:r>
            <a:r>
              <a:rPr lang="en-US" sz="1600" b="0" dirty="0"/>
              <a:t>.</a:t>
            </a:r>
          </a:p>
          <a:p>
            <a:pPr lvl="1"/>
            <a:r>
              <a:rPr lang="en-US" sz="1600" b="0" dirty="0" smtClean="0"/>
              <a:t>If </a:t>
            </a:r>
            <a:r>
              <a:rPr lang="en-US" sz="1600" b="0" dirty="0"/>
              <a:t>either moving-bed test indicates a moving bed, </a:t>
            </a:r>
            <a:r>
              <a:rPr lang="en-US" sz="1600" b="0" dirty="0" smtClean="0"/>
              <a:t>then additional </a:t>
            </a:r>
            <a:r>
              <a:rPr lang="en-US" sz="1600" b="0" dirty="0"/>
              <a:t>moving-bed tests need to be made to </a:t>
            </a:r>
            <a:r>
              <a:rPr lang="en-US" sz="1600" b="0" dirty="0" smtClean="0"/>
              <a:t>fully characterize </a:t>
            </a:r>
            <a:r>
              <a:rPr lang="en-US" sz="1600" b="0" dirty="0"/>
              <a:t>the change in moving-bed conditions </a:t>
            </a:r>
            <a:r>
              <a:rPr lang="en-US" sz="1600" b="0" dirty="0" smtClean="0"/>
              <a:t>until no </a:t>
            </a:r>
            <a:r>
              <a:rPr lang="en-US" sz="1600" b="0" dirty="0"/>
              <a:t>moving-bed condition exists. Corrections to </a:t>
            </a:r>
            <a:r>
              <a:rPr lang="en-US" sz="1600" b="0" dirty="0" smtClean="0"/>
              <a:t>measured discharges </a:t>
            </a:r>
            <a:r>
              <a:rPr lang="en-US" sz="1600" b="0" dirty="0"/>
              <a:t>between moving-bed tests need to be </a:t>
            </a:r>
            <a:r>
              <a:rPr lang="en-US" sz="1600" b="0" dirty="0" smtClean="0"/>
              <a:t>interpolated from </a:t>
            </a:r>
            <a:r>
              <a:rPr lang="en-US" sz="1600" b="0" dirty="0"/>
              <a:t>the moving-bed tests that bracket the </a:t>
            </a:r>
            <a:r>
              <a:rPr lang="en-US" sz="1600" b="0" dirty="0" smtClean="0"/>
              <a:t>measurement. These </a:t>
            </a:r>
            <a:r>
              <a:rPr lang="en-US" sz="1600" b="0" dirty="0"/>
              <a:t>interpolations and corrections may be </a:t>
            </a:r>
            <a:r>
              <a:rPr lang="en-US" sz="1600" b="0" dirty="0" smtClean="0"/>
              <a:t>made manually </a:t>
            </a:r>
            <a:r>
              <a:rPr lang="en-US" sz="1600" b="0" dirty="0"/>
              <a:t>if available software does not support </a:t>
            </a:r>
            <a:r>
              <a:rPr lang="en-US" sz="1600" b="0" dirty="0" smtClean="0"/>
              <a:t>such computations</a:t>
            </a:r>
            <a:r>
              <a:rPr lang="en-US" sz="1600" b="0" dirty="0"/>
              <a:t>.</a:t>
            </a:r>
            <a:endParaRPr lang="en-US" sz="1600" dirty="0" smtClean="0"/>
          </a:p>
          <a:p>
            <a:endParaRPr lang="en-US" dirty="0"/>
          </a:p>
        </p:txBody>
      </p:sp>
    </p:spTree>
    <p:custDataLst>
      <p:tags r:id="rId1"/>
    </p:custDataLst>
    <p:extLst>
      <p:ext uri="{BB962C8B-B14F-4D97-AF65-F5344CB8AC3E}">
        <p14:creationId xmlns:p14="http://schemas.microsoft.com/office/powerpoint/2010/main" val="26189774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in Moving-Bed Conditions</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53863" y="914400"/>
            <a:ext cx="6836274"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0190815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Unsteady-Flow Conditions</a:t>
            </a:r>
            <a:endParaRPr lang="en-US" dirty="0"/>
          </a:p>
        </p:txBody>
      </p:sp>
      <p:sp>
        <p:nvSpPr>
          <p:cNvPr id="3" name="Content Placeholder 2"/>
          <p:cNvSpPr>
            <a:spLocks noGrp="1"/>
          </p:cNvSpPr>
          <p:nvPr>
            <p:ph idx="1"/>
          </p:nvPr>
        </p:nvSpPr>
        <p:spPr/>
        <p:txBody>
          <a:bodyPr/>
          <a:lstStyle/>
          <a:p>
            <a:r>
              <a:rPr lang="en-US" dirty="0"/>
              <a:t>At times, flow changes rapidly enough that </a:t>
            </a:r>
            <a:r>
              <a:rPr lang="en-US" dirty="0" smtClean="0"/>
              <a:t>discharge measurements </a:t>
            </a:r>
            <a:r>
              <a:rPr lang="en-US" dirty="0"/>
              <a:t>with a duration of 720 seconds may not </a:t>
            </a:r>
            <a:r>
              <a:rPr lang="en-US" dirty="0" smtClean="0"/>
              <a:t>properly characterize </a:t>
            </a:r>
            <a:r>
              <a:rPr lang="en-US" dirty="0"/>
              <a:t>the </a:t>
            </a:r>
            <a:r>
              <a:rPr lang="en-US" dirty="0" err="1"/>
              <a:t>streamflow</a:t>
            </a:r>
            <a:r>
              <a:rPr lang="en-US" dirty="0"/>
              <a:t> being measured</a:t>
            </a:r>
            <a:r>
              <a:rPr lang="en-US" dirty="0" smtClean="0"/>
              <a:t>.</a:t>
            </a:r>
            <a:endParaRPr lang="en-US" dirty="0"/>
          </a:p>
          <a:p>
            <a:r>
              <a:rPr lang="en-US" dirty="0"/>
              <a:t>If </a:t>
            </a:r>
            <a:r>
              <a:rPr lang="en-US" dirty="0" smtClean="0"/>
              <a:t>possible, </a:t>
            </a:r>
            <a:r>
              <a:rPr lang="en-US" dirty="0"/>
              <a:t>reciprocal transects should be averaged together </a:t>
            </a:r>
            <a:r>
              <a:rPr lang="en-US" dirty="0" smtClean="0"/>
              <a:t>as one </a:t>
            </a:r>
            <a:r>
              <a:rPr lang="en-US" dirty="0"/>
              <a:t>measurement of discharge to reduce the potential of </a:t>
            </a:r>
            <a:r>
              <a:rPr lang="en-US" dirty="0" smtClean="0"/>
              <a:t> directional bias.</a:t>
            </a:r>
          </a:p>
          <a:p>
            <a:r>
              <a:rPr lang="en-US" dirty="0" smtClean="0"/>
              <a:t>Justification for using less than 720 seconds should be documented.</a:t>
            </a:r>
            <a:endParaRPr lang="en-US" dirty="0"/>
          </a:p>
        </p:txBody>
      </p:sp>
    </p:spTree>
    <p:custDataLst>
      <p:tags r:id="rId1"/>
    </p:custDataLst>
    <p:extLst>
      <p:ext uri="{BB962C8B-B14F-4D97-AF65-F5344CB8AC3E}">
        <p14:creationId xmlns:p14="http://schemas.microsoft.com/office/powerpoint/2010/main" val="20909805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in Difficult Conditions</a:t>
            </a:r>
            <a:endParaRPr lang="en-US" dirty="0"/>
          </a:p>
        </p:txBody>
      </p:sp>
      <p:sp>
        <p:nvSpPr>
          <p:cNvPr id="3" name="Content Placeholder 2"/>
          <p:cNvSpPr>
            <a:spLocks noGrp="1"/>
          </p:cNvSpPr>
          <p:nvPr>
            <p:ph idx="1"/>
          </p:nvPr>
        </p:nvSpPr>
        <p:spPr/>
        <p:txBody>
          <a:bodyPr/>
          <a:lstStyle/>
          <a:p>
            <a:r>
              <a:rPr lang="en-US" dirty="0" smtClean="0"/>
              <a:t>Discussion and guidance on collecting data in the following difficult conditions is provided:</a:t>
            </a:r>
          </a:p>
          <a:p>
            <a:pPr lvl="1"/>
            <a:r>
              <a:rPr lang="en-US" b="0" dirty="0" smtClean="0"/>
              <a:t>Slow Flow</a:t>
            </a:r>
          </a:p>
          <a:p>
            <a:pPr lvl="1"/>
            <a:r>
              <a:rPr lang="en-US" b="0" dirty="0" smtClean="0"/>
              <a:t>Fast and (or) Turbulent Flow</a:t>
            </a:r>
          </a:p>
          <a:p>
            <a:pPr lvl="1"/>
            <a:r>
              <a:rPr lang="en-US" b="0" dirty="0" smtClean="0"/>
              <a:t>Vertically Stratified Bi-Directional Flow</a:t>
            </a:r>
          </a:p>
          <a:p>
            <a:pPr lvl="1"/>
            <a:r>
              <a:rPr lang="en-US" b="0" dirty="0" smtClean="0"/>
              <a:t>Shallow Flow</a:t>
            </a:r>
          </a:p>
          <a:p>
            <a:pPr lvl="1"/>
            <a:r>
              <a:rPr lang="en-US" b="0" dirty="0" smtClean="0"/>
              <a:t>Deep Flow</a:t>
            </a:r>
          </a:p>
          <a:p>
            <a:pPr lvl="1"/>
            <a:r>
              <a:rPr lang="en-US" b="0" dirty="0" smtClean="0"/>
              <a:t>Vertical Walls</a:t>
            </a:r>
          </a:p>
          <a:p>
            <a:pPr lvl="1"/>
            <a:r>
              <a:rPr lang="en-US" b="0" dirty="0" smtClean="0"/>
              <a:t>Rough and Irregular Streambeds or Vegetation on the Streambed</a:t>
            </a:r>
          </a:p>
          <a:p>
            <a:pPr lvl="1"/>
            <a:r>
              <a:rPr lang="en-US" b="0" dirty="0" smtClean="0"/>
              <a:t>Wind</a:t>
            </a:r>
          </a:p>
          <a:p>
            <a:pPr lvl="1"/>
            <a:r>
              <a:rPr lang="en-US" b="0" dirty="0" smtClean="0"/>
              <a:t>High Sediment Load</a:t>
            </a:r>
          </a:p>
          <a:p>
            <a:endParaRPr lang="en-US" dirty="0"/>
          </a:p>
        </p:txBody>
      </p:sp>
    </p:spTree>
    <p:custDataLst>
      <p:tags r:id="rId1"/>
    </p:custDataLst>
    <p:extLst>
      <p:ext uri="{BB962C8B-B14F-4D97-AF65-F5344CB8AC3E}">
        <p14:creationId xmlns:p14="http://schemas.microsoft.com/office/powerpoint/2010/main" val="35876929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Data-Quality Problems</a:t>
            </a:r>
            <a:endParaRPr lang="en-US" dirty="0"/>
          </a:p>
        </p:txBody>
      </p:sp>
      <p:sp>
        <p:nvSpPr>
          <p:cNvPr id="3" name="Content Placeholder 2"/>
          <p:cNvSpPr>
            <a:spLocks noGrp="1"/>
          </p:cNvSpPr>
          <p:nvPr>
            <p:ph idx="1"/>
          </p:nvPr>
        </p:nvSpPr>
        <p:spPr>
          <a:xfrm>
            <a:off x="457200" y="914400"/>
            <a:ext cx="4191000" cy="5486400"/>
          </a:xfrm>
        </p:spPr>
        <p:txBody>
          <a:bodyPr/>
          <a:lstStyle/>
          <a:p>
            <a:r>
              <a:rPr lang="en-US" b="0" dirty="0"/>
              <a:t>If a critical data-quality problem is </a:t>
            </a:r>
            <a:r>
              <a:rPr lang="en-US" b="0" dirty="0" smtClean="0"/>
              <a:t>observed during </a:t>
            </a:r>
            <a:r>
              <a:rPr lang="en-US" b="0" dirty="0"/>
              <a:t>measurement in a transect, the use of that transect </a:t>
            </a:r>
            <a:r>
              <a:rPr lang="en-US" b="0" dirty="0" smtClean="0"/>
              <a:t>may be </a:t>
            </a:r>
            <a:r>
              <a:rPr lang="en-US" b="0" dirty="0"/>
              <a:t>terminated. If a transect is not used, the reason should </a:t>
            </a:r>
            <a:r>
              <a:rPr lang="en-US" b="0" dirty="0" smtClean="0"/>
              <a:t>be documented </a:t>
            </a:r>
            <a:r>
              <a:rPr lang="en-US" b="0" dirty="0"/>
              <a:t>in the ADCP </a:t>
            </a:r>
            <a:r>
              <a:rPr lang="en-US" b="0" dirty="0" smtClean="0"/>
              <a:t> discharge-measurement </a:t>
            </a:r>
            <a:r>
              <a:rPr lang="en-US" b="0" dirty="0"/>
              <a:t>field notes</a:t>
            </a:r>
            <a:r>
              <a:rPr lang="en-US" b="0" dirty="0" smtClean="0"/>
              <a:t>,</a:t>
            </a:r>
            <a:r>
              <a:rPr lang="en-US" b="0" dirty="0"/>
              <a:t> and that transect should not be </a:t>
            </a:r>
            <a:r>
              <a:rPr lang="en-US" b="0" dirty="0" smtClean="0"/>
              <a:t> used </a:t>
            </a:r>
            <a:r>
              <a:rPr lang="en-US" b="0" dirty="0"/>
              <a:t>in the computation </a:t>
            </a:r>
            <a:r>
              <a:rPr lang="en-US" b="0" dirty="0" smtClean="0"/>
              <a:t>of measurement </a:t>
            </a:r>
            <a:r>
              <a:rPr lang="en-US" b="0" dirty="0"/>
              <a:t>discharge</a:t>
            </a:r>
            <a:r>
              <a:rPr lang="en-US" b="0" dirty="0" smtClean="0"/>
              <a:t>.</a:t>
            </a:r>
          </a:p>
          <a:p>
            <a:r>
              <a:rPr lang="en-US" b="0" dirty="0"/>
              <a:t>Potential </a:t>
            </a:r>
            <a:r>
              <a:rPr lang="en-US" b="0" dirty="0" smtClean="0"/>
              <a:t>critical data-quality </a:t>
            </a:r>
            <a:r>
              <a:rPr lang="en-US" b="0" dirty="0"/>
              <a:t>problems can include, but are not limited to </a:t>
            </a:r>
            <a:r>
              <a:rPr lang="en-US" b="0" dirty="0" smtClean="0"/>
              <a:t>the following:</a:t>
            </a:r>
          </a:p>
          <a:p>
            <a:pPr lvl="1"/>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599" y="914400"/>
            <a:ext cx="3778251" cy="56388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2270409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Estimating Edge Discharge</a:t>
            </a:r>
            <a:endParaRPr lang="en-US" dirty="0"/>
          </a:p>
        </p:txBody>
      </p:sp>
      <p:sp>
        <p:nvSpPr>
          <p:cNvPr id="3" name="Content Placeholder 2"/>
          <p:cNvSpPr>
            <a:spLocks noGrp="1"/>
          </p:cNvSpPr>
          <p:nvPr>
            <p:ph idx="1"/>
          </p:nvPr>
        </p:nvSpPr>
        <p:spPr/>
        <p:txBody>
          <a:bodyPr>
            <a:normAutofit/>
          </a:bodyPr>
          <a:lstStyle/>
          <a:p>
            <a:r>
              <a:rPr lang="en-US" b="0" dirty="0" smtClean="0"/>
              <a:t>If an </a:t>
            </a:r>
            <a:r>
              <a:rPr lang="en-US" b="0" dirty="0"/>
              <a:t>individual edge discharge is more than 5 percent of </a:t>
            </a:r>
            <a:r>
              <a:rPr lang="en-US" b="0" dirty="0" smtClean="0"/>
              <a:t>the total </a:t>
            </a:r>
            <a:r>
              <a:rPr lang="en-US" b="0" dirty="0"/>
              <a:t>discharge, an alternate method of </a:t>
            </a:r>
            <a:r>
              <a:rPr lang="en-US" b="0" dirty="0" smtClean="0"/>
              <a:t>measuring/estimating the </a:t>
            </a:r>
            <a:r>
              <a:rPr lang="en-US" b="0" dirty="0"/>
              <a:t>discharge should be used to check the edge discharge. </a:t>
            </a:r>
            <a:r>
              <a:rPr lang="en-US" b="0" dirty="0" smtClean="0"/>
              <a:t>An alternate </a:t>
            </a:r>
            <a:r>
              <a:rPr lang="en-US" b="0" dirty="0"/>
              <a:t>method could include measuring and (or) </a:t>
            </a:r>
            <a:r>
              <a:rPr lang="en-US" b="0" dirty="0" smtClean="0"/>
              <a:t>estimating multiple </a:t>
            </a:r>
            <a:r>
              <a:rPr lang="en-US" b="0" dirty="0"/>
              <a:t>point velocities and depths in the edge and </a:t>
            </a:r>
            <a:r>
              <a:rPr lang="en-US" b="0" dirty="0" smtClean="0"/>
              <a:t>computing a </a:t>
            </a:r>
            <a:r>
              <a:rPr lang="en-US" b="0" dirty="0"/>
              <a:t>discharge for the edge using the midsection method. If </a:t>
            </a:r>
            <a:r>
              <a:rPr lang="en-US" b="0" dirty="0" smtClean="0"/>
              <a:t>the edge </a:t>
            </a:r>
            <a:r>
              <a:rPr lang="en-US" b="0" dirty="0"/>
              <a:t>discharge measured with the alternate method </a:t>
            </a:r>
            <a:r>
              <a:rPr lang="en-US" b="0" dirty="0" smtClean="0"/>
              <a:t>agrees with </a:t>
            </a:r>
            <a:r>
              <a:rPr lang="en-US" b="0" dirty="0"/>
              <a:t>the ADCP software edge discharge, the ADCP </a:t>
            </a:r>
            <a:r>
              <a:rPr lang="en-US" b="0" dirty="0" smtClean="0"/>
              <a:t>software edge </a:t>
            </a:r>
            <a:r>
              <a:rPr lang="en-US" b="0" dirty="0"/>
              <a:t>discharge should be used. If the discharge from </a:t>
            </a:r>
            <a:r>
              <a:rPr lang="en-US" b="0" dirty="0" smtClean="0"/>
              <a:t>the alternative </a:t>
            </a:r>
            <a:r>
              <a:rPr lang="en-US" b="0" dirty="0"/>
              <a:t>method does not agree with the ADCP </a:t>
            </a:r>
            <a:r>
              <a:rPr lang="en-US" b="0" dirty="0" smtClean="0"/>
              <a:t>software edge </a:t>
            </a:r>
            <a:r>
              <a:rPr lang="en-US" b="0" dirty="0"/>
              <a:t>discharge, the more accurate of the two discharges, </a:t>
            </a:r>
            <a:r>
              <a:rPr lang="en-US" b="0" dirty="0" smtClean="0"/>
              <a:t>based on </a:t>
            </a:r>
            <a:r>
              <a:rPr lang="en-US" b="0" dirty="0"/>
              <a:t>the </a:t>
            </a:r>
            <a:r>
              <a:rPr lang="en-US" b="0" dirty="0" err="1"/>
              <a:t>hydrographer’s</a:t>
            </a:r>
            <a:r>
              <a:rPr lang="en-US" b="0" dirty="0"/>
              <a:t> judgment, should be used. The </a:t>
            </a:r>
            <a:r>
              <a:rPr lang="en-US" b="0" dirty="0" smtClean="0"/>
              <a:t>alternate method </a:t>
            </a:r>
            <a:r>
              <a:rPr lang="en-US" b="0" dirty="0"/>
              <a:t>must be documented with the </a:t>
            </a:r>
            <a:r>
              <a:rPr lang="en-US" b="0" dirty="0" smtClean="0"/>
              <a:t>measurement.</a:t>
            </a:r>
          </a:p>
        </p:txBody>
      </p:sp>
    </p:spTree>
    <p:custDataLst>
      <p:tags r:id="rId1"/>
    </p:custDataLst>
    <p:extLst>
      <p:ext uri="{BB962C8B-B14F-4D97-AF65-F5344CB8AC3E}">
        <p14:creationId xmlns:p14="http://schemas.microsoft.com/office/powerpoint/2010/main" val="3279814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 of this Webinar</a:t>
            </a:r>
            <a:endParaRPr lang="en-US" dirty="0"/>
          </a:p>
        </p:txBody>
      </p:sp>
      <p:sp>
        <p:nvSpPr>
          <p:cNvPr id="3" name="Content Placeholder 2"/>
          <p:cNvSpPr>
            <a:spLocks noGrp="1"/>
          </p:cNvSpPr>
          <p:nvPr>
            <p:ph idx="1"/>
          </p:nvPr>
        </p:nvSpPr>
        <p:spPr>
          <a:xfrm>
            <a:off x="457200" y="1447800"/>
            <a:ext cx="8229600" cy="4953000"/>
          </a:xfrm>
        </p:spPr>
        <p:txBody>
          <a:bodyPr>
            <a:normAutofit/>
          </a:bodyPr>
          <a:lstStyle/>
          <a:p>
            <a:r>
              <a:rPr lang="en-US" sz="2400" dirty="0" smtClean="0"/>
              <a:t>Highlight changes</a:t>
            </a:r>
          </a:p>
          <a:p>
            <a:r>
              <a:rPr lang="en-US" sz="2400" dirty="0" smtClean="0"/>
              <a:t>Explain some of the topics covered</a:t>
            </a:r>
          </a:p>
          <a:p>
            <a:r>
              <a:rPr lang="en-US" sz="2400" dirty="0" smtClean="0"/>
              <a:t>Answer questions</a:t>
            </a:r>
            <a:endParaRPr lang="en-US" sz="2400" dirty="0"/>
          </a:p>
        </p:txBody>
      </p:sp>
    </p:spTree>
    <p:custDataLst>
      <p:tags r:id="rId1"/>
    </p:custDataLst>
    <p:extLst>
      <p:ext uri="{BB962C8B-B14F-4D97-AF65-F5344CB8AC3E}">
        <p14:creationId xmlns:p14="http://schemas.microsoft.com/office/powerpoint/2010/main" val="1487974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Edge Distance</a:t>
            </a:r>
            <a:endParaRPr lang="en-US" dirty="0"/>
          </a:p>
        </p:txBody>
      </p:sp>
      <p:sp>
        <p:nvSpPr>
          <p:cNvPr id="3" name="Content Placeholder 2"/>
          <p:cNvSpPr>
            <a:spLocks noGrp="1"/>
          </p:cNvSpPr>
          <p:nvPr>
            <p:ph idx="1"/>
          </p:nvPr>
        </p:nvSpPr>
        <p:spPr/>
        <p:txBody>
          <a:bodyPr/>
          <a:lstStyle/>
          <a:p>
            <a:r>
              <a:rPr lang="en-US" b="0" dirty="0"/>
              <a:t>The distances from the edge of water to the starting and stopping points of each transect must be measured using a distance- measurement device (such as a laser or optical rangefinder),  tagline, or some other accurate measurement device.</a:t>
            </a:r>
            <a:endParaRPr lang="en-US" dirty="0"/>
          </a:p>
          <a:p>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362200"/>
            <a:ext cx="3730297" cy="3623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428697"/>
            <a:ext cx="3681412" cy="3591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6215554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Eddies at Edge</a:t>
            </a:r>
            <a:endParaRPr lang="en-US" dirty="0"/>
          </a:p>
        </p:txBody>
      </p:sp>
      <p:sp>
        <p:nvSpPr>
          <p:cNvPr id="3" name="Content Placeholder 2"/>
          <p:cNvSpPr>
            <a:spLocks noGrp="1"/>
          </p:cNvSpPr>
          <p:nvPr>
            <p:ph idx="1"/>
          </p:nvPr>
        </p:nvSpPr>
        <p:spPr/>
        <p:txBody>
          <a:bodyPr/>
          <a:lstStyle/>
          <a:p>
            <a:r>
              <a:rPr lang="en-US" b="0" dirty="0"/>
              <a:t>The velocity used to compute the edge estimate </a:t>
            </a:r>
            <a:r>
              <a:rPr lang="en-US" b="0" dirty="0" smtClean="0"/>
              <a:t>must be </a:t>
            </a:r>
            <a:r>
              <a:rPr lang="en-US" b="0" dirty="0"/>
              <a:t>representative of the flow in the edge.</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828800"/>
            <a:ext cx="4953000" cy="4063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40886730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Leaving the Site</a:t>
            </a:r>
            <a:endParaRPr lang="en-US" dirty="0"/>
          </a:p>
        </p:txBody>
      </p:sp>
      <p:sp>
        <p:nvSpPr>
          <p:cNvPr id="3" name="Content Placeholder 2"/>
          <p:cNvSpPr>
            <a:spLocks noGrp="1"/>
          </p:cNvSpPr>
          <p:nvPr>
            <p:ph idx="1"/>
          </p:nvPr>
        </p:nvSpPr>
        <p:spPr/>
        <p:txBody>
          <a:bodyPr/>
          <a:lstStyle/>
          <a:p>
            <a:r>
              <a:rPr lang="en-US" dirty="0" smtClean="0"/>
              <a:t>Evaluate QA/QC Data – </a:t>
            </a:r>
            <a:r>
              <a:rPr lang="en-US" b="0" dirty="0" smtClean="0"/>
              <a:t>ADCP test, compass cal., moving-bed</a:t>
            </a:r>
          </a:p>
          <a:p>
            <a:r>
              <a:rPr lang="en-US" dirty="0" smtClean="0"/>
              <a:t>Verify User Input – </a:t>
            </a:r>
            <a:r>
              <a:rPr lang="en-US" b="0" dirty="0" smtClean="0"/>
              <a:t>draft, </a:t>
            </a:r>
            <a:r>
              <a:rPr lang="en-US" b="0" dirty="0" err="1" smtClean="0"/>
              <a:t>magvar</a:t>
            </a:r>
            <a:r>
              <a:rPr lang="en-US" b="0" dirty="0" smtClean="0"/>
              <a:t>, etc.</a:t>
            </a:r>
          </a:p>
          <a:p>
            <a:r>
              <a:rPr lang="en-US" dirty="0" smtClean="0"/>
              <a:t>Evaluate Tabular Data</a:t>
            </a:r>
          </a:p>
          <a:p>
            <a:r>
              <a:rPr lang="en-US" dirty="0" smtClean="0"/>
              <a:t>Evaluate Ship Track and Velocity Vector Plot</a:t>
            </a:r>
          </a:p>
          <a:p>
            <a:r>
              <a:rPr lang="en-US" dirty="0" smtClean="0"/>
              <a:t>Evaluate Velocity Contour Plot</a:t>
            </a:r>
          </a:p>
          <a:p>
            <a:r>
              <a:rPr lang="en-US" dirty="0" smtClean="0"/>
              <a:t>Evaluate Echo Intensity – </a:t>
            </a:r>
            <a:r>
              <a:rPr lang="en-US" b="0" dirty="0" smtClean="0"/>
              <a:t>Particularly important for </a:t>
            </a:r>
            <a:r>
              <a:rPr lang="en-US" b="0" dirty="0" err="1" smtClean="0"/>
              <a:t>SonTek</a:t>
            </a:r>
            <a:endParaRPr lang="en-US" b="0" dirty="0" smtClean="0"/>
          </a:p>
          <a:p>
            <a:r>
              <a:rPr lang="en-US" dirty="0" smtClean="0"/>
              <a:t>Select Proper Extrapolation Methods</a:t>
            </a:r>
          </a:p>
          <a:p>
            <a:r>
              <a:rPr lang="en-US" dirty="0" smtClean="0"/>
              <a:t>Evaluate Discharge Summary – </a:t>
            </a:r>
            <a:r>
              <a:rPr lang="en-US" b="0" dirty="0" smtClean="0"/>
              <a:t>consistency</a:t>
            </a:r>
          </a:p>
          <a:p>
            <a:r>
              <a:rPr lang="en-US" dirty="0" smtClean="0"/>
              <a:t>Check Measurement? – </a:t>
            </a:r>
            <a:r>
              <a:rPr lang="en-US" b="0" dirty="0" smtClean="0"/>
              <a:t>Change as much as practical</a:t>
            </a:r>
          </a:p>
          <a:p>
            <a:r>
              <a:rPr lang="en-US" dirty="0" smtClean="0"/>
              <a:t>Backup Data</a:t>
            </a:r>
          </a:p>
          <a:p>
            <a:r>
              <a:rPr lang="en-US" dirty="0" smtClean="0"/>
              <a:t>Store ADCP</a:t>
            </a:r>
            <a:endParaRPr lang="en-US" dirty="0"/>
          </a:p>
        </p:txBody>
      </p:sp>
      <p:sp>
        <p:nvSpPr>
          <p:cNvPr id="4" name="TextBox 3"/>
          <p:cNvSpPr txBox="1"/>
          <p:nvPr/>
        </p:nvSpPr>
        <p:spPr>
          <a:xfrm>
            <a:off x="2438400" y="5181600"/>
            <a:ext cx="4523995"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b="1" dirty="0" smtClean="0">
                <a:solidFill>
                  <a:srgbClr val="C00000"/>
                </a:solidFill>
              </a:rPr>
              <a:t>Appendix F has detailed data </a:t>
            </a:r>
          </a:p>
          <a:p>
            <a:r>
              <a:rPr lang="en-US" sz="2400" b="1" dirty="0" smtClean="0">
                <a:solidFill>
                  <a:srgbClr val="C00000"/>
                </a:solidFill>
              </a:rPr>
              <a:t>review steps and examples</a:t>
            </a:r>
            <a:endParaRPr lang="en-US" sz="2400" b="1" dirty="0">
              <a:solidFill>
                <a:srgbClr val="C00000"/>
              </a:solidFill>
            </a:endParaRPr>
          </a:p>
        </p:txBody>
      </p:sp>
    </p:spTree>
    <p:custDataLst>
      <p:tags r:id="rId1"/>
    </p:custDataLst>
    <p:extLst>
      <p:ext uri="{BB962C8B-B14F-4D97-AF65-F5344CB8AC3E}">
        <p14:creationId xmlns:p14="http://schemas.microsoft.com/office/powerpoint/2010/main" val="31880675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Office</a:t>
            </a:r>
            <a:endParaRPr lang="en-US" dirty="0"/>
          </a:p>
        </p:txBody>
      </p:sp>
      <p:sp>
        <p:nvSpPr>
          <p:cNvPr id="3" name="Content Placeholder 2"/>
          <p:cNvSpPr>
            <a:spLocks noGrp="1"/>
          </p:cNvSpPr>
          <p:nvPr>
            <p:ph idx="1"/>
          </p:nvPr>
        </p:nvSpPr>
        <p:spPr/>
        <p:txBody>
          <a:bodyPr>
            <a:normAutofit/>
          </a:bodyPr>
          <a:lstStyle/>
          <a:p>
            <a:r>
              <a:rPr lang="en-US" sz="1800" b="0" dirty="0"/>
              <a:t>All measurement data should be moved from the </a:t>
            </a:r>
            <a:r>
              <a:rPr lang="en-US" sz="1800" b="0" dirty="0" smtClean="0"/>
              <a:t>field computer </a:t>
            </a:r>
            <a:r>
              <a:rPr lang="en-US" sz="1800" b="0" dirty="0"/>
              <a:t>or field backup media to an office server </a:t>
            </a:r>
            <a:r>
              <a:rPr lang="en-US" sz="1800" b="0" dirty="0" smtClean="0"/>
              <a:t>within 48 </a:t>
            </a:r>
            <a:r>
              <a:rPr lang="en-US" sz="1800" b="0" dirty="0"/>
              <a:t>hours of returning from the field</a:t>
            </a:r>
            <a:r>
              <a:rPr lang="en-US" sz="1800" b="0" dirty="0" smtClean="0"/>
              <a:t>.</a:t>
            </a:r>
          </a:p>
          <a:p>
            <a:r>
              <a:rPr lang="en-US" sz="1800" b="0" dirty="0"/>
              <a:t>Once the measurement has been finalized, it should </a:t>
            </a:r>
            <a:r>
              <a:rPr lang="en-US" sz="1800" b="0" dirty="0" smtClean="0"/>
              <a:t>be permanently </a:t>
            </a:r>
            <a:r>
              <a:rPr lang="en-US" sz="1800" b="0" dirty="0"/>
              <a:t>stored in a manner that would prevent </a:t>
            </a:r>
            <a:r>
              <a:rPr lang="en-US" sz="1800" b="0" dirty="0" smtClean="0"/>
              <a:t>accidental modification </a:t>
            </a:r>
            <a:r>
              <a:rPr lang="en-US" sz="1800" b="0" dirty="0"/>
              <a:t>and (or) deletion</a:t>
            </a:r>
            <a:r>
              <a:rPr lang="en-US" sz="1800" b="0" dirty="0" smtClean="0"/>
              <a:t>.</a:t>
            </a:r>
          </a:p>
          <a:p>
            <a:r>
              <a:rPr lang="en-US" sz="1800" b="0" dirty="0"/>
              <a:t>All ADCP data, including compass calibration and </a:t>
            </a:r>
            <a:r>
              <a:rPr lang="en-US" sz="1800" b="0" dirty="0" smtClean="0"/>
              <a:t>ADCP test </a:t>
            </a:r>
            <a:r>
              <a:rPr lang="en-US" sz="1800" b="0" dirty="0"/>
              <a:t>results associated with an individual </a:t>
            </a:r>
            <a:r>
              <a:rPr lang="en-US" sz="1800" b="0" dirty="0" smtClean="0"/>
              <a:t>measurement, should </a:t>
            </a:r>
            <a:r>
              <a:rPr lang="en-US" sz="1800" b="0" dirty="0"/>
              <a:t>be stored together in a unique folder.</a:t>
            </a:r>
            <a:endParaRPr lang="en-US" sz="18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95" y="3276600"/>
            <a:ext cx="4121905" cy="2697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377848"/>
            <a:ext cx="4266667" cy="3344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5845838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Glossary -</a:t>
            </a:r>
            <a:r>
              <a:rPr lang="en-US" b="0" dirty="0" smtClean="0"/>
              <a:t> added</a:t>
            </a:r>
          </a:p>
          <a:p>
            <a:r>
              <a:rPr lang="en-US" dirty="0"/>
              <a:t>Appendix A – </a:t>
            </a:r>
            <a:r>
              <a:rPr lang="en-US" b="0" dirty="0"/>
              <a:t>Updated for newer instruments, including discussion of phased </a:t>
            </a:r>
            <a:r>
              <a:rPr lang="en-US" b="0" dirty="0" smtClean="0"/>
              <a:t>array transducers.</a:t>
            </a:r>
            <a:endParaRPr lang="en-US" b="0" dirty="0"/>
          </a:p>
          <a:p>
            <a:r>
              <a:rPr lang="en-US" dirty="0" smtClean="0"/>
              <a:t>Appendix </a:t>
            </a:r>
            <a:r>
              <a:rPr lang="en-US" dirty="0"/>
              <a:t>B – </a:t>
            </a:r>
            <a:r>
              <a:rPr lang="en-US" b="0" dirty="0"/>
              <a:t>Collecting Data in Moving-Bed </a:t>
            </a:r>
            <a:r>
              <a:rPr lang="en-US" b="0" dirty="0" smtClean="0"/>
              <a:t>Conditions</a:t>
            </a:r>
          </a:p>
          <a:p>
            <a:pPr lvl="1"/>
            <a:r>
              <a:rPr lang="en-US" b="0" dirty="0" smtClean="0"/>
              <a:t>Updated </a:t>
            </a:r>
            <a:r>
              <a:rPr lang="en-US" b="0" dirty="0"/>
              <a:t>with information on using Stationary Moving Bed Analysis (SMBA) </a:t>
            </a:r>
            <a:r>
              <a:rPr lang="en-US" b="0" dirty="0" smtClean="0"/>
              <a:t>software for </a:t>
            </a:r>
            <a:r>
              <a:rPr lang="en-US" b="0" dirty="0"/>
              <a:t>stationary moving-bed tests.</a:t>
            </a:r>
          </a:p>
          <a:p>
            <a:pPr lvl="1"/>
            <a:r>
              <a:rPr lang="en-US" b="0" dirty="0" smtClean="0"/>
              <a:t>Added </a:t>
            </a:r>
            <a:r>
              <a:rPr lang="en-US" b="0" dirty="0"/>
              <a:t>additional details on the importance of compass accuracy when using </a:t>
            </a:r>
            <a:r>
              <a:rPr lang="en-US" b="0" dirty="0" smtClean="0"/>
              <a:t>loop moving-bed </a:t>
            </a:r>
            <a:r>
              <a:rPr lang="en-US" b="0" dirty="0"/>
              <a:t>tests.</a:t>
            </a:r>
          </a:p>
          <a:p>
            <a:pPr lvl="1"/>
            <a:r>
              <a:rPr lang="en-US" b="0" dirty="0" smtClean="0"/>
              <a:t>Added </a:t>
            </a:r>
            <a:r>
              <a:rPr lang="en-US" b="0" dirty="0"/>
              <a:t>new quality-assurance checks and guidelines for using the loop </a:t>
            </a:r>
            <a:r>
              <a:rPr lang="en-US" b="0" dirty="0" smtClean="0"/>
              <a:t>moving-bed method</a:t>
            </a:r>
            <a:r>
              <a:rPr lang="en-US" b="0" dirty="0"/>
              <a:t>.</a:t>
            </a:r>
          </a:p>
          <a:p>
            <a:pPr lvl="1"/>
            <a:r>
              <a:rPr lang="en-US" b="0" dirty="0" smtClean="0"/>
              <a:t>Added </a:t>
            </a:r>
            <a:r>
              <a:rPr lang="en-US" b="0" dirty="0"/>
              <a:t>potential inaccuracies in VTG-based discharges, particularly for boat </a:t>
            </a:r>
            <a:r>
              <a:rPr lang="en-US" b="0" dirty="0" smtClean="0"/>
              <a:t>speeds less </a:t>
            </a:r>
            <a:r>
              <a:rPr lang="en-US" b="0" dirty="0"/>
              <a:t>than about 0.8 foot per second.</a:t>
            </a:r>
          </a:p>
          <a:p>
            <a:r>
              <a:rPr lang="en-US" dirty="0" smtClean="0"/>
              <a:t>Appendix </a:t>
            </a:r>
            <a:r>
              <a:rPr lang="en-US" dirty="0"/>
              <a:t>C </a:t>
            </a:r>
            <a:r>
              <a:rPr lang="en-US" b="0" dirty="0"/>
              <a:t>– Description of Water-Tracking Modes – Revised to include </a:t>
            </a:r>
            <a:r>
              <a:rPr lang="en-US" b="0" dirty="0" smtClean="0"/>
              <a:t>auto-adaptive capabilities </a:t>
            </a:r>
            <a:r>
              <a:rPr lang="en-US" b="0" dirty="0"/>
              <a:t>of newer </a:t>
            </a:r>
            <a:r>
              <a:rPr lang="en-US" b="0" dirty="0" smtClean="0"/>
              <a:t>instruments.</a:t>
            </a:r>
            <a:endParaRPr lang="en-US" b="0" dirty="0"/>
          </a:p>
          <a:p>
            <a:r>
              <a:rPr lang="en-US" dirty="0" smtClean="0"/>
              <a:t>Appendix </a:t>
            </a:r>
            <a:r>
              <a:rPr lang="en-US" dirty="0"/>
              <a:t>D </a:t>
            </a:r>
            <a:r>
              <a:rPr lang="en-US" b="0" dirty="0"/>
              <a:t>– Beam-Alignment Test – Revised to include </a:t>
            </a:r>
            <a:r>
              <a:rPr lang="en-US" b="0" dirty="0" err="1"/>
              <a:t>RiverSurveyor</a:t>
            </a:r>
            <a:r>
              <a:rPr lang="en-US" b="0" dirty="0"/>
              <a:t> M9/S5 </a:t>
            </a:r>
            <a:r>
              <a:rPr lang="en-US" b="0" dirty="0" smtClean="0"/>
              <a:t>and </a:t>
            </a:r>
            <a:r>
              <a:rPr lang="fr-FR" b="0" dirty="0" err="1" smtClean="0"/>
              <a:t>RiverRay</a:t>
            </a:r>
            <a:r>
              <a:rPr lang="fr-FR" b="0" dirty="0" smtClean="0"/>
              <a:t> </a:t>
            </a:r>
            <a:r>
              <a:rPr lang="fr-FR" b="0" dirty="0" err="1"/>
              <a:t>beam</a:t>
            </a:r>
            <a:r>
              <a:rPr lang="fr-FR" b="0" dirty="0"/>
              <a:t> matrix </a:t>
            </a:r>
            <a:r>
              <a:rPr lang="fr-FR" b="0" dirty="0" smtClean="0"/>
              <a:t>descriptions.</a:t>
            </a:r>
            <a:endParaRPr lang="fr-FR" b="0" dirty="0"/>
          </a:p>
          <a:p>
            <a:r>
              <a:rPr lang="en-US" dirty="0" smtClean="0"/>
              <a:t>Appendix </a:t>
            </a:r>
            <a:r>
              <a:rPr lang="en-US" dirty="0"/>
              <a:t>E </a:t>
            </a:r>
            <a:r>
              <a:rPr lang="en-US" b="0" dirty="0"/>
              <a:t>– Forms and Quick-Reference Guides – All forms revised to include </a:t>
            </a:r>
            <a:r>
              <a:rPr lang="en-US" b="0" dirty="0" smtClean="0"/>
              <a:t>newer equipment </a:t>
            </a:r>
            <a:r>
              <a:rPr lang="en-US" b="0" dirty="0"/>
              <a:t>and improved with additional </a:t>
            </a:r>
            <a:r>
              <a:rPr lang="en-US" b="0" dirty="0" smtClean="0"/>
              <a:t>information.</a:t>
            </a:r>
            <a:endParaRPr lang="en-US" b="0" dirty="0"/>
          </a:p>
          <a:p>
            <a:r>
              <a:rPr lang="en-US" dirty="0" smtClean="0"/>
              <a:t>Appendix </a:t>
            </a:r>
            <a:r>
              <a:rPr lang="en-US" dirty="0"/>
              <a:t>F </a:t>
            </a:r>
            <a:r>
              <a:rPr lang="en-US" b="0" dirty="0"/>
              <a:t>– Measurement Processing Procedure – Completely revised with </a:t>
            </a:r>
            <a:r>
              <a:rPr lang="en-US" b="0" dirty="0" smtClean="0"/>
              <a:t>expanded discussions </a:t>
            </a:r>
            <a:r>
              <a:rPr lang="en-US" b="0" dirty="0"/>
              <a:t>for each </a:t>
            </a:r>
            <a:r>
              <a:rPr lang="en-US" b="0" dirty="0" smtClean="0"/>
              <a:t>step.</a:t>
            </a:r>
            <a:endParaRPr lang="en-US" dirty="0"/>
          </a:p>
        </p:txBody>
      </p:sp>
    </p:spTree>
    <p:custDataLst>
      <p:tags r:id="rId1"/>
    </p:custDataLst>
    <p:extLst>
      <p:ext uri="{BB962C8B-B14F-4D97-AF65-F5344CB8AC3E}">
        <p14:creationId xmlns:p14="http://schemas.microsoft.com/office/powerpoint/2010/main" val="10041922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Revised Quick Sheets</a:t>
            </a:r>
            <a:endParaRPr lang="en-US" dirty="0"/>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 y="914400"/>
            <a:ext cx="4437053"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914400"/>
            <a:ext cx="4299964"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3990790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for </a:t>
            </a:r>
            <a:r>
              <a:rPr lang="en-US" dirty="0" err="1" smtClean="0"/>
              <a:t>WinRiver</a:t>
            </a:r>
            <a:r>
              <a:rPr lang="en-US" dirty="0" smtClean="0"/>
              <a:t> and </a:t>
            </a:r>
            <a:r>
              <a:rPr lang="en-US" dirty="0" err="1" smtClean="0"/>
              <a:t>RiverSurveyor</a:t>
            </a: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19200"/>
            <a:ext cx="4138612" cy="4819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219200"/>
            <a:ext cx="4495800" cy="2197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4273366" y="3886200"/>
            <a:ext cx="4678729"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5933331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Entrainment - </a:t>
            </a:r>
            <a:r>
              <a:rPr lang="en-US" dirty="0" err="1" smtClean="0"/>
              <a:t>SonTek</a:t>
            </a:r>
            <a:endParaRPr lang="en-US" dirty="0"/>
          </a:p>
        </p:txBody>
      </p:sp>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76600" y="1447800"/>
            <a:ext cx="2866667" cy="4085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40612379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Invalid Bottom Track / Composite Tracks</a:t>
            </a:r>
            <a:endParaRPr lang="en-US" dirty="0"/>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7037" y="990600"/>
            <a:ext cx="6162675"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9912" y="3810000"/>
            <a:ext cx="6019800" cy="29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009890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the Report and Use It!!</a:t>
            </a:r>
            <a:endParaRPr lang="en-US" dirty="0"/>
          </a:p>
        </p:txBody>
      </p:sp>
      <p:sp>
        <p:nvSpPr>
          <p:cNvPr id="3" name="Content Placeholder 2"/>
          <p:cNvSpPr>
            <a:spLocks noGrp="1"/>
          </p:cNvSpPr>
          <p:nvPr>
            <p:ph idx="1"/>
          </p:nvPr>
        </p:nvSpPr>
        <p:spPr/>
        <p:txBody>
          <a:bodyPr/>
          <a:lstStyle/>
          <a:p>
            <a:endParaRPr lang="en-US"/>
          </a:p>
        </p:txBody>
      </p:sp>
      <p:pic>
        <p:nvPicPr>
          <p:cNvPr id="1027" name="Picture 3" descr="C:\Users\dmueller\AppData\Local\Microsoft\Windows\Temporary Internet Files\Content.IE5\UP3D04RE\MC90044042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1507836"/>
            <a:ext cx="5334000" cy="439788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47311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 Policy Memos</a:t>
            </a:r>
            <a:endParaRPr lang="en-US" dirty="0"/>
          </a:p>
        </p:txBody>
      </p:sp>
      <p:sp>
        <p:nvSpPr>
          <p:cNvPr id="3" name="Content Placeholder 2"/>
          <p:cNvSpPr>
            <a:spLocks noGrp="1"/>
          </p:cNvSpPr>
          <p:nvPr>
            <p:ph idx="1"/>
          </p:nvPr>
        </p:nvSpPr>
        <p:spPr>
          <a:xfrm>
            <a:off x="457200" y="1066800"/>
            <a:ext cx="8229600" cy="5334000"/>
          </a:xfrm>
        </p:spPr>
        <p:txBody>
          <a:bodyPr>
            <a:normAutofit fontScale="70000" lnSpcReduction="20000"/>
          </a:bodyPr>
          <a:lstStyle/>
          <a:p>
            <a:pPr marL="0" indent="0">
              <a:buNone/>
            </a:pPr>
            <a:r>
              <a:rPr lang="en-US" sz="2600" b="0" dirty="0"/>
              <a:t>The following memoranda </a:t>
            </a:r>
            <a:r>
              <a:rPr lang="en-US" sz="2600" b="0" dirty="0" smtClean="0"/>
              <a:t>are considered </a:t>
            </a:r>
            <a:r>
              <a:rPr lang="en-US" sz="2600" b="0" dirty="0"/>
              <a:t>superseded or duplicated by the policy and procedures in this report and need not </a:t>
            </a:r>
            <a:r>
              <a:rPr lang="en-US" sz="2600" b="0" dirty="0" smtClean="0"/>
              <a:t>be referenced </a:t>
            </a:r>
            <a:r>
              <a:rPr lang="en-US" sz="2600" b="0" dirty="0"/>
              <a:t>in the future</a:t>
            </a:r>
            <a:r>
              <a:rPr lang="en-US" sz="2600" b="0" dirty="0" smtClean="0"/>
              <a:t>:</a:t>
            </a:r>
            <a:br>
              <a:rPr lang="en-US" sz="2600" b="0" dirty="0" smtClean="0"/>
            </a:br>
            <a:endParaRPr lang="en-US" sz="2600" b="0" dirty="0" smtClean="0"/>
          </a:p>
          <a:p>
            <a:pPr>
              <a:spcBef>
                <a:spcPts val="1200"/>
              </a:spcBef>
            </a:pPr>
            <a:r>
              <a:rPr lang="en-US" sz="1700" b="0" dirty="0"/>
              <a:t>2012.01 – Processing ADCP Discharge Measurements On-site and Performing ADCP </a:t>
            </a:r>
            <a:r>
              <a:rPr lang="en-US" sz="1700" b="0" dirty="0" smtClean="0"/>
              <a:t>Check Measurements</a:t>
            </a:r>
            <a:endParaRPr lang="en-US" sz="1700" b="0" dirty="0"/>
          </a:p>
          <a:p>
            <a:pPr>
              <a:spcBef>
                <a:spcPts val="1200"/>
              </a:spcBef>
            </a:pPr>
            <a:r>
              <a:rPr lang="en-US" sz="1700" b="0" dirty="0"/>
              <a:t>2011.08 – Exposure time for ADCP moving-boat discharge measurements made during </a:t>
            </a:r>
            <a:r>
              <a:rPr lang="en-US" sz="1700" b="0" dirty="0" smtClean="0"/>
              <a:t>steady flow </a:t>
            </a:r>
            <a:r>
              <a:rPr lang="en-US" sz="1700" b="0" dirty="0"/>
              <a:t>conditions</a:t>
            </a:r>
          </a:p>
          <a:p>
            <a:pPr>
              <a:spcBef>
                <a:spcPts val="1200"/>
              </a:spcBef>
            </a:pPr>
            <a:r>
              <a:rPr lang="en-US" sz="1700" b="0" dirty="0"/>
              <a:t>2009.05 – Publication of the Techniques and Methods Report Book 3-Section A22 “</a:t>
            </a:r>
            <a:r>
              <a:rPr lang="en-US" sz="1700" b="0" dirty="0" smtClean="0"/>
              <a:t>Measuring Discharge </a:t>
            </a:r>
            <a:r>
              <a:rPr lang="en-US" sz="1700" b="0" dirty="0"/>
              <a:t>with Acoustic Doppler Current Profilers from a Moving Boat” and </a:t>
            </a:r>
            <a:r>
              <a:rPr lang="en-US" sz="1700" b="0" dirty="0" smtClean="0"/>
              <a:t>associated policy </a:t>
            </a:r>
            <a:r>
              <a:rPr lang="en-US" sz="1700" b="0" dirty="0"/>
              <a:t>and guidance for moving boat discharge measurements</a:t>
            </a:r>
          </a:p>
          <a:p>
            <a:pPr>
              <a:spcBef>
                <a:spcPts val="1200"/>
              </a:spcBef>
            </a:pPr>
            <a:r>
              <a:rPr lang="en-US" sz="1700" b="0" dirty="0"/>
              <a:t>2009.02 – Release of </a:t>
            </a:r>
            <a:r>
              <a:rPr lang="en-US" sz="1700" b="0" dirty="0" err="1"/>
              <a:t>WinRiver</a:t>
            </a:r>
            <a:r>
              <a:rPr lang="en-US" sz="1700" b="0" dirty="0"/>
              <a:t> II Software (version 2.04) for Computing </a:t>
            </a:r>
            <a:r>
              <a:rPr lang="en-US" sz="1700" b="0" dirty="0" err="1"/>
              <a:t>Streamflow</a:t>
            </a:r>
            <a:r>
              <a:rPr lang="en-US" sz="1700" b="0" dirty="0"/>
              <a:t> from </a:t>
            </a:r>
            <a:r>
              <a:rPr lang="en-US" sz="1700" b="0" dirty="0" smtClean="0"/>
              <a:t>Acoustic Doppler </a:t>
            </a:r>
            <a:r>
              <a:rPr lang="en-US" sz="1700" b="0" dirty="0"/>
              <a:t>Current Profiler Data</a:t>
            </a:r>
          </a:p>
          <a:p>
            <a:pPr>
              <a:spcBef>
                <a:spcPts val="1200"/>
              </a:spcBef>
            </a:pPr>
            <a:r>
              <a:rPr lang="en-US" sz="1700" b="0" dirty="0"/>
              <a:t>2006.04 – Availability of the report “Application of the Loop Method for Correcting </a:t>
            </a:r>
            <a:r>
              <a:rPr lang="en-US" sz="1700" b="0" dirty="0" smtClean="0"/>
              <a:t>Acoustic Doppler </a:t>
            </a:r>
            <a:r>
              <a:rPr lang="en-US" sz="1700" b="0" dirty="0"/>
              <a:t>Current Profiler Discharge Measurements Biased by Sediment Transport”</a:t>
            </a:r>
          </a:p>
          <a:p>
            <a:pPr>
              <a:spcBef>
                <a:spcPts val="1200"/>
              </a:spcBef>
            </a:pPr>
            <a:r>
              <a:rPr lang="en-US" sz="1700" b="0" dirty="0"/>
              <a:t>by David S. Mueller and Chad R. Wagner (USGS Scientific Investigations </a:t>
            </a:r>
            <a:r>
              <a:rPr lang="en-US" sz="1700" b="0" dirty="0" smtClean="0"/>
              <a:t>Report 2006–5079</a:t>
            </a:r>
            <a:r>
              <a:rPr lang="en-US" sz="1700" b="0" dirty="0"/>
              <a:t>) and guidance on the application of the Loop Method</a:t>
            </a:r>
          </a:p>
          <a:p>
            <a:pPr>
              <a:spcBef>
                <a:spcPts val="1200"/>
              </a:spcBef>
            </a:pPr>
            <a:r>
              <a:rPr lang="en-US" sz="1700" b="0" dirty="0"/>
              <a:t>2005.05 – Guidance on the use of RD Instruments </a:t>
            </a:r>
            <a:r>
              <a:rPr lang="en-US" sz="1700" b="0" dirty="0" err="1"/>
              <a:t>StreamPro</a:t>
            </a:r>
            <a:r>
              <a:rPr lang="en-US" sz="1700" b="0" dirty="0"/>
              <a:t> Acoustic Doppler </a:t>
            </a:r>
            <a:r>
              <a:rPr lang="en-US" sz="1700" b="0" dirty="0" smtClean="0"/>
              <a:t>Profiler</a:t>
            </a:r>
          </a:p>
          <a:p>
            <a:pPr>
              <a:spcBef>
                <a:spcPts val="1200"/>
              </a:spcBef>
            </a:pPr>
            <a:r>
              <a:rPr lang="en-US" sz="1700" b="0" dirty="0" smtClean="0"/>
              <a:t>2005.04 </a:t>
            </a:r>
            <a:r>
              <a:rPr lang="en-US" sz="1700" b="0" dirty="0"/>
              <a:t>– Release of </a:t>
            </a:r>
            <a:r>
              <a:rPr lang="en-US" sz="1700" b="0" dirty="0" err="1"/>
              <a:t>WinRiver</a:t>
            </a:r>
            <a:r>
              <a:rPr lang="en-US" sz="1700" b="0" dirty="0"/>
              <a:t> Software version 10.06 for Computing </a:t>
            </a:r>
            <a:r>
              <a:rPr lang="en-US" sz="1700" b="0" dirty="0" err="1"/>
              <a:t>Streamflow</a:t>
            </a:r>
            <a:r>
              <a:rPr lang="en-US" sz="1700" b="0" dirty="0"/>
              <a:t> from </a:t>
            </a:r>
            <a:r>
              <a:rPr lang="en-US" sz="1700" b="0" dirty="0" smtClean="0"/>
              <a:t>Acoustic Profiler </a:t>
            </a:r>
            <a:r>
              <a:rPr lang="en-US" sz="1700" b="0" dirty="0"/>
              <a:t>Data</a:t>
            </a:r>
          </a:p>
          <a:p>
            <a:pPr>
              <a:spcBef>
                <a:spcPts val="1200"/>
              </a:spcBef>
            </a:pPr>
            <a:r>
              <a:rPr lang="en-US" sz="1700" b="0" dirty="0"/>
              <a:t>2003.04 – Release of </a:t>
            </a:r>
            <a:r>
              <a:rPr lang="en-US" sz="1700" b="0" dirty="0" err="1"/>
              <a:t>WinRiver</a:t>
            </a:r>
            <a:r>
              <a:rPr lang="en-US" sz="1700" b="0" dirty="0"/>
              <a:t> Software version 10.05 for Computing </a:t>
            </a:r>
            <a:r>
              <a:rPr lang="en-US" sz="1700" b="0" dirty="0" err="1"/>
              <a:t>Streamflow</a:t>
            </a:r>
            <a:r>
              <a:rPr lang="en-US" sz="1700" b="0" dirty="0"/>
              <a:t> from </a:t>
            </a:r>
            <a:r>
              <a:rPr lang="en-US" sz="1700" b="0" dirty="0" smtClean="0"/>
              <a:t>Acoustic Profiler Data</a:t>
            </a:r>
          </a:p>
          <a:p>
            <a:pPr>
              <a:spcBef>
                <a:spcPts val="1200"/>
              </a:spcBef>
            </a:pPr>
            <a:r>
              <a:rPr lang="en-US" sz="1700" b="0" dirty="0"/>
              <a:t>2002.03 – Release of </a:t>
            </a:r>
            <a:r>
              <a:rPr lang="en-US" sz="1700" b="0" dirty="0" err="1"/>
              <a:t>WinRiver</a:t>
            </a:r>
            <a:r>
              <a:rPr lang="en-US" sz="1700" b="0" dirty="0"/>
              <a:t> Software (version 10.03) for Computing </a:t>
            </a:r>
            <a:r>
              <a:rPr lang="en-US" sz="1700" b="0" dirty="0" err="1"/>
              <a:t>Streamflow</a:t>
            </a:r>
            <a:r>
              <a:rPr lang="en-US" sz="1700" b="0" dirty="0"/>
              <a:t> from </a:t>
            </a:r>
            <a:r>
              <a:rPr lang="en-US" sz="1700" b="0" dirty="0" smtClean="0"/>
              <a:t>Acoustic Profiler </a:t>
            </a:r>
            <a:r>
              <a:rPr lang="en-US" sz="1700" b="0" dirty="0"/>
              <a:t>Data</a:t>
            </a:r>
          </a:p>
          <a:p>
            <a:pPr>
              <a:spcBef>
                <a:spcPts val="1200"/>
              </a:spcBef>
            </a:pPr>
            <a:r>
              <a:rPr lang="en-US" sz="1700" b="0" dirty="0"/>
              <a:t>2002.01 – Configuration of Acoustic Profilers (RD Instruments) for Measurement of </a:t>
            </a:r>
            <a:r>
              <a:rPr lang="en-US" sz="1700" b="0" dirty="0" err="1"/>
              <a:t>Streamflow</a:t>
            </a:r>
            <a:endParaRPr lang="en-US" sz="1700" b="0" dirty="0"/>
          </a:p>
          <a:p>
            <a:pPr>
              <a:spcBef>
                <a:spcPts val="1200"/>
              </a:spcBef>
            </a:pPr>
            <a:r>
              <a:rPr lang="en-US" sz="1700" b="0" dirty="0"/>
              <a:t>2002.02 – Policy and Technical Guidance on Discharge Measurements using Acoustic </a:t>
            </a:r>
            <a:r>
              <a:rPr lang="en-US" sz="1700" b="0" dirty="0" smtClean="0"/>
              <a:t>Doppler Current </a:t>
            </a:r>
            <a:r>
              <a:rPr lang="en-US" sz="1700" b="0" dirty="0"/>
              <a:t>Profilers</a:t>
            </a:r>
            <a:endParaRPr lang="en-US" sz="1700" dirty="0"/>
          </a:p>
        </p:txBody>
      </p:sp>
    </p:spTree>
    <p:custDataLst>
      <p:tags r:id="rId1"/>
    </p:custDataLst>
    <p:extLst>
      <p:ext uri="{BB962C8B-B14F-4D97-AF65-F5344CB8AC3E}">
        <p14:creationId xmlns:p14="http://schemas.microsoft.com/office/powerpoint/2010/main" val="41123914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a:p>
        </p:txBody>
      </p:sp>
      <p:pic>
        <p:nvPicPr>
          <p:cNvPr id="12292" name="Picture 4" descr="C:\Users\dmueller\AppData\Local\Microsoft\Windows\Temporary Internet Files\Content.IE5\UP3D04RE\MC900434411[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899332"/>
            <a:ext cx="3217862" cy="362009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82392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Update and Changes</a:t>
            </a:r>
            <a:endParaRPr lang="en-US" dirty="0"/>
          </a:p>
        </p:txBody>
      </p:sp>
      <p:pic>
        <p:nvPicPr>
          <p:cNvPr id="1028" name="Picture 4" descr="C:\Users\dmueller\AppData\Local\Temp\1\SNAGHTML16c3b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838200"/>
            <a:ext cx="4369822" cy="585391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259400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ADCPs</a:t>
            </a:r>
            <a:endParaRPr lang="en-US" dirty="0"/>
          </a:p>
        </p:txBody>
      </p:sp>
      <p:pic>
        <p:nvPicPr>
          <p:cNvPr id="2052"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971800" y="3911233"/>
            <a:ext cx="5847619" cy="2771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3321" r="33340"/>
          <a:stretch/>
        </p:blipFill>
        <p:spPr bwMode="auto">
          <a:xfrm>
            <a:off x="6019800" y="990600"/>
            <a:ext cx="1756103"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838200"/>
            <a:ext cx="5210175" cy="310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6660"/>
          <a:stretch/>
        </p:blipFill>
        <p:spPr bwMode="auto">
          <a:xfrm>
            <a:off x="1077584" y="4343400"/>
            <a:ext cx="1756103"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3512854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Blanking Distance with Flow Disturbance</a:t>
            </a:r>
            <a:endParaRPr lang="en-US" dirty="0"/>
          </a:p>
        </p:txBody>
      </p:sp>
      <p:sp>
        <p:nvSpPr>
          <p:cNvPr id="3" name="Content Placeholder 2"/>
          <p:cNvSpPr>
            <a:spLocks noGrp="1"/>
          </p:cNvSpPr>
          <p:nvPr>
            <p:ph idx="1"/>
          </p:nvPr>
        </p:nvSpPr>
        <p:spPr>
          <a:xfrm>
            <a:off x="457200" y="914400"/>
            <a:ext cx="4781629" cy="5486400"/>
          </a:xfrm>
        </p:spPr>
        <p:txBody>
          <a:bodyPr/>
          <a:lstStyle/>
          <a:p>
            <a:r>
              <a:rPr lang="en-US" dirty="0" smtClean="0"/>
              <a:t>Rio Grande: 25 cm</a:t>
            </a:r>
          </a:p>
          <a:p>
            <a:r>
              <a:rPr lang="en-US" dirty="0" err="1" smtClean="0"/>
              <a:t>StreamPro</a:t>
            </a:r>
            <a:r>
              <a:rPr lang="en-US" dirty="0" smtClean="0"/>
              <a:t>: 3 cm</a:t>
            </a:r>
          </a:p>
          <a:p>
            <a:r>
              <a:rPr lang="en-US" dirty="0" err="1" smtClean="0"/>
              <a:t>RiverRay</a:t>
            </a:r>
            <a:r>
              <a:rPr lang="en-US" dirty="0" smtClean="0"/>
              <a:t>: variable (acceptable)</a:t>
            </a:r>
          </a:p>
          <a:p>
            <a:r>
              <a:rPr lang="en-US" dirty="0" err="1" smtClean="0"/>
              <a:t>RiverSurveyor</a:t>
            </a:r>
            <a:r>
              <a:rPr lang="en-US" dirty="0" smtClean="0"/>
              <a:t> M9: </a:t>
            </a:r>
            <a:r>
              <a:rPr lang="en-US" b="0" dirty="0" smtClean="0"/>
              <a:t>16 cm (0.52 </a:t>
            </a:r>
            <a:r>
              <a:rPr lang="en-US" b="0" dirty="0" err="1" smtClean="0"/>
              <a:t>ft</a:t>
            </a:r>
            <a:r>
              <a:rPr lang="en-US" b="0" dirty="0" smtClean="0"/>
              <a:t>) this can be done by setting the “Screening distance” to the draft + 0.52 </a:t>
            </a:r>
            <a:r>
              <a:rPr lang="en-US" b="0" dirty="0" err="1" smtClean="0"/>
              <a:t>ft</a:t>
            </a:r>
            <a:r>
              <a:rPr lang="en-US" b="0" dirty="0" smtClean="0"/>
              <a:t> (16 cm) </a:t>
            </a:r>
          </a:p>
          <a:p>
            <a:r>
              <a:rPr lang="en-US" dirty="0" err="1" smtClean="0"/>
              <a:t>RiverSurveyor</a:t>
            </a:r>
            <a:r>
              <a:rPr lang="en-US" dirty="0" smtClean="0"/>
              <a:t> S5: </a:t>
            </a:r>
            <a:r>
              <a:rPr lang="en-US" b="0" dirty="0" smtClean="0"/>
              <a:t>No indication of problems at the default setting.</a:t>
            </a:r>
          </a:p>
        </p:txBody>
      </p:sp>
      <p:pic>
        <p:nvPicPr>
          <p:cNvPr id="3074" name="Picture 2" descr="C:\Users\dmueller\AppData\Local\Temp\1\SNAGHTML1870c7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829" y="1025866"/>
            <a:ext cx="3895725" cy="56102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183895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Quality-Assurance Test Requirements</a:t>
            </a:r>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14400"/>
            <a:ext cx="8476755" cy="4367213"/>
          </a:xfrm>
          <a:prstGeom prst="rect">
            <a:avLst/>
          </a:prstGeom>
          <a:noFill/>
          <a:ln>
            <a:noFill/>
          </a:ln>
        </p:spPr>
      </p:pic>
      <p:grpSp>
        <p:nvGrpSpPr>
          <p:cNvPr id="11" name="Group 10"/>
          <p:cNvGrpSpPr/>
          <p:nvPr/>
        </p:nvGrpSpPr>
        <p:grpSpPr>
          <a:xfrm>
            <a:off x="542677" y="2438400"/>
            <a:ext cx="7848600" cy="3943529"/>
            <a:chOff x="542677" y="2438400"/>
            <a:chExt cx="7848600" cy="3943529"/>
          </a:xfrm>
        </p:grpSpPr>
        <p:sp>
          <p:nvSpPr>
            <p:cNvPr id="4" name="TextBox 3"/>
            <p:cNvSpPr txBox="1"/>
            <p:nvPr/>
          </p:nvSpPr>
          <p:spPr>
            <a:xfrm>
              <a:off x="542677" y="5181600"/>
              <a:ext cx="7848600" cy="1200329"/>
            </a:xfrm>
            <a:prstGeom prst="rect">
              <a:avLst/>
            </a:prstGeom>
            <a:noFill/>
            <a:ln w="57150">
              <a:solidFill>
                <a:srgbClr val="FF0000"/>
              </a:solidFill>
            </a:ln>
          </p:spPr>
          <p:txBody>
            <a:bodyPr wrap="square" rtlCol="0">
              <a:spAutoFit/>
            </a:bodyPr>
            <a:lstStyle/>
            <a:p>
              <a:r>
                <a:rPr lang="en-US" dirty="0"/>
                <a:t> NOTE: The policy presented in OSW Technical Memorandum 2014.04, Quality Assurance Checks of Acoustic Doppler Current Profilers, is consistent with and satisfies the beam-alignment test requirements described in TM 3-A22.</a:t>
              </a:r>
            </a:p>
          </p:txBody>
        </p:sp>
        <p:sp>
          <p:nvSpPr>
            <p:cNvPr id="5" name="Rectangle 4"/>
            <p:cNvSpPr/>
            <p:nvPr/>
          </p:nvSpPr>
          <p:spPr>
            <a:xfrm>
              <a:off x="3886200" y="2438400"/>
              <a:ext cx="9144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562600" y="3200400"/>
              <a:ext cx="8382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29637" y="2590800"/>
              <a:ext cx="556563" cy="369332"/>
            </a:xfrm>
            <a:prstGeom prst="rect">
              <a:avLst/>
            </a:prstGeom>
            <a:noFill/>
          </p:spPr>
          <p:txBody>
            <a:bodyPr wrap="none" rtlCol="0">
              <a:spAutoFit/>
            </a:bodyPr>
            <a:lstStyle/>
            <a:p>
              <a:r>
                <a:rPr lang="en-US" dirty="0" smtClean="0">
                  <a:solidFill>
                    <a:srgbClr val="FF0000"/>
                  </a:solidFill>
                </a:rPr>
                <a:t>HIF</a:t>
              </a:r>
              <a:endParaRPr lang="en-US" dirty="0">
                <a:solidFill>
                  <a:srgbClr val="FF0000"/>
                </a:solidFill>
              </a:endParaRPr>
            </a:p>
          </p:txBody>
        </p:sp>
        <p:sp>
          <p:nvSpPr>
            <p:cNvPr id="12" name="TextBox 11"/>
            <p:cNvSpPr txBox="1"/>
            <p:nvPr/>
          </p:nvSpPr>
          <p:spPr>
            <a:xfrm>
              <a:off x="5006037" y="3282434"/>
              <a:ext cx="556563" cy="369332"/>
            </a:xfrm>
            <a:prstGeom prst="rect">
              <a:avLst/>
            </a:prstGeom>
            <a:noFill/>
          </p:spPr>
          <p:txBody>
            <a:bodyPr wrap="none" rtlCol="0">
              <a:spAutoFit/>
            </a:bodyPr>
            <a:lstStyle/>
            <a:p>
              <a:r>
                <a:rPr lang="en-US" dirty="0" smtClean="0">
                  <a:solidFill>
                    <a:srgbClr val="FF0000"/>
                  </a:solidFill>
                </a:rPr>
                <a:t>HIF</a:t>
              </a:r>
              <a:endParaRPr lang="en-US" dirty="0">
                <a:solidFill>
                  <a:srgbClr val="FF0000"/>
                </a:solidFill>
              </a:endParaRPr>
            </a:p>
          </p:txBody>
        </p:sp>
      </p:grpSp>
      <p:grpSp>
        <p:nvGrpSpPr>
          <p:cNvPr id="15" name="Group 14"/>
          <p:cNvGrpSpPr/>
          <p:nvPr/>
        </p:nvGrpSpPr>
        <p:grpSpPr>
          <a:xfrm>
            <a:off x="4846572" y="2438400"/>
            <a:ext cx="3154428" cy="2362200"/>
            <a:chOff x="4846572" y="2438400"/>
            <a:chExt cx="3154428" cy="2362200"/>
          </a:xfrm>
        </p:grpSpPr>
        <p:sp>
          <p:nvSpPr>
            <p:cNvPr id="6" name="Rectangle 5"/>
            <p:cNvSpPr/>
            <p:nvPr/>
          </p:nvSpPr>
          <p:spPr>
            <a:xfrm>
              <a:off x="5562600" y="3733800"/>
              <a:ext cx="838200" cy="7620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162800" y="2438400"/>
              <a:ext cx="838200" cy="23622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846572" y="3930134"/>
              <a:ext cx="723275" cy="369332"/>
            </a:xfrm>
            <a:prstGeom prst="rect">
              <a:avLst/>
            </a:prstGeom>
            <a:noFill/>
          </p:spPr>
          <p:txBody>
            <a:bodyPr wrap="none" rtlCol="0">
              <a:spAutoFit/>
            </a:bodyPr>
            <a:lstStyle/>
            <a:p>
              <a:r>
                <a:rPr lang="en-US" dirty="0" smtClean="0">
                  <a:solidFill>
                    <a:srgbClr val="00B0F0"/>
                  </a:solidFill>
                </a:rPr>
                <a:t>WSC</a:t>
              </a:r>
              <a:endParaRPr lang="en-US" dirty="0">
                <a:solidFill>
                  <a:srgbClr val="00B0F0"/>
                </a:solidFill>
              </a:endParaRPr>
            </a:p>
          </p:txBody>
        </p:sp>
        <p:sp>
          <p:nvSpPr>
            <p:cNvPr id="14" name="TextBox 13"/>
            <p:cNvSpPr txBox="1"/>
            <p:nvPr/>
          </p:nvSpPr>
          <p:spPr>
            <a:xfrm>
              <a:off x="6439525" y="3381323"/>
              <a:ext cx="723275" cy="369332"/>
            </a:xfrm>
            <a:prstGeom prst="rect">
              <a:avLst/>
            </a:prstGeom>
            <a:noFill/>
          </p:spPr>
          <p:txBody>
            <a:bodyPr wrap="none" rtlCol="0">
              <a:spAutoFit/>
            </a:bodyPr>
            <a:lstStyle/>
            <a:p>
              <a:r>
                <a:rPr lang="en-US" dirty="0" smtClean="0">
                  <a:solidFill>
                    <a:srgbClr val="00B0F0"/>
                  </a:solidFill>
                </a:rPr>
                <a:t>WSC</a:t>
              </a:r>
              <a:endParaRPr lang="en-US" dirty="0">
                <a:solidFill>
                  <a:srgbClr val="00B0F0"/>
                </a:solidFill>
              </a:endParaRPr>
            </a:p>
          </p:txBody>
        </p:sp>
      </p:grpSp>
      <p:sp>
        <p:nvSpPr>
          <p:cNvPr id="9" name="TextBox 8"/>
          <p:cNvSpPr txBox="1"/>
          <p:nvPr/>
        </p:nvSpPr>
        <p:spPr>
          <a:xfrm>
            <a:off x="838200" y="2220843"/>
            <a:ext cx="7162800" cy="1754326"/>
          </a:xfrm>
          <a:prstGeom prst="rect">
            <a:avLst/>
          </a:prstGeom>
          <a:solidFill>
            <a:schemeClr val="bg1"/>
          </a:solidFill>
          <a:ln>
            <a:solidFill>
              <a:srgbClr val="FF0000"/>
            </a:solidFill>
          </a:ln>
          <a:effectLst>
            <a:glow rad="139700">
              <a:schemeClr val="accent2">
                <a:satMod val="175000"/>
                <a:alpha val="40000"/>
              </a:schemeClr>
            </a:glow>
          </a:effectLst>
        </p:spPr>
        <p:txBody>
          <a:bodyPr wrap="square" rtlCol="0">
            <a:spAutoFit/>
          </a:bodyPr>
          <a:lstStyle/>
          <a:p>
            <a:r>
              <a:rPr lang="en-US" dirty="0" smtClean="0"/>
              <a:t>OSW 2014.04 States: </a:t>
            </a:r>
            <a:r>
              <a:rPr lang="en-US" i="1" dirty="0" smtClean="0"/>
              <a:t>In </a:t>
            </a:r>
            <a:r>
              <a:rPr lang="en-US" i="1" dirty="0"/>
              <a:t>addition to AQA checks on existing ADCPs, all new ADCPs purchased directly from the manufacturer and/or meters sent to the HIF or the manufacturer for repair, must be AQA checked in the HIF-HL before being placed into service for the first time or back in service.  Meters purchased through the HIF will be AQA checked as part of the HIF’s standard QA/QC process.</a:t>
            </a:r>
          </a:p>
        </p:txBody>
      </p:sp>
    </p:spTree>
    <p:custDataLst>
      <p:tags r:id="rId1"/>
    </p:custDataLst>
    <p:extLst>
      <p:ext uri="{BB962C8B-B14F-4D97-AF65-F5344CB8AC3E}">
        <p14:creationId xmlns:p14="http://schemas.microsoft.com/office/powerpoint/2010/main" val="251466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Transformation Matrix</a:t>
            </a:r>
            <a:endParaRPr lang="en-US" dirty="0"/>
          </a:p>
        </p:txBody>
      </p:sp>
      <p:sp>
        <p:nvSpPr>
          <p:cNvPr id="3" name="Content Placeholder 2"/>
          <p:cNvSpPr>
            <a:spLocks noGrp="1"/>
          </p:cNvSpPr>
          <p:nvPr>
            <p:ph idx="1"/>
          </p:nvPr>
        </p:nvSpPr>
        <p:spPr/>
        <p:txBody>
          <a:bodyPr/>
          <a:lstStyle/>
          <a:p>
            <a:r>
              <a:rPr lang="en-US" dirty="0" smtClean="0"/>
              <a:t>TRDI ADCPs</a:t>
            </a:r>
          </a:p>
          <a:p>
            <a:pPr lvl="1"/>
            <a:r>
              <a:rPr lang="en-US" b="0" dirty="0" smtClean="0"/>
              <a:t>In the ADCP test</a:t>
            </a:r>
          </a:p>
          <a:p>
            <a:pPr lvl="1"/>
            <a:r>
              <a:rPr lang="en-US" b="0" dirty="0" smtClean="0"/>
              <a:t>Can also be obtained using BB-Talk and sending the PS3 command</a:t>
            </a:r>
          </a:p>
          <a:p>
            <a:r>
              <a:rPr lang="en-US" dirty="0" err="1" smtClean="0"/>
              <a:t>SonTek</a:t>
            </a:r>
            <a:r>
              <a:rPr lang="en-US" dirty="0" smtClean="0"/>
              <a:t> ADCPs</a:t>
            </a:r>
          </a:p>
          <a:p>
            <a:pPr lvl="1"/>
            <a:r>
              <a:rPr lang="en-US" b="0" dirty="0" smtClean="0"/>
              <a:t>Not directly accessible</a:t>
            </a:r>
          </a:p>
          <a:p>
            <a:pPr lvl="1"/>
            <a:r>
              <a:rPr lang="en-US" b="0" dirty="0" smtClean="0"/>
              <a:t>Stored in the </a:t>
            </a:r>
            <a:r>
              <a:rPr lang="en-US" b="0" dirty="0" err="1" smtClean="0"/>
              <a:t>Matlab</a:t>
            </a:r>
            <a:r>
              <a:rPr lang="en-US" b="0" dirty="0" smtClean="0"/>
              <a:t> output of a transect</a:t>
            </a:r>
          </a:p>
          <a:p>
            <a:pPr lvl="1"/>
            <a:r>
              <a:rPr lang="en-US" b="0" dirty="0" smtClean="0"/>
              <a:t>The matrix can be read from the </a:t>
            </a:r>
            <a:r>
              <a:rPr lang="en-US" b="0" dirty="0" err="1" smtClean="0"/>
              <a:t>Matlab</a:t>
            </a:r>
            <a:r>
              <a:rPr lang="en-US" b="0" dirty="0" smtClean="0"/>
              <a:t> file using the USGS utility </a:t>
            </a:r>
            <a:r>
              <a:rPr lang="en-US" b="0" dirty="0" err="1" smtClean="0"/>
              <a:t>RSMatrix</a:t>
            </a:r>
            <a:endParaRPr lang="en-US" b="0" dirty="0" smtClean="0"/>
          </a:p>
          <a:p>
            <a:pPr lvl="1"/>
            <a:r>
              <a:rPr lang="en-US" b="0" dirty="0" smtClean="0"/>
              <a:t>BREAKING NEWS!!: </a:t>
            </a:r>
            <a:r>
              <a:rPr lang="en-US" b="0" dirty="0" err="1" smtClean="0"/>
              <a:t>SonTek</a:t>
            </a:r>
            <a:r>
              <a:rPr lang="en-US" b="0" dirty="0" smtClean="0"/>
              <a:t> recalibrates the matrix every time the instrument is sent for repair or upgrade resulting in small changes in the matrix. We are looking into this.</a:t>
            </a:r>
            <a:endParaRPr lang="en-US" b="0" dirty="0"/>
          </a:p>
        </p:txBody>
      </p:sp>
    </p:spTree>
    <p:custDataLst>
      <p:tags r:id="rId1"/>
    </p:custDataLst>
    <p:extLst>
      <p:ext uri="{BB962C8B-B14F-4D97-AF65-F5344CB8AC3E}">
        <p14:creationId xmlns:p14="http://schemas.microsoft.com/office/powerpoint/2010/main" val="6697740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stasuli\AppData\Local\Temp\1\articulate\presenter\imgtemp\Rv9wq9Ms_files\slide0001_image001.jpg"/>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2&quot;/&gt;&lt;lineCharCount val=&quot;22&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heme/theme1.xml><?xml version="1.0" encoding="utf-8"?>
<a:theme xmlns:a="http://schemas.openxmlformats.org/drawingml/2006/main" name="TELPP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2441</TotalTime>
  <Words>2341</Words>
  <Application>Microsoft Office PowerPoint</Application>
  <PresentationFormat>On-screen Show (4:3)</PresentationFormat>
  <Paragraphs>214</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TELPPTTemplate</vt:lpstr>
      <vt:lpstr>2013 Update To: Measuring Discharge with Acoustic Doppler Current Profilers from a Moving Boat</vt:lpstr>
      <vt:lpstr>Goals of Report Update</vt:lpstr>
      <vt:lpstr>Object of this Webinar</vt:lpstr>
      <vt:lpstr>Prior Policy Memos</vt:lpstr>
      <vt:lpstr>Significant Update and Changes</vt:lpstr>
      <vt:lpstr>New ADCPs</vt:lpstr>
      <vt:lpstr>Blanking Distance with Flow Disturbance</vt:lpstr>
      <vt:lpstr>Quality-Assurance Test Requirements</vt:lpstr>
      <vt:lpstr>Transformation Matrix</vt:lpstr>
      <vt:lpstr>Instrument History Log</vt:lpstr>
      <vt:lpstr>Minimum GPS Receiver Requirements</vt:lpstr>
      <vt:lpstr>Check for GPS Data Lag</vt:lpstr>
      <vt:lpstr>Guidance on Use of Tethered Boat from Manned Boats</vt:lpstr>
      <vt:lpstr>Wading with a Tethered Boat</vt:lpstr>
      <vt:lpstr>Tethered Boat in Slow Velocity</vt:lpstr>
      <vt:lpstr>Tethered Boat Safety</vt:lpstr>
      <vt:lpstr>Site Selection</vt:lpstr>
      <vt:lpstr>Speed of Sound</vt:lpstr>
      <vt:lpstr>Speed of Sound – cont.</vt:lpstr>
      <vt:lpstr>Speed of Sound – cont.</vt:lpstr>
      <vt:lpstr>Compass Calibration</vt:lpstr>
      <vt:lpstr>Moving-Bed Test</vt:lpstr>
      <vt:lpstr>Moving-Bed Test in Tidal Situations</vt:lpstr>
      <vt:lpstr>Moving-Bed Test in Tidal Situations</vt:lpstr>
      <vt:lpstr>Measuring in Moving-Bed Conditions</vt:lpstr>
      <vt:lpstr>Unsteady-Flow Conditions</vt:lpstr>
      <vt:lpstr>Measuring in Difficult Conditions</vt:lpstr>
      <vt:lpstr>Critical Data-Quality Problems</vt:lpstr>
      <vt:lpstr>Estimating Edge Discharge</vt:lpstr>
      <vt:lpstr>Edge Distance</vt:lpstr>
      <vt:lpstr>Eddies at Edge</vt:lpstr>
      <vt:lpstr>Before Leaving the Site</vt:lpstr>
      <vt:lpstr>In The Office</vt:lpstr>
      <vt:lpstr>Misc.</vt:lpstr>
      <vt:lpstr>Revised Quick Sheets</vt:lpstr>
      <vt:lpstr>Examples for WinRiver and RiverSurveyor</vt:lpstr>
      <vt:lpstr>Air Entrainment - SonTek</vt:lpstr>
      <vt:lpstr>Invalid Bottom Track / Composite Tracks</vt:lpstr>
      <vt:lpstr>Read the Report and Use It!!</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S. Rehmel</dc:creator>
  <cp:lastModifiedBy>Mueller, David S.</cp:lastModifiedBy>
  <cp:revision>80</cp:revision>
  <cp:lastPrinted>2013-06-03T13:01:33Z</cp:lastPrinted>
  <dcterms:created xsi:type="dcterms:W3CDTF">2012-11-29T19:48:03Z</dcterms:created>
  <dcterms:modified xsi:type="dcterms:W3CDTF">2014-04-21T21:07:03Z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E8A7FA60-676D-4F64-9378-5A74B6BC302F</vt:lpwstr>
  </property>
  <property fmtid="{D5CDD505-2E9C-101B-9397-08002B2CF9AE}" pid="3" name="ArticulatePath">
    <vt:lpwstr>TM_3-A22</vt:lpwstr>
  </property>
</Properties>
</file>