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5" r:id="rId6"/>
    <p:sldMasterId id="2147483697" r:id="rId7"/>
  </p:sldMasterIdLst>
  <p:notesMasterIdLst>
    <p:notesMasterId r:id="rId42"/>
  </p:notesMasterIdLst>
  <p:sldIdLst>
    <p:sldId id="256" r:id="rId8"/>
    <p:sldId id="25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59" r:id="rId40"/>
    <p:sldId id="258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38" autoAdjust="0"/>
  </p:normalViewPr>
  <p:slideViewPr>
    <p:cSldViewPr>
      <p:cViewPr varScale="1">
        <p:scale>
          <a:sx n="61" d="100"/>
          <a:sy n="61" d="100"/>
        </p:scale>
        <p:origin x="7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3586E-F59C-436D-AB40-05E133B8D189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504DD-137B-4719-BF2C-FFDB37122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504DD-137B-4719-BF2C-FFDB371225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9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6"/>
              </a:cxn>
              <a:cxn ang="0">
                <a:pos x="5740" y="1906"/>
              </a:cxn>
              <a:cxn ang="0">
                <a:pos x="574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514"/>
              </a:solidFill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  <a:effectLst/>
        </p:spPr>
        <p:txBody>
          <a:bodyPr/>
          <a:lstStyle>
            <a:lvl1pPr>
              <a:defRPr sz="5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folHlink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2A9842-F7F2-4BBF-BA9F-539773B0FC4B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357539"/>
            <a:ext cx="2590800" cy="768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" name="Freeform 8"/>
          <p:cNvSpPr>
            <a:spLocks/>
          </p:cNvSpPr>
          <p:nvPr userDrawn="1"/>
        </p:nvSpPr>
        <p:spPr bwMode="hidden">
          <a:xfrm>
            <a:off x="0" y="0"/>
            <a:ext cx="9140825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6"/>
              </a:cxn>
              <a:cxn ang="0">
                <a:pos x="5740" y="1906"/>
              </a:cxn>
              <a:cxn ang="0">
                <a:pos x="574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514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01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76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011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97363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7363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56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4E5D-6350-4E66-A5EC-09CD93433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5C93-E725-4228-8EC1-DB8A9B79FC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3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4E5D-6350-4E66-A5EC-09CD93433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5C93-E725-4228-8EC1-DB8A9B79FC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0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4E5D-6350-4E66-A5EC-09CD93433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5C93-E725-4228-8EC1-DB8A9B79FC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8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4E5D-6350-4E66-A5EC-09CD93433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5C93-E725-4228-8EC1-DB8A9B79FC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5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4E5D-6350-4E66-A5EC-09CD93433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5C93-E725-4228-8EC1-DB8A9B79FC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8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4E5D-6350-4E66-A5EC-09CD93433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5C93-E725-4228-8EC1-DB8A9B79FC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97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4E5D-6350-4E66-A5EC-09CD93433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5C93-E725-4228-8EC1-DB8A9B79FC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7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242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4E5D-6350-4E66-A5EC-09CD93433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5C93-E725-4228-8EC1-DB8A9B79FC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65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4E5D-6350-4E66-A5EC-09CD93433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5C93-E725-4228-8EC1-DB8A9B79FC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9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4E5D-6350-4E66-A5EC-09CD93433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5C93-E725-4228-8EC1-DB8A9B79FC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73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4E5D-6350-4E66-A5EC-09CD93433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5C93-E725-4228-8EC1-DB8A9B79FC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79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AD2C-175C-4C67-B5C3-A27DFCD113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508-13B8-4EF6-8562-E2D4ACDDB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49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AD2C-175C-4C67-B5C3-A27DFCD113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508-13B8-4EF6-8562-E2D4ACDDB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9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AD2C-175C-4C67-B5C3-A27DFCD113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508-13B8-4EF6-8562-E2D4ACDDB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01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AD2C-175C-4C67-B5C3-A27DFCD113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508-13B8-4EF6-8562-E2D4ACDDB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22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AD2C-175C-4C67-B5C3-A27DFCD113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508-13B8-4EF6-8562-E2D4ACDDB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97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AD2C-175C-4C67-B5C3-A27DFCD113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508-13B8-4EF6-8562-E2D4ACDDB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7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ln>
            <a:noFill/>
          </a:ln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18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AD2C-175C-4C67-B5C3-A27DFCD113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508-13B8-4EF6-8562-E2D4ACDDB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88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AD2C-175C-4C67-B5C3-A27DFCD113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508-13B8-4EF6-8562-E2D4ACDDB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0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AD2C-175C-4C67-B5C3-A27DFCD113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508-13B8-4EF6-8562-E2D4ACDDB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23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AD2C-175C-4C67-B5C3-A27DFCD113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508-13B8-4EF6-8562-E2D4ACDDB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03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AD2C-175C-4C67-B5C3-A27DFCD113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1508-13B8-4EF6-8562-E2D4ACDDB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73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7D77-1921-42BB-B91D-2FBD96A180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F0F-1E29-4C1C-AF44-CEDB3A6D87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61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7D77-1921-42BB-B91D-2FBD96A180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F0F-1E29-4C1C-AF44-CEDB3A6D87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13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7D77-1921-42BB-B91D-2FBD96A180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F0F-1E29-4C1C-AF44-CEDB3A6D87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92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7D77-1921-42BB-B91D-2FBD96A180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F0F-1E29-4C1C-AF44-CEDB3A6D87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7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7D77-1921-42BB-B91D-2FBD96A180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F0F-1E29-4C1C-AF44-CEDB3A6D87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8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35563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35563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0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7D77-1921-42BB-B91D-2FBD96A180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F0F-1E29-4C1C-AF44-CEDB3A6D87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78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7D77-1921-42BB-B91D-2FBD96A180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F0F-1E29-4C1C-AF44-CEDB3A6D87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06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7D77-1921-42BB-B91D-2FBD96A180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F0F-1E29-4C1C-AF44-CEDB3A6D87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91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7D77-1921-42BB-B91D-2FBD96A180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F0F-1E29-4C1C-AF44-CEDB3A6D87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89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7D77-1921-42BB-B91D-2FBD96A180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F0F-1E29-4C1C-AF44-CEDB3A6D87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46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7D77-1921-42BB-B91D-2FBD96A180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F0F-1E29-4C1C-AF44-CEDB3A6D87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6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34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0591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10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/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8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6"/>
              </a:cxn>
              <a:cxn ang="0">
                <a:pos x="5740" y="1906"/>
              </a:cxn>
              <a:cxn ang="0">
                <a:pos x="574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514"/>
              </a:solidFill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359525"/>
            <a:ext cx="1681163" cy="49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414098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 b="1">
          <a:solidFill>
            <a:schemeClr val="bg2"/>
          </a:solidFill>
          <a:effectLst/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="1">
          <a:solidFill>
            <a:schemeClr val="bg2"/>
          </a:solidFill>
          <a:effectLst/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000" b="1">
          <a:solidFill>
            <a:schemeClr val="bg2"/>
          </a:solidFill>
          <a:effectLst/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b="1">
          <a:solidFill>
            <a:schemeClr val="bg2"/>
          </a:solidFill>
          <a:effectLst/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C4E5D-6350-4E66-A5EC-09CD934332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35C93-E725-4228-8EC1-DB8A9B79FC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2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CAD2C-175C-4C67-B5C3-A27DFCD113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11508-13B8-4EF6-8562-E2D4ACDDB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8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7D77-1921-42BB-B91D-2FBD96A180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FF0F-1E29-4C1C-AF44-CEDB3A6D87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9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8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hydroacoustics.usgs.gov/index.shtml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bwtst.usgs.gov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hyperlink" Target="http://wwwrustla.er.usgs.gov/fcis/" TargetMode="External"/><Relationship Id="rId5" Type="http://schemas.openxmlformats.org/officeDocument/2006/relationships/hyperlink" Target="https/hydroacoustics.usgs.gov/forum" TargetMode="External"/><Relationship Id="rId4" Type="http://schemas.openxmlformats.org/officeDocument/2006/relationships/hyperlink" Target="https://simon.er.usgs.gov/smf/index.php?board=45.0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Hydroacoustics And Field Computing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Tablet Usage for Hydroacoustics: Experiences and Lessons Learned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4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WI-WSC Tablets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Tablets</a:t>
            </a:r>
          </a:p>
          <a:p>
            <a:pPr lvl="1"/>
            <a:r>
              <a:rPr lang="en-US" dirty="0" smtClean="0"/>
              <a:t>HP Slate 500      8-inch</a:t>
            </a:r>
          </a:p>
          <a:p>
            <a:pPr lvl="1"/>
            <a:r>
              <a:rPr lang="en-US" dirty="0" smtClean="0"/>
              <a:t>ACER W500     10-inch</a:t>
            </a:r>
          </a:p>
          <a:p>
            <a:pPr lvl="1"/>
            <a:r>
              <a:rPr lang="en-US" dirty="0" smtClean="0"/>
              <a:t>Fujitsu              10-inch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Tablets</a:t>
            </a:r>
          </a:p>
          <a:p>
            <a:pPr lvl="1"/>
            <a:r>
              <a:rPr lang="en-US" dirty="0" smtClean="0"/>
              <a:t>Asus ME400C    8-inch</a:t>
            </a:r>
          </a:p>
          <a:p>
            <a:pPr lvl="1"/>
            <a:r>
              <a:rPr lang="en-US" dirty="0" smtClean="0"/>
              <a:t>Acer W3-810     8-inch</a:t>
            </a:r>
          </a:p>
          <a:p>
            <a:pPr lvl="1"/>
            <a:r>
              <a:rPr lang="en-US" dirty="0" smtClean="0"/>
              <a:t>Dell Latitude 10 – ST2                     10-inch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Things you need to watch out for…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Standard USB port</a:t>
            </a:r>
          </a:p>
          <a:p>
            <a:pPr lvl="1"/>
            <a:r>
              <a:rPr lang="en-US" dirty="0" smtClean="0"/>
              <a:t>SD Card Slot</a:t>
            </a:r>
          </a:p>
          <a:p>
            <a:pPr lvl="1"/>
            <a:r>
              <a:rPr lang="en-US" dirty="0" smtClean="0"/>
              <a:t>Processor Speed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Non-dedicated power</a:t>
            </a:r>
          </a:p>
          <a:p>
            <a:pPr lvl="1"/>
            <a:r>
              <a:rPr lang="en-US" dirty="0" smtClean="0"/>
              <a:t>Real-estate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5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WI-WSC 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Tablets</a:t>
            </a:r>
          </a:p>
          <a:p>
            <a:pPr lvl="1"/>
            <a:r>
              <a:rPr lang="en-US" dirty="0" smtClean="0"/>
              <a:t>Panasonic </a:t>
            </a:r>
            <a:r>
              <a:rPr lang="en-US" dirty="0" err="1" smtClean="0"/>
              <a:t>ToughPad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FZ-G1   10.1-inch</a:t>
            </a:r>
          </a:p>
          <a:p>
            <a:pPr lvl="2"/>
            <a:r>
              <a:rPr lang="en-US" dirty="0" smtClean="0"/>
              <a:t>2.40 GHz Intel Core i5</a:t>
            </a:r>
          </a:p>
          <a:p>
            <a:pPr lvl="2"/>
            <a:r>
              <a:rPr lang="en-US" dirty="0" smtClean="0"/>
              <a:t>128 GB Hard drive</a:t>
            </a:r>
          </a:p>
          <a:p>
            <a:pPr lvl="2"/>
            <a:r>
              <a:rPr lang="en-US" dirty="0" smtClean="0"/>
              <a:t>Win 8.1 64-bit OS</a:t>
            </a:r>
          </a:p>
          <a:p>
            <a:pPr lvl="2"/>
            <a:r>
              <a:rPr lang="en-US" dirty="0" smtClean="0"/>
              <a:t>8 GB Ram</a:t>
            </a:r>
          </a:p>
          <a:p>
            <a:pPr lvl="2"/>
            <a:r>
              <a:rPr lang="en-US" dirty="0" smtClean="0"/>
              <a:t>10.6’ HD screen (1920x1200)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Microsoft Surface Pro2</a:t>
            </a:r>
            <a:br>
              <a:rPr lang="en-US" dirty="0" smtClean="0"/>
            </a:br>
            <a:r>
              <a:rPr lang="en-US" dirty="0" smtClean="0"/>
              <a:t>10.6-inch</a:t>
            </a:r>
          </a:p>
          <a:p>
            <a:pPr lvl="2"/>
            <a:r>
              <a:rPr lang="en-US" dirty="0" smtClean="0"/>
              <a:t>1.70 GHz Intel Core i5</a:t>
            </a:r>
          </a:p>
          <a:p>
            <a:pPr lvl="2"/>
            <a:r>
              <a:rPr lang="en-US" dirty="0" smtClean="0"/>
              <a:t>128 GB Hard drive</a:t>
            </a:r>
          </a:p>
          <a:p>
            <a:pPr lvl="2"/>
            <a:r>
              <a:rPr lang="en-US" dirty="0" smtClean="0"/>
              <a:t>Win 8 64-bit OS</a:t>
            </a:r>
          </a:p>
          <a:p>
            <a:pPr lvl="2"/>
            <a:r>
              <a:rPr lang="en-US" dirty="0"/>
              <a:t>4</a:t>
            </a:r>
            <a:r>
              <a:rPr lang="en-US" dirty="0" smtClean="0"/>
              <a:t> GB Ram</a:t>
            </a:r>
          </a:p>
          <a:p>
            <a:pPr lvl="2"/>
            <a:r>
              <a:rPr lang="en-US" dirty="0" smtClean="0"/>
              <a:t>10.6’ HD screen (1920x1080)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Dell </a:t>
            </a:r>
            <a:r>
              <a:rPr lang="en-US" dirty="0" err="1" smtClean="0"/>
              <a:t>Nevue</a:t>
            </a:r>
            <a:r>
              <a:rPr lang="en-US" dirty="0" smtClean="0"/>
              <a:t> 11 Pro</a:t>
            </a:r>
            <a:br>
              <a:rPr lang="en-US" dirty="0" smtClean="0"/>
            </a:br>
            <a:r>
              <a:rPr lang="en-US" dirty="0" smtClean="0"/>
              <a:t>10.8-inch</a:t>
            </a:r>
          </a:p>
          <a:p>
            <a:pPr lvl="2"/>
            <a:r>
              <a:rPr lang="en-US" dirty="0" smtClean="0"/>
              <a:t>1.5 GHz Intel Core i5</a:t>
            </a:r>
          </a:p>
          <a:p>
            <a:pPr lvl="2"/>
            <a:r>
              <a:rPr lang="en-US" dirty="0" smtClean="0"/>
              <a:t>128 GB Hard drive</a:t>
            </a:r>
          </a:p>
          <a:p>
            <a:pPr lvl="2"/>
            <a:r>
              <a:rPr lang="en-US" dirty="0" smtClean="0"/>
              <a:t>Win 8.1 64-bit OS</a:t>
            </a:r>
          </a:p>
          <a:p>
            <a:pPr lvl="2"/>
            <a:r>
              <a:rPr lang="en-US" dirty="0" smtClean="0"/>
              <a:t>4 GB Ram</a:t>
            </a:r>
          </a:p>
          <a:p>
            <a:pPr lvl="2"/>
            <a:r>
              <a:rPr lang="en-US" dirty="0" smtClean="0"/>
              <a:t>10.8’ HD screen (1920x1080)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Pros </a:t>
            </a:r>
          </a:p>
          <a:p>
            <a:pPr lvl="1"/>
            <a:r>
              <a:rPr lang="en-US" dirty="0" smtClean="0"/>
              <a:t>Win 8/8.1</a:t>
            </a:r>
          </a:p>
          <a:p>
            <a:pPr lvl="1"/>
            <a:r>
              <a:rPr lang="en-US" dirty="0" smtClean="0"/>
              <a:t>Full Microsoft OS (must)</a:t>
            </a:r>
            <a:br>
              <a:rPr lang="en-US" dirty="0" smtClean="0"/>
            </a:br>
            <a:r>
              <a:rPr lang="en-US" dirty="0" smtClean="0"/>
              <a:t>USGS Field Software will not run on Microsoft RT</a:t>
            </a:r>
          </a:p>
          <a:p>
            <a:pPr lvl="1"/>
            <a:r>
              <a:rPr lang="en-US" dirty="0" smtClean="0"/>
              <a:t>Faster processor (min 1.5 GHz - Intel Core i5)</a:t>
            </a:r>
          </a:p>
          <a:p>
            <a:pPr lvl="1"/>
            <a:r>
              <a:rPr lang="en-US" dirty="0" smtClean="0"/>
              <a:t>Possible Desktop replacement w/ dual monitors requires docking station</a:t>
            </a:r>
          </a:p>
          <a:p>
            <a:pPr lvl="2"/>
            <a:r>
              <a:rPr lang="en-US" dirty="0" smtClean="0"/>
              <a:t>Full software field image allows on-site data processing (SiteVisit and GRSAT), using a </a:t>
            </a:r>
            <a:r>
              <a:rPr lang="en-US" dirty="0" err="1" smtClean="0"/>
              <a:t>MiFi</a:t>
            </a:r>
            <a:r>
              <a:rPr lang="en-US" dirty="0" smtClean="0"/>
              <a:t> or Smartphone </a:t>
            </a:r>
            <a:r>
              <a:rPr lang="en-US" dirty="0" err="1" smtClean="0"/>
              <a:t>HotSpot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eRAS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Can run all software, PCFF7.1, </a:t>
            </a:r>
            <a:r>
              <a:rPr lang="en-US" dirty="0" err="1" smtClean="0"/>
              <a:t>Sonutils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Higher screen resolution allows software to “fit” better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$$$</a:t>
            </a:r>
          </a:p>
          <a:p>
            <a:pPr lvl="1"/>
            <a:r>
              <a:rPr lang="en-US" dirty="0" smtClean="0"/>
              <a:t>Battery life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Next Gen…</a:t>
            </a:r>
          </a:p>
          <a:p>
            <a:pPr marL="457200" lvl="1" indent="0">
              <a:buNone/>
            </a:pPr>
            <a:r>
              <a:rPr lang="en-US" dirty="0" smtClean="0"/>
              <a:t>Microsoft Surface Pro3?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87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89721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400" y="4852708"/>
            <a:ext cx="23336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WI-WSC tablets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2" y="3189721"/>
            <a:ext cx="2112016" cy="182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23336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66" y="4824133"/>
            <a:ext cx="23116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2138210" cy="15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7" y="1360921"/>
            <a:ext cx="319403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96573"/>
            <a:ext cx="281463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93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Pros and Cons from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Outdoor – viewable in sunlight</a:t>
            </a:r>
          </a:p>
          <a:p>
            <a:r>
              <a:rPr lang="en-US" dirty="0" smtClean="0"/>
              <a:t>USB ports – </a:t>
            </a:r>
            <a:r>
              <a:rPr lang="en-US" dirty="0" err="1" smtClean="0"/>
              <a:t>std</a:t>
            </a:r>
            <a:r>
              <a:rPr lang="en-US" dirty="0" smtClean="0"/>
              <a:t>/micro</a:t>
            </a:r>
            <a:br>
              <a:rPr lang="en-US" dirty="0" smtClean="0"/>
            </a:br>
            <a:r>
              <a:rPr lang="en-US" dirty="0" smtClean="0"/>
              <a:t>adaptor cables for </a:t>
            </a:r>
            <a:r>
              <a:rPr lang="en-US" dirty="0" err="1" smtClean="0"/>
              <a:t>Parani’s</a:t>
            </a:r>
            <a:endParaRPr lang="en-US" dirty="0"/>
          </a:p>
          <a:p>
            <a:r>
              <a:rPr lang="en-US" dirty="0" smtClean="0"/>
              <a:t>Internal BT support for other BT Devices, keyboard, etc.</a:t>
            </a:r>
            <a:endParaRPr lang="en-US" dirty="0"/>
          </a:p>
          <a:p>
            <a:pPr lvl="1"/>
            <a:r>
              <a:rPr lang="en-US" dirty="0" smtClean="0"/>
              <a:t>Platform dependent, may cause interference when using BT nubs, like AZIOs.</a:t>
            </a:r>
          </a:p>
          <a:p>
            <a:r>
              <a:rPr lang="en-US" dirty="0" smtClean="0"/>
              <a:t>Portability, flexibility and versatility in mounts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Multi-function single  USB port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harging uses same USB port</a:t>
            </a:r>
          </a:p>
          <a:p>
            <a:r>
              <a:rPr lang="en-US" dirty="0" smtClean="0"/>
              <a:t>Processor speeds</a:t>
            </a:r>
          </a:p>
          <a:p>
            <a:pPr lvl="1"/>
            <a:r>
              <a:rPr lang="en-US" dirty="0" smtClean="0"/>
              <a:t>Higher speed with later models</a:t>
            </a:r>
          </a:p>
          <a:p>
            <a:r>
              <a:rPr lang="en-US" dirty="0" smtClean="0"/>
              <a:t>OS limitations</a:t>
            </a:r>
          </a:p>
          <a:p>
            <a:pPr lvl="1"/>
            <a:r>
              <a:rPr lang="en-US" dirty="0" smtClean="0"/>
              <a:t>Hard Drive, min 120 GBs</a:t>
            </a:r>
          </a:p>
          <a:p>
            <a:r>
              <a:rPr lang="en-US" dirty="0" smtClean="0"/>
              <a:t>Stylus</a:t>
            </a:r>
          </a:p>
          <a:p>
            <a:r>
              <a:rPr lang="en-US" dirty="0" smtClean="0"/>
              <a:t>Keyboard functionality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Battery life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2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17721" y="-281391"/>
            <a:ext cx="9520156" cy="714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23165"/>
            <a:ext cx="2066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Panasonic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 CF-H2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3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90945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Panasonic CF-H2 Specs:</a:t>
            </a:r>
          </a:p>
          <a:p>
            <a:endParaRPr lang="en-US" sz="4800" dirty="0" smtClean="0">
              <a:solidFill>
                <a:srgbClr val="FFFF00"/>
              </a:solidFill>
            </a:endParaRPr>
          </a:p>
          <a:p>
            <a:r>
              <a:rPr lang="en-US" sz="4800" dirty="0">
                <a:solidFill>
                  <a:srgbClr val="FFFF00"/>
                </a:solidFill>
              </a:rPr>
              <a:t>	</a:t>
            </a:r>
            <a:r>
              <a:rPr lang="en-US" sz="4800" dirty="0" smtClean="0">
                <a:solidFill>
                  <a:srgbClr val="FFFF00"/>
                </a:solidFill>
              </a:rPr>
              <a:t>- Intel Core I5 1.7 </a:t>
            </a:r>
            <a:r>
              <a:rPr lang="en-US" sz="4800" dirty="0" err="1" smtClean="0">
                <a:solidFill>
                  <a:srgbClr val="FFFF00"/>
                </a:solidFill>
              </a:rPr>
              <a:t>gHz</a:t>
            </a:r>
            <a:r>
              <a:rPr lang="en-US" sz="4800" dirty="0" smtClean="0">
                <a:solidFill>
                  <a:srgbClr val="FFFF00"/>
                </a:solidFill>
              </a:rPr>
              <a:t> proc.</a:t>
            </a:r>
          </a:p>
          <a:p>
            <a:r>
              <a:rPr lang="en-US" sz="4800" dirty="0">
                <a:solidFill>
                  <a:srgbClr val="FFFF00"/>
                </a:solidFill>
              </a:rPr>
              <a:t>	</a:t>
            </a:r>
            <a:r>
              <a:rPr lang="en-US" sz="4800" dirty="0" smtClean="0">
                <a:solidFill>
                  <a:srgbClr val="FFFF00"/>
                </a:solidFill>
              </a:rPr>
              <a:t>- 120 GB SSD drive</a:t>
            </a:r>
          </a:p>
          <a:p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smtClean="0">
                <a:solidFill>
                  <a:srgbClr val="FFFF00"/>
                </a:solidFill>
              </a:rPr>
              <a:t>      - 4-8 GB of RAM</a:t>
            </a:r>
          </a:p>
          <a:p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smtClean="0">
                <a:solidFill>
                  <a:srgbClr val="FFFF00"/>
                </a:solidFill>
              </a:rPr>
              <a:t>      - 64 Bit OS</a:t>
            </a:r>
          </a:p>
          <a:p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smtClean="0">
                <a:solidFill>
                  <a:srgbClr val="FFFF00"/>
                </a:solidFill>
              </a:rPr>
              <a:t>      - Class 1 </a:t>
            </a:r>
            <a:r>
              <a:rPr lang="en-US" sz="4800" dirty="0" err="1" smtClean="0">
                <a:solidFill>
                  <a:srgbClr val="FFFF00"/>
                </a:solidFill>
              </a:rPr>
              <a:t>bluetooth</a:t>
            </a:r>
            <a:endParaRPr lang="en-US" sz="4800" dirty="0" smtClean="0">
              <a:solidFill>
                <a:srgbClr val="FFFF00"/>
              </a:solidFill>
            </a:endParaRPr>
          </a:p>
          <a:p>
            <a:endParaRPr lang="en-US" sz="48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2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/>
          <a:stretch/>
        </p:blipFill>
        <p:spPr bwMode="auto">
          <a:xfrm>
            <a:off x="762000" y="80954"/>
            <a:ext cx="7890164" cy="677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06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0" r="33419" b="17692"/>
          <a:stretch/>
        </p:blipFill>
        <p:spPr bwMode="auto">
          <a:xfrm>
            <a:off x="2057400" y="2311058"/>
            <a:ext cx="5257800" cy="425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52400"/>
            <a:ext cx="91594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Digitizer Pens: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Pen sent with tablet is not good.  Rugged digitizer pen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from Motion computing works well but does not fit 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into the tablet. Buy spares because they are easy to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lose 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7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4" t="29161" r="26912" b="33356"/>
          <a:stretch/>
        </p:blipFill>
        <p:spPr bwMode="auto">
          <a:xfrm rot="10800000">
            <a:off x="762000" y="2438400"/>
            <a:ext cx="7620000" cy="418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57200"/>
            <a:ext cx="8677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CF-H2 holds two batteries.  Battery life is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average.  Recommend purchasing spares.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9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8031"/>
            <a:ext cx="8229600" cy="6175169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533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7963"/>
          </a:xfrm>
        </p:spPr>
        <p:txBody>
          <a:bodyPr/>
          <a:lstStyle/>
          <a:p>
            <a:r>
              <a:rPr lang="en-US" sz="2400" dirty="0" smtClean="0"/>
              <a:t>Water Science Center Experiences</a:t>
            </a:r>
          </a:p>
          <a:p>
            <a:pPr lvl="1"/>
            <a:r>
              <a:rPr lang="en-US" sz="2000" dirty="0" err="1" smtClean="0"/>
              <a:t>Arin</a:t>
            </a:r>
            <a:r>
              <a:rPr lang="en-US" sz="2000" dirty="0" smtClean="0"/>
              <a:t> Peters – </a:t>
            </a:r>
            <a:r>
              <a:rPr lang="en-US" sz="2000" dirty="0" err="1" smtClean="0"/>
              <a:t>Hydrographer</a:t>
            </a:r>
            <a:r>
              <a:rPr lang="en-US" sz="2000" dirty="0" smtClean="0"/>
              <a:t>, KS WSC </a:t>
            </a:r>
          </a:p>
          <a:p>
            <a:pPr lvl="1"/>
            <a:r>
              <a:rPr lang="en-US" sz="2000" dirty="0" smtClean="0"/>
              <a:t>Kevin Housel – </a:t>
            </a:r>
            <a:r>
              <a:rPr lang="en-US" sz="2000" dirty="0" err="1" smtClean="0"/>
              <a:t>Hydrographer</a:t>
            </a:r>
            <a:r>
              <a:rPr lang="en-US" sz="2000" dirty="0" smtClean="0"/>
              <a:t> and field technical support, WI WSC</a:t>
            </a:r>
          </a:p>
          <a:p>
            <a:pPr lvl="1"/>
            <a:r>
              <a:rPr lang="en-US" sz="2000" dirty="0" smtClean="0"/>
              <a:t>Clinton </a:t>
            </a:r>
            <a:r>
              <a:rPr lang="en-US" sz="2000" dirty="0" err="1" smtClean="0"/>
              <a:t>Hittle</a:t>
            </a:r>
            <a:r>
              <a:rPr lang="en-US" sz="2000" dirty="0" smtClean="0"/>
              <a:t> – Pittsburg Field Office Chief,</a:t>
            </a:r>
            <a:br>
              <a:rPr lang="en-US" sz="2000" dirty="0" smtClean="0"/>
            </a:br>
            <a:r>
              <a:rPr lang="en-US" sz="2000" dirty="0" smtClean="0"/>
              <a:t>PA WSC</a:t>
            </a:r>
          </a:p>
          <a:p>
            <a:r>
              <a:rPr lang="en-US" sz="2400" dirty="0" smtClean="0"/>
              <a:t>Summary of Options</a:t>
            </a:r>
          </a:p>
          <a:p>
            <a:pPr lvl="1"/>
            <a:r>
              <a:rPr lang="en-US" sz="2000" dirty="0" smtClean="0"/>
              <a:t>Jason </a:t>
            </a:r>
            <a:r>
              <a:rPr lang="en-US" sz="2000" dirty="0" err="1" smtClean="0"/>
              <a:t>McVay</a:t>
            </a:r>
            <a:r>
              <a:rPr lang="en-US" sz="2000" dirty="0" smtClean="0"/>
              <a:t> – </a:t>
            </a:r>
            <a:r>
              <a:rPr lang="en-US" sz="2000" dirty="0" err="1" smtClean="0"/>
              <a:t>HaWG</a:t>
            </a:r>
            <a:r>
              <a:rPr lang="en-US" sz="2000" dirty="0" smtClean="0"/>
              <a:t> regional </a:t>
            </a:r>
            <a:r>
              <a:rPr lang="en-US" sz="2000" dirty="0"/>
              <a:t>r</a:t>
            </a:r>
            <a:r>
              <a:rPr lang="en-US" sz="2000" dirty="0" smtClean="0"/>
              <a:t>epresentative  - IA WSC</a:t>
            </a:r>
          </a:p>
          <a:p>
            <a:r>
              <a:rPr lang="en-US" sz="2400" dirty="0" smtClean="0"/>
              <a:t>Open Discussion </a:t>
            </a:r>
          </a:p>
          <a:p>
            <a:pPr lvl="1"/>
            <a:r>
              <a:rPr lang="en-US" sz="2000" dirty="0" smtClean="0"/>
              <a:t>All presenters</a:t>
            </a:r>
          </a:p>
          <a:p>
            <a:pPr lvl="1"/>
            <a:r>
              <a:rPr lang="en-US" sz="2000" dirty="0" smtClean="0"/>
              <a:t>Burl </a:t>
            </a:r>
            <a:r>
              <a:rPr lang="en-US" sz="2000" dirty="0" err="1" smtClean="0"/>
              <a:t>Goree</a:t>
            </a:r>
            <a:r>
              <a:rPr lang="en-US" sz="2000" dirty="0" smtClean="0"/>
              <a:t>  - Field Computing Integration and Support (FCIS)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2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929462" cy="409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10234"/>
            <a:ext cx="77410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Internal Bluetooth option:</a:t>
            </a:r>
          </a:p>
          <a:p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dirty="0" smtClean="0">
                <a:solidFill>
                  <a:srgbClr val="FFFF00"/>
                </a:solidFill>
              </a:rPr>
              <a:t>- Very good range.</a:t>
            </a:r>
          </a:p>
          <a:p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dirty="0" smtClean="0">
                <a:solidFill>
                  <a:srgbClr val="FFFF00"/>
                </a:solidFill>
              </a:rPr>
              <a:t>- Connect to the instrument before </a:t>
            </a:r>
          </a:p>
          <a:p>
            <a:r>
              <a:rPr lang="en-US" sz="3600" dirty="0">
                <a:solidFill>
                  <a:srgbClr val="FFFF00"/>
                </a:solidFill>
              </a:rPr>
              <a:t>	</a:t>
            </a:r>
            <a:r>
              <a:rPr lang="en-US" sz="3600" dirty="0" smtClean="0">
                <a:solidFill>
                  <a:srgbClr val="FFFF00"/>
                </a:solidFill>
              </a:rPr>
              <a:t>   entering the software package.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1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3909"/>
            <a:ext cx="6636327" cy="663632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47800" y="286434"/>
            <a:ext cx="6455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Sontek</a:t>
            </a:r>
            <a:r>
              <a:rPr lang="en-US" sz="3600" dirty="0" smtClean="0">
                <a:solidFill>
                  <a:srgbClr val="002060"/>
                </a:solidFill>
              </a:rPr>
              <a:t> M9 has internal </a:t>
            </a:r>
            <a:r>
              <a:rPr lang="en-US" sz="3600" dirty="0" err="1" smtClean="0">
                <a:solidFill>
                  <a:srgbClr val="002060"/>
                </a:solidFill>
              </a:rPr>
              <a:t>bluetooth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7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67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4691"/>
            <a:ext cx="6625936" cy="662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81000" y="2057400"/>
            <a:ext cx="3276600" cy="16764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19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44436"/>
            <a:ext cx="358775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8" y="304801"/>
            <a:ext cx="4691312" cy="646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971800" y="2209800"/>
            <a:ext cx="1371600" cy="132875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72247" y="1427018"/>
            <a:ext cx="2711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RSL software: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8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6564" y="210233"/>
            <a:ext cx="4269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Panasonic CF-H2 Tips: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8928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Disable </a:t>
            </a:r>
            <a:r>
              <a:rPr lang="en-US" sz="3600" dirty="0" err="1" smtClean="0">
                <a:solidFill>
                  <a:srgbClr val="FFFF00"/>
                </a:solidFill>
              </a:rPr>
              <a:t>bluetooth</a:t>
            </a:r>
            <a:r>
              <a:rPr lang="en-US" sz="3600" dirty="0" smtClean="0">
                <a:solidFill>
                  <a:srgbClr val="FFFF00"/>
                </a:solidFill>
              </a:rPr>
              <a:t> when not needed as it can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Interfere with other communications such as </a:t>
            </a:r>
          </a:p>
          <a:p>
            <a:r>
              <a:rPr lang="en-US" sz="3600" dirty="0">
                <a:solidFill>
                  <a:srgbClr val="FFFF00"/>
                </a:solidFill>
              </a:rPr>
              <a:t>c</a:t>
            </a:r>
            <a:r>
              <a:rPr lang="en-US" sz="3600" dirty="0" smtClean="0">
                <a:solidFill>
                  <a:srgbClr val="FFFF00"/>
                </a:solidFill>
              </a:rPr>
              <a:t>ommunicating with an ADVM via serial.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Turn power save off while collecting discharge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measurement data. 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2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609600" y="304800"/>
            <a:ext cx="7772400" cy="838199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tx2"/>
                </a:solidFill>
              </a:rPr>
              <a:t>Hydroacoustics </a:t>
            </a:r>
            <a:r>
              <a:rPr lang="en-US" sz="2800" dirty="0">
                <a:solidFill>
                  <a:schemeClr val="tx2"/>
                </a:solidFill>
              </a:rPr>
              <a:t>and Field Computing </a:t>
            </a:r>
            <a:r>
              <a:rPr lang="en-US" sz="2800" dirty="0" smtClean="0">
                <a:solidFill>
                  <a:schemeClr val="tx2"/>
                </a:solidFill>
              </a:rPr>
              <a:t>Webinar Summary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1447800" y="1524000"/>
            <a:ext cx="6400800" cy="3581400"/>
          </a:xfrm>
        </p:spPr>
        <p:txBody>
          <a:bodyPr/>
          <a:lstStyle/>
          <a:p>
            <a:pPr algn="l"/>
            <a:r>
              <a:rPr lang="en-US" sz="1600" dirty="0" smtClean="0">
                <a:solidFill>
                  <a:schemeClr val="bg2"/>
                </a:solidFill>
              </a:rPr>
              <a:t>-We heard from three different users within the USGS using tablets while collecting Hydroacoustic data. </a:t>
            </a:r>
            <a:endParaRPr lang="en-US" sz="1600" dirty="0">
              <a:solidFill>
                <a:schemeClr val="bg2"/>
              </a:solidFill>
            </a:endParaRPr>
          </a:p>
          <a:p>
            <a:pPr algn="l"/>
            <a:r>
              <a:rPr lang="en-US" sz="1600" dirty="0" smtClean="0">
                <a:solidFill>
                  <a:schemeClr val="bg2"/>
                </a:solidFill>
              </a:rPr>
              <a:t>-All three are using different tablet platforms.</a:t>
            </a:r>
          </a:p>
          <a:p>
            <a:pPr algn="l"/>
            <a:r>
              <a:rPr lang="en-US" sz="1600" dirty="0" smtClean="0">
                <a:solidFill>
                  <a:schemeClr val="bg2"/>
                </a:solidFill>
              </a:rPr>
              <a:t>-Some of the reasons for making the change to a tablet are. </a:t>
            </a:r>
            <a:endParaRPr lang="en-US" sz="1600" dirty="0">
              <a:solidFill>
                <a:schemeClr val="bg2"/>
              </a:solidFill>
            </a:endParaRPr>
          </a:p>
          <a:p>
            <a:pPr algn="l"/>
            <a:r>
              <a:rPr lang="en-US" sz="1600" dirty="0" smtClean="0">
                <a:solidFill>
                  <a:schemeClr val="bg2"/>
                </a:solidFill>
              </a:rPr>
              <a:t>	-Solo ADCP measurements</a:t>
            </a:r>
          </a:p>
          <a:p>
            <a:pPr algn="l"/>
            <a:r>
              <a:rPr lang="en-US" sz="1600" dirty="0">
                <a:solidFill>
                  <a:schemeClr val="bg2"/>
                </a:solidFill>
              </a:rPr>
              <a:t>	</a:t>
            </a:r>
            <a:r>
              <a:rPr lang="en-US" sz="1600" dirty="0" smtClean="0">
                <a:solidFill>
                  <a:schemeClr val="bg2"/>
                </a:solidFill>
              </a:rPr>
              <a:t>-Mobility</a:t>
            </a:r>
          </a:p>
          <a:p>
            <a:pPr algn="l"/>
            <a:r>
              <a:rPr lang="en-US" sz="1600" dirty="0">
                <a:solidFill>
                  <a:schemeClr val="bg2"/>
                </a:solidFill>
              </a:rPr>
              <a:t>	</a:t>
            </a:r>
            <a:r>
              <a:rPr lang="en-US" sz="1600" dirty="0" smtClean="0">
                <a:solidFill>
                  <a:schemeClr val="bg2"/>
                </a:solidFill>
              </a:rPr>
              <a:t>-Functionality – (</a:t>
            </a:r>
            <a:r>
              <a:rPr lang="en-US" sz="1600" dirty="0" err="1" smtClean="0">
                <a:solidFill>
                  <a:schemeClr val="bg2"/>
                </a:solidFill>
              </a:rPr>
              <a:t>ie</a:t>
            </a:r>
            <a:r>
              <a:rPr lang="en-US" sz="1600" dirty="0" smtClean="0">
                <a:solidFill>
                  <a:schemeClr val="bg2"/>
                </a:solidFill>
              </a:rPr>
              <a:t>. rugged, robust processing, 	replaceable)</a:t>
            </a:r>
          </a:p>
          <a:p>
            <a:pPr algn="l"/>
            <a:r>
              <a:rPr lang="en-US" sz="1600" dirty="0" smtClean="0">
                <a:solidFill>
                  <a:schemeClr val="bg2"/>
                </a:solidFill>
              </a:rPr>
              <a:t>-With the many options available for tablets there are trade-offs of cost, performance and durability. Each WSC will need to determine the option that works best for their situation. </a:t>
            </a:r>
          </a:p>
          <a:p>
            <a:pPr algn="l"/>
            <a:endParaRPr lang="en-US" sz="1600" dirty="0" smtClean="0">
              <a:solidFill>
                <a:schemeClr val="bg2"/>
              </a:solidFill>
            </a:endParaRPr>
          </a:p>
          <a:p>
            <a:pPr algn="l"/>
            <a:endParaRPr lang="en-US" sz="1600" dirty="0" smtClean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4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Tablet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Inexpensive and Portable </a:t>
            </a:r>
            <a:r>
              <a:rPr lang="en-US" sz="2400" dirty="0"/>
              <a:t>– Processors and memory are less superior and tend to be used mostly for data collection and not used as a substitute for a full laptop or tablet. The processors for these tablets are usually Intel Atom (Bay Trail) processors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Desired minimum specs:</a:t>
            </a:r>
          </a:p>
          <a:p>
            <a:pPr lvl="1"/>
            <a:r>
              <a:rPr lang="en-US" sz="2000" dirty="0"/>
              <a:t>1280 x 800 </a:t>
            </a:r>
            <a:r>
              <a:rPr lang="en-US" sz="2000" dirty="0" smtClean="0"/>
              <a:t>resolution</a:t>
            </a:r>
          </a:p>
          <a:p>
            <a:pPr lvl="1"/>
            <a:r>
              <a:rPr lang="en-US" sz="2000" dirty="0"/>
              <a:t>2 gigs of </a:t>
            </a:r>
            <a:r>
              <a:rPr lang="en-US" sz="2000" dirty="0" smtClean="0"/>
              <a:t>RAM</a:t>
            </a:r>
          </a:p>
          <a:p>
            <a:pPr lvl="1"/>
            <a:r>
              <a:rPr lang="en-US" sz="2000" dirty="0"/>
              <a:t>32 gig hard drive (64 gigs preferred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/>
              <a:t>ability to use USB port and charge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tablet at the </a:t>
            </a:r>
            <a:r>
              <a:rPr lang="en-US" sz="2000" dirty="0" smtClean="0"/>
              <a:t>same time. (preferred)</a:t>
            </a:r>
          </a:p>
          <a:p>
            <a:pPr lvl="1"/>
            <a:r>
              <a:rPr lang="en-US" sz="2000" dirty="0"/>
              <a:t>Cost range: $300 to $700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b="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5340" r="24032" b="5138"/>
          <a:stretch/>
        </p:blipFill>
        <p:spPr>
          <a:xfrm rot="5400000">
            <a:off x="6632642" y="4081353"/>
            <a:ext cx="2362200" cy="1819494"/>
          </a:xfrm>
          <a:prstGeom prst="rect">
            <a:avLst/>
          </a:prstGeom>
        </p:spPr>
      </p:pic>
      <p:pic>
        <p:nvPicPr>
          <p:cNvPr id="9" name="Picture 2" descr="http://www.intel.com/content/dam/www/public/us/en/include/shop-showcase/2-in-1/img/dell/thumb-dell-venue-p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2209800" cy="1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1630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Tablet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 smtClean="0"/>
              <a:t>Powerful and Non ruggedized</a:t>
            </a:r>
            <a:r>
              <a:rPr lang="en-US" sz="2000" dirty="0" smtClean="0"/>
              <a:t>– </a:t>
            </a:r>
            <a:r>
              <a:rPr lang="en-US" sz="2000" dirty="0"/>
              <a:t>Processors and memory </a:t>
            </a:r>
            <a:r>
              <a:rPr lang="en-US" sz="2000" dirty="0" smtClean="0"/>
              <a:t>are more </a:t>
            </a:r>
            <a:r>
              <a:rPr lang="en-US" sz="2000" dirty="0"/>
              <a:t>robust and could be used as a full laptop or desktop</a:t>
            </a:r>
            <a:r>
              <a:rPr lang="en-US" sz="2000" dirty="0" smtClean="0"/>
              <a:t>. Although this option would need to be protected in adverse weather. </a:t>
            </a:r>
          </a:p>
          <a:p>
            <a:r>
              <a:rPr lang="en-US" sz="2000" dirty="0" smtClean="0"/>
              <a:t>Desired min.  Specs for this option are:</a:t>
            </a:r>
          </a:p>
          <a:p>
            <a:pPr lvl="1"/>
            <a:r>
              <a:rPr lang="en-US" sz="2000" dirty="0" smtClean="0"/>
              <a:t>I3 or I5 processor</a:t>
            </a:r>
          </a:p>
          <a:p>
            <a:pPr lvl="1"/>
            <a:r>
              <a:rPr lang="en-US" sz="2000" dirty="0" smtClean="0"/>
              <a:t>4 to 8 gig RAM</a:t>
            </a:r>
          </a:p>
          <a:p>
            <a:pPr lvl="1"/>
            <a:r>
              <a:rPr lang="en-US" sz="2000" dirty="0" smtClean="0"/>
              <a:t>128 gig hard drive</a:t>
            </a:r>
          </a:p>
          <a:p>
            <a:pPr lvl="1"/>
            <a:r>
              <a:rPr lang="en-US" sz="2000" dirty="0" smtClean="0"/>
              <a:t>USB 3.0</a:t>
            </a:r>
          </a:p>
          <a:p>
            <a:pPr lvl="1"/>
            <a:r>
              <a:rPr lang="en-US" sz="2000" dirty="0" smtClean="0"/>
              <a:t>$700+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319403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73437"/>
            <a:ext cx="3524956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Tablet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 smtClean="0"/>
              <a:t>Powerful and Ruggedized</a:t>
            </a:r>
            <a:r>
              <a:rPr lang="en-US" sz="2000" dirty="0" smtClean="0"/>
              <a:t>– </a:t>
            </a:r>
            <a:r>
              <a:rPr lang="en-US" sz="2000" dirty="0"/>
              <a:t>These tend to be fully ruggedized or mostly so, and have robust processors. The processor are typically I-3 or higher. </a:t>
            </a:r>
          </a:p>
          <a:p>
            <a:r>
              <a:rPr lang="en-US" sz="2000" dirty="0" smtClean="0"/>
              <a:t>Desired </a:t>
            </a:r>
            <a:r>
              <a:rPr lang="en-US" sz="2000" dirty="0"/>
              <a:t>min.  Specs for this option </a:t>
            </a:r>
            <a:r>
              <a:rPr lang="en-US" sz="2000" dirty="0" smtClean="0"/>
              <a:t>are:</a:t>
            </a:r>
          </a:p>
          <a:p>
            <a:pPr lvl="1"/>
            <a:r>
              <a:rPr lang="en-US" sz="2000" dirty="0" smtClean="0"/>
              <a:t>I3 </a:t>
            </a:r>
            <a:r>
              <a:rPr lang="en-US" sz="2000" dirty="0"/>
              <a:t>or I5 </a:t>
            </a:r>
            <a:r>
              <a:rPr lang="en-US" sz="2000" dirty="0" smtClean="0"/>
              <a:t>processor</a:t>
            </a:r>
          </a:p>
          <a:p>
            <a:pPr lvl="1"/>
            <a:r>
              <a:rPr lang="en-US" sz="2000" dirty="0" smtClean="0"/>
              <a:t>4 </a:t>
            </a:r>
            <a:r>
              <a:rPr lang="en-US" sz="2000" dirty="0"/>
              <a:t>to 8 gig </a:t>
            </a:r>
            <a:r>
              <a:rPr lang="en-US" sz="2000" dirty="0" smtClean="0"/>
              <a:t>RAM</a:t>
            </a:r>
          </a:p>
          <a:p>
            <a:pPr lvl="1"/>
            <a:r>
              <a:rPr lang="en-US" sz="2000" dirty="0" smtClean="0"/>
              <a:t>128 </a:t>
            </a:r>
            <a:r>
              <a:rPr lang="en-US" sz="2000" dirty="0"/>
              <a:t>gig hard </a:t>
            </a:r>
            <a:r>
              <a:rPr lang="en-US" sz="2000" dirty="0" smtClean="0"/>
              <a:t>drive</a:t>
            </a:r>
          </a:p>
          <a:p>
            <a:pPr lvl="1"/>
            <a:r>
              <a:rPr lang="en-US" sz="2000" dirty="0" smtClean="0"/>
              <a:t>USB 3.0</a:t>
            </a:r>
          </a:p>
          <a:p>
            <a:pPr lvl="1"/>
            <a:r>
              <a:rPr lang="en-US" sz="2000" dirty="0" smtClean="0"/>
              <a:t>Cost </a:t>
            </a:r>
            <a:r>
              <a:rPr lang="en-US" sz="2000" dirty="0"/>
              <a:t>range : </a:t>
            </a:r>
            <a:r>
              <a:rPr lang="en-US" sz="2000" dirty="0" smtClean="0"/>
              <a:t>$2000 to $3500+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/>
          <a:stretch/>
        </p:blipFill>
        <p:spPr bwMode="auto">
          <a:xfrm>
            <a:off x="5562600" y="2971800"/>
            <a:ext cx="2708564" cy="232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2743200" cy="196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83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407" y="1056257"/>
            <a:ext cx="7297310" cy="744512"/>
          </a:xfrm>
        </p:spPr>
        <p:txBody>
          <a:bodyPr>
            <a:normAutofit/>
          </a:bodyPr>
          <a:lstStyle/>
          <a:p>
            <a:r>
              <a:rPr lang="en-US" sz="3300" dirty="0"/>
              <a:t>Convertible tablet PCs for field computing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602" y="2372048"/>
            <a:ext cx="6937514" cy="341103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Advantages over laptops:</a:t>
            </a:r>
          </a:p>
          <a:p>
            <a:pPr algn="l"/>
            <a:endParaRPr lang="en-US" dirty="0" smtClean="0"/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 smtClean="0"/>
              <a:t>Smaller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 smtClean="0"/>
              <a:t>Lighter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 smtClean="0"/>
              <a:t>Cheaper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 smtClean="0"/>
              <a:t>More versatile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dirty="0" smtClean="0"/>
              <a:t>Battery life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r="2925"/>
          <a:stretch/>
        </p:blipFill>
        <p:spPr>
          <a:xfrm>
            <a:off x="3513366" y="2118154"/>
            <a:ext cx="5128253" cy="3092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68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1600" dirty="0" smtClean="0"/>
          </a:p>
          <a:p>
            <a:r>
              <a:rPr lang="en-US" dirty="0" smtClean="0"/>
              <a:t>Office: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ocking </a:t>
            </a:r>
            <a:r>
              <a:rPr lang="en-US" dirty="0"/>
              <a:t>station: tablet specific 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universal </a:t>
            </a:r>
            <a:r>
              <a:rPr lang="en-US" dirty="0"/>
              <a:t>USB 3.0 </a:t>
            </a:r>
            <a:r>
              <a:rPr lang="en-US" dirty="0" smtClean="0"/>
              <a:t>(</a:t>
            </a:r>
            <a:r>
              <a:rPr lang="en-US" dirty="0" err="1"/>
              <a:t>approx</a:t>
            </a:r>
            <a:r>
              <a:rPr lang="en-US" dirty="0"/>
              <a:t> $130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igabit Ethernet – for connecting to the network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dditional </a:t>
            </a:r>
            <a:r>
              <a:rPr lang="en-US" dirty="0"/>
              <a:t>USB </a:t>
            </a:r>
            <a:r>
              <a:rPr lang="en-US" dirty="0" smtClean="0"/>
              <a:t>ports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ual monitors</a:t>
            </a:r>
            <a:endParaRPr lang="en-US" sz="1600" dirty="0"/>
          </a:p>
          <a:p>
            <a:r>
              <a:rPr lang="en-US" sz="2800" dirty="0" smtClean="0"/>
              <a:t> Field: </a:t>
            </a:r>
          </a:p>
          <a:p>
            <a:pPr lvl="1"/>
            <a:r>
              <a:rPr lang="en-US" sz="2400" dirty="0" smtClean="0"/>
              <a:t>Instrument commutations</a:t>
            </a:r>
          </a:p>
          <a:p>
            <a:pPr lvl="2"/>
            <a:r>
              <a:rPr lang="en-US" sz="1600" dirty="0" smtClean="0"/>
              <a:t>USB Serial port </a:t>
            </a:r>
            <a:r>
              <a:rPr lang="en-US" sz="1600" dirty="0"/>
              <a:t>(FTDI chipset, available from HIF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err="1" smtClean="0"/>
              <a:t>Parani</a:t>
            </a:r>
            <a:r>
              <a:rPr lang="en-US" sz="1600" dirty="0" smtClean="0"/>
              <a:t> </a:t>
            </a:r>
            <a:r>
              <a:rPr lang="en-US" sz="1600" dirty="0"/>
              <a:t>SD1000U </a:t>
            </a:r>
            <a:r>
              <a:rPr lang="en-US" sz="1600" dirty="0" smtClean="0"/>
              <a:t> - can </a:t>
            </a:r>
            <a:r>
              <a:rPr lang="en-US" sz="1600" dirty="0"/>
              <a:t>be used as serial port and </a:t>
            </a:r>
            <a:r>
              <a:rPr lang="en-US" sz="1600" dirty="0" smtClean="0"/>
              <a:t>does</a:t>
            </a:r>
            <a:br>
              <a:rPr lang="en-US" sz="1600" dirty="0" smtClean="0"/>
            </a:br>
            <a:r>
              <a:rPr lang="en-US" sz="1600" dirty="0" smtClean="0"/>
              <a:t>not  </a:t>
            </a:r>
            <a:r>
              <a:rPr lang="en-US" sz="1600" dirty="0"/>
              <a:t>conflict with built-in </a:t>
            </a:r>
            <a:r>
              <a:rPr lang="en-US" sz="1600" dirty="0" err="1" smtClean="0"/>
              <a:t>bluetooth</a:t>
            </a:r>
            <a:endParaRPr lang="en-US" sz="1600" dirty="0" smtClean="0"/>
          </a:p>
          <a:p>
            <a:pPr lvl="2"/>
            <a:r>
              <a:rPr lang="en-US" sz="1600" dirty="0" smtClean="0"/>
              <a:t>Long range (Class 1) </a:t>
            </a:r>
            <a:r>
              <a:rPr lang="en-US" sz="1600" dirty="0"/>
              <a:t>Bluetooth </a:t>
            </a:r>
            <a:r>
              <a:rPr lang="en-US" sz="1600" dirty="0" smtClean="0"/>
              <a:t>USB  </a:t>
            </a:r>
          </a:p>
          <a:p>
            <a:pPr lvl="3"/>
            <a:r>
              <a:rPr lang="en-US" sz="1400" dirty="0"/>
              <a:t>m</a:t>
            </a:r>
            <a:r>
              <a:rPr lang="en-US" sz="1400" dirty="0" smtClean="0"/>
              <a:t>ay conflict </a:t>
            </a:r>
            <a:r>
              <a:rPr lang="en-US" sz="1400" dirty="0"/>
              <a:t>with </a:t>
            </a:r>
            <a:r>
              <a:rPr lang="en-US" sz="1400" dirty="0" smtClean="0"/>
              <a:t>internal </a:t>
            </a:r>
            <a:r>
              <a:rPr lang="en-US" sz="1400" dirty="0" err="1" smtClean="0"/>
              <a:t>bluetooth</a:t>
            </a:r>
            <a:r>
              <a:rPr lang="en-US" sz="1400" dirty="0" smtClean="0"/>
              <a:t>.  Which may mean </a:t>
            </a:r>
            <a:br>
              <a:rPr lang="en-US" sz="1400" dirty="0" smtClean="0"/>
            </a:br>
            <a:r>
              <a:rPr lang="en-US" sz="1400" dirty="0" smtClean="0"/>
              <a:t>that the internal </a:t>
            </a:r>
            <a:r>
              <a:rPr lang="en-US" sz="1400" dirty="0" err="1" smtClean="0"/>
              <a:t>bluetooth</a:t>
            </a:r>
            <a:r>
              <a:rPr lang="en-US" sz="1400" dirty="0" smtClean="0"/>
              <a:t> would have to be disabled.  </a:t>
            </a:r>
            <a:endParaRPr lang="en-US" sz="2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286000"/>
            <a:ext cx="599109" cy="1123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4732119"/>
            <a:ext cx="1017544" cy="866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4732118"/>
            <a:ext cx="366960" cy="749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9798" y="5959914"/>
            <a:ext cx="865203" cy="639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6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4"/>
              </a:rPr>
              <a:t>Electronic Field Forms and Mobile </a:t>
            </a:r>
            <a:r>
              <a:rPr lang="en-US" sz="2000" dirty="0" smtClean="0">
                <a:hlinkClick r:id="rId4"/>
              </a:rPr>
              <a:t>Computing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1600" dirty="0" smtClean="0">
                <a:hlinkClick r:id="rId5" action="ppaction://hlinkfile"/>
              </a:rPr>
              <a:t>https//hydroacoustics.usgs.gov/forum</a:t>
            </a:r>
            <a:endParaRPr lang="en-US" sz="1600" dirty="0"/>
          </a:p>
          <a:p>
            <a:pPr lvl="1"/>
            <a:r>
              <a:rPr lang="en-US" sz="1600" dirty="0" smtClean="0"/>
              <a:t>This room is located on the OSW forum and is meant to be a location for users to share their experiences with mobile computing, ask questions, and archive previous discussions. </a:t>
            </a:r>
          </a:p>
          <a:p>
            <a:r>
              <a:rPr lang="en-US" sz="2000" dirty="0" smtClean="0">
                <a:hlinkClick r:id="rId6"/>
              </a:rPr>
              <a:t>FCIS</a:t>
            </a:r>
            <a:r>
              <a:rPr lang="en-US" sz="2000" dirty="0"/>
              <a:t> - Field Computing Integration and Support (FCIS)</a:t>
            </a:r>
          </a:p>
          <a:p>
            <a:pPr lvl="1"/>
            <a:r>
              <a:rPr lang="en-US" sz="1600" dirty="0">
                <a:hlinkClick r:id="rId6"/>
              </a:rPr>
              <a:t>http://wwwrustla.er.usgs.gov/fcis</a:t>
            </a:r>
            <a:r>
              <a:rPr lang="en-US" sz="1600" dirty="0" smtClean="0">
                <a:hlinkClick r:id="rId6"/>
              </a:rPr>
              <a:t>/</a:t>
            </a:r>
            <a:endParaRPr lang="en-US" sz="1600" dirty="0" smtClean="0"/>
          </a:p>
          <a:p>
            <a:pPr lvl="1"/>
            <a:r>
              <a:rPr lang="en-US" sz="1600" dirty="0" smtClean="0"/>
              <a:t>Covers all of the information regarding SWAMI, SWAMI PC, Station Levels, MONKES, and CHIMP</a:t>
            </a:r>
          </a:p>
          <a:p>
            <a:r>
              <a:rPr lang="en-US" sz="2000" dirty="0">
                <a:hlinkClick r:id="rId7"/>
              </a:rPr>
              <a:t>BWTST (NT_TAC</a:t>
            </a:r>
            <a:r>
              <a:rPr lang="en-US" sz="2000" dirty="0" smtClean="0">
                <a:hlinkClick r:id="rId7"/>
              </a:rPr>
              <a:t>)</a:t>
            </a:r>
            <a:r>
              <a:rPr lang="en-US" sz="2000" dirty="0" smtClean="0"/>
              <a:t>  - Bureau Windows Technical Support </a:t>
            </a:r>
          </a:p>
          <a:p>
            <a:pPr lvl="1"/>
            <a:r>
              <a:rPr lang="en-US" sz="1600" dirty="0">
                <a:hlinkClick r:id="rId7"/>
              </a:rPr>
              <a:t>http://bwtst.usgs.gov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pPr lvl="1"/>
            <a:r>
              <a:rPr lang="en-US" sz="1600" dirty="0" smtClean="0"/>
              <a:t>Covers all of the current support related to the Windows operating system</a:t>
            </a:r>
          </a:p>
          <a:p>
            <a:r>
              <a:rPr lang="en-US" sz="2000" dirty="0">
                <a:hlinkClick r:id="rId8"/>
              </a:rPr>
              <a:t>OSW </a:t>
            </a:r>
            <a:r>
              <a:rPr lang="en-US" sz="2000" dirty="0" smtClean="0">
                <a:hlinkClick r:id="rId8"/>
              </a:rPr>
              <a:t>Hydroacoustics</a:t>
            </a:r>
            <a:endParaRPr lang="en-US" sz="2000" dirty="0" smtClean="0"/>
          </a:p>
          <a:p>
            <a:pPr lvl="1"/>
            <a:r>
              <a:rPr lang="en-US" sz="1600" dirty="0" smtClean="0"/>
              <a:t>hydroacoustics.usgs.gov</a:t>
            </a:r>
          </a:p>
          <a:p>
            <a:pPr lvl="1"/>
            <a:r>
              <a:rPr lang="en-US" sz="1600" dirty="0" smtClean="0"/>
              <a:t>Covers </a:t>
            </a:r>
            <a:r>
              <a:rPr lang="en-US" sz="1600" dirty="0" smtClean="0"/>
              <a:t>all of the latest information regarding the use of Hydroacoustic equipment within the USGS. Including were to find the latest software and firmware versions of our most commonly used equipment. </a:t>
            </a:r>
          </a:p>
          <a:p>
            <a:pPr lvl="1"/>
            <a:endParaRPr lang="en-US" sz="1600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41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2362200"/>
          </a:xfrm>
        </p:spPr>
        <p:txBody>
          <a:bodyPr/>
          <a:lstStyle/>
          <a:p>
            <a:r>
              <a:rPr lang="en-US" dirty="0" smtClean="0"/>
              <a:t>There has been time set aside during this webinar for questions so please feel free to ask. </a:t>
            </a:r>
          </a:p>
          <a:p>
            <a:r>
              <a:rPr lang="en-US" dirty="0" smtClean="0"/>
              <a:t>Thank you for attending.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5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9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9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76" y="1125607"/>
            <a:ext cx="6675119" cy="506896"/>
          </a:xfrm>
        </p:spPr>
        <p:txBody>
          <a:bodyPr>
            <a:noAutofit/>
          </a:bodyPr>
          <a:lstStyle/>
          <a:p>
            <a:r>
              <a:rPr lang="en-US" sz="3300" dirty="0"/>
              <a:t>ASUS T100 Transformer</a:t>
            </a:r>
            <a:endParaRPr lang="en-US" sz="33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42541" y="1632503"/>
            <a:ext cx="5520987" cy="3918005"/>
            <a:chOff x="4695735" y="940243"/>
            <a:chExt cx="7361316" cy="52240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82" t="3887" r="23227" b="4546"/>
            <a:stretch/>
          </p:blipFill>
          <p:spPr>
            <a:xfrm>
              <a:off x="4695735" y="940243"/>
              <a:ext cx="3304489" cy="30672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3" t="5340" r="24032" b="5138"/>
            <a:stretch/>
          </p:blipFill>
          <p:spPr>
            <a:xfrm rot="5400000">
              <a:off x="7433143" y="1540341"/>
              <a:ext cx="5224006" cy="40238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7" t="4638" r="4585" b="7106"/>
            <a:stretch/>
          </p:blipFill>
          <p:spPr>
            <a:xfrm>
              <a:off x="4698770" y="4221124"/>
              <a:ext cx="3301454" cy="194312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9872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1" y="2518187"/>
            <a:ext cx="6858000" cy="1836679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Specs: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Windows 8.1 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1.33 GHz atom Processor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2.00 GB RAM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32 GB Hard Drive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Micro SD slot for added storage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One USB 3.0 port in keyboard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One Micro USB port (charging point) in tablet 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$350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5476" y="1125607"/>
            <a:ext cx="6675119" cy="50689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prstClr val="black"/>
                </a:solidFill>
              </a:rPr>
              <a:t>ASUS T100 Transformer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9"/>
          <a:stretch/>
        </p:blipFill>
        <p:spPr>
          <a:xfrm>
            <a:off x="4216180" y="1865149"/>
            <a:ext cx="4538852" cy="303541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16180" y="5018907"/>
            <a:ext cx="4538852" cy="609906"/>
          </a:xfrm>
        </p:spPr>
        <p:txBody>
          <a:bodyPr>
            <a:normAutofit/>
          </a:bodyPr>
          <a:lstStyle/>
          <a:p>
            <a:r>
              <a:rPr lang="en-US" sz="1350" dirty="0"/>
              <a:t>Micro USB to USB adapter can be used if the keyboard is not connected or if you need to connect two devices</a:t>
            </a:r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64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667" y="769326"/>
            <a:ext cx="6858000" cy="678915"/>
          </a:xfrm>
        </p:spPr>
        <p:txBody>
          <a:bodyPr>
            <a:normAutofit/>
          </a:bodyPr>
          <a:lstStyle/>
          <a:p>
            <a:r>
              <a:rPr lang="en-US" sz="3300" dirty="0"/>
              <a:t>Other Options: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334" y="2517510"/>
            <a:ext cx="1926543" cy="560465"/>
          </a:xfrm>
        </p:spPr>
        <p:txBody>
          <a:bodyPr>
            <a:normAutofit/>
          </a:bodyPr>
          <a:lstStyle/>
          <a:p>
            <a:r>
              <a:rPr lang="en-US" sz="1125" dirty="0"/>
              <a:t>Dell Venue 11 Pro</a:t>
            </a:r>
          </a:p>
          <a:p>
            <a:r>
              <a:rPr lang="en-US" sz="1125" dirty="0"/>
              <a:t>$499</a:t>
            </a:r>
          </a:p>
          <a:p>
            <a:endParaRPr lang="en-US" dirty="0"/>
          </a:p>
        </p:txBody>
      </p:sp>
      <p:pic>
        <p:nvPicPr>
          <p:cNvPr id="2050" name="Picture 2" descr="http://www.intel.com/content/dam/www/public/us/en/include/shop-showcase/2-in-1/img/dell/thumb-dell-venue-p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2779059" cy="16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830627" y="2931977"/>
            <a:ext cx="1624054" cy="416049"/>
          </a:xfrm>
          <a:prstGeom prst="rect">
            <a:avLst/>
          </a:prstGeom>
        </p:spPr>
        <p:txBody>
          <a:bodyPr vert="horz" lIns="68580" tIns="34290" rIns="68580" bIns="3429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</a:rPr>
              <a:t>Lenovo </a:t>
            </a:r>
            <a:r>
              <a:rPr lang="en-US" sz="1800" dirty="0" err="1">
                <a:solidFill>
                  <a:prstClr val="black"/>
                </a:solidFill>
              </a:rPr>
              <a:t>Miix</a:t>
            </a:r>
            <a:r>
              <a:rPr lang="en-US" sz="1800" dirty="0">
                <a:solidFill>
                  <a:prstClr val="black"/>
                </a:solidFill>
              </a:rPr>
              <a:t> 2</a:t>
            </a:r>
          </a:p>
          <a:p>
            <a:r>
              <a:rPr lang="en-US" sz="1800" dirty="0">
                <a:solidFill>
                  <a:prstClr val="black"/>
                </a:solidFill>
              </a:rPr>
              <a:t>$499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751282" y="3927119"/>
            <a:ext cx="1624054" cy="4899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dirty="0">
                <a:solidFill>
                  <a:prstClr val="black"/>
                </a:solidFill>
              </a:rPr>
              <a:t>HP Split x2</a:t>
            </a:r>
          </a:p>
          <a:p>
            <a:r>
              <a:rPr lang="en-US" sz="1125" dirty="0">
                <a:solidFill>
                  <a:prstClr val="black"/>
                </a:solidFill>
              </a:rPr>
              <a:t>$799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94578" y="5328778"/>
            <a:ext cx="1624054" cy="6178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dirty="0">
                <a:solidFill>
                  <a:prstClr val="black"/>
                </a:solidFill>
              </a:rPr>
              <a:t>Samsung ATIV Tab 7</a:t>
            </a:r>
          </a:p>
          <a:p>
            <a:r>
              <a:rPr lang="en-US" sz="1125" dirty="0">
                <a:solidFill>
                  <a:prstClr val="black"/>
                </a:solidFill>
              </a:rPr>
              <a:t>$1199</a:t>
            </a:r>
          </a:p>
        </p:txBody>
      </p:sp>
      <p:pic>
        <p:nvPicPr>
          <p:cNvPr id="2052" name="Picture 4" descr="http://www.intel.com/content/dam/www/public/us/en/include/shop-showcase/2-in-1/img/hp/thumb-hp-spl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r="11977"/>
          <a:stretch/>
        </p:blipFill>
        <p:spPr bwMode="auto">
          <a:xfrm>
            <a:off x="3417071" y="1879938"/>
            <a:ext cx="2292474" cy="183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ntel.com/content/dam/www/public/us/en/include/shop-showcase/2-in-1/img/lenovo/lenovo-miix-2-large457x26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r="18790"/>
          <a:stretch/>
        </p:blipFill>
        <p:spPr bwMode="auto">
          <a:xfrm>
            <a:off x="6462859" y="857250"/>
            <a:ext cx="2273644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6292130" y="5423071"/>
            <a:ext cx="1624054" cy="577679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black"/>
                </a:solidFill>
              </a:rPr>
              <a:t>Toshiba Portege Z10t</a:t>
            </a:r>
          </a:p>
          <a:p>
            <a:r>
              <a:rPr lang="en-US" sz="1800" dirty="0">
                <a:solidFill>
                  <a:prstClr val="black"/>
                </a:solidFill>
              </a:rPr>
              <a:t>$1449</a:t>
            </a:r>
          </a:p>
        </p:txBody>
      </p:sp>
      <p:pic>
        <p:nvPicPr>
          <p:cNvPr id="2056" name="Picture 8" descr="http://www.intel.com/content/dam/www/public/us/en/include/shop-showcase/2-in-1/img/samsung/thumb-samsung-tab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7" y="3322924"/>
            <a:ext cx="3264694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intel.com/content/dam/www/public/us/en/include/shop-showcase/2-in-1/img/toshiba/thumb-toshib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09" y="3371813"/>
            <a:ext cx="3264694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88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9" y="1318270"/>
            <a:ext cx="8252957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Communicating with Acoustic Instrumentation/Gage house equipment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r="10384"/>
          <a:stretch/>
        </p:blipFill>
        <p:spPr>
          <a:xfrm>
            <a:off x="706350" y="2636623"/>
            <a:ext cx="2683565" cy="192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0" r="22438"/>
          <a:stretch/>
        </p:blipFill>
        <p:spPr>
          <a:xfrm>
            <a:off x="5080562" y="2636623"/>
            <a:ext cx="2164743" cy="192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2936" y="4655977"/>
            <a:ext cx="2168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</a:rPr>
              <a:t>Spread Spectrum (SS) Radios using USB to Serial Adapter </a:t>
            </a:r>
          </a:p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8478" y="4655977"/>
            <a:ext cx="21068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</a:rPr>
              <a:t>Bluetooth</a:t>
            </a:r>
          </a:p>
        </p:txBody>
      </p:sp>
      <p:sp>
        <p:nvSpPr>
          <p:cNvPr id="7" name="Oval 6"/>
          <p:cNvSpPr/>
          <p:nvPr/>
        </p:nvSpPr>
        <p:spPr>
          <a:xfrm>
            <a:off x="5029200" y="3328601"/>
            <a:ext cx="759941" cy="6790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21133112">
            <a:off x="1034553" y="3186113"/>
            <a:ext cx="1173892" cy="48473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rot="19939399">
            <a:off x="922086" y="3754364"/>
            <a:ext cx="1281850" cy="67081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8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29" y="939417"/>
            <a:ext cx="7886700" cy="994172"/>
          </a:xfrm>
        </p:spPr>
        <p:txBody>
          <a:bodyPr/>
          <a:lstStyle/>
          <a:p>
            <a:pPr algn="ctr"/>
            <a:r>
              <a:rPr lang="en-US" dirty="0" smtClean="0"/>
              <a:t>Equipment used/communicated with</a:t>
            </a:r>
            <a:endParaRPr lang="en-US" dirty="0"/>
          </a:p>
        </p:txBody>
      </p:sp>
      <p:pic>
        <p:nvPicPr>
          <p:cNvPr id="3" name="Picture 2" descr="http://www.rdinstruments.com/images/river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88" y="2529504"/>
            <a:ext cx="2041136" cy="135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store.elecdata.com/quotes/images/steam_p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9" y="1852936"/>
            <a:ext cx="1464813" cy="111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hydroscientificwest.com/cms/upload_pic/resize_1344542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32" y="3753606"/>
            <a:ext cx="2346110" cy="12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sutron.com/wp-content/uploads/2013/11/mobile-2-252x16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70" y="1771995"/>
            <a:ext cx="1645655" cy="109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o Gran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43" y="3873025"/>
            <a:ext cx="1618736" cy="12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77100" y="3977431"/>
            <a:ext cx="25003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RDI </a:t>
            </a:r>
            <a:r>
              <a:rPr lang="en-US" sz="1350" dirty="0" err="1">
                <a:solidFill>
                  <a:prstClr val="black"/>
                </a:solidFill>
              </a:rPr>
              <a:t>RiverRay</a:t>
            </a:r>
            <a:endParaRPr lang="en-US" sz="13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Bluetooth and SS Radios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969" y="3125422"/>
            <a:ext cx="25003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RDI </a:t>
            </a:r>
            <a:r>
              <a:rPr lang="en-US" sz="1350" dirty="0" err="1">
                <a:solidFill>
                  <a:prstClr val="black"/>
                </a:solidFill>
              </a:rPr>
              <a:t>StreamPro</a:t>
            </a:r>
            <a:endParaRPr lang="en-US" sz="13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Bluetooth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1979" y="5271304"/>
            <a:ext cx="30467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Son </a:t>
            </a:r>
            <a:r>
              <a:rPr lang="en-US" sz="1350" dirty="0" err="1">
                <a:solidFill>
                  <a:prstClr val="black"/>
                </a:solidFill>
              </a:rPr>
              <a:t>Tek</a:t>
            </a:r>
            <a:r>
              <a:rPr lang="en-US" sz="1350" dirty="0">
                <a:solidFill>
                  <a:prstClr val="black"/>
                </a:solidFill>
              </a:rPr>
              <a:t> Argonaut-SL (Side Looker) ADVM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USB to serial adapter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8378" y="2966538"/>
            <a:ext cx="25003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solidFill>
                  <a:prstClr val="black"/>
                </a:solidFill>
              </a:rPr>
              <a:t>Sutron</a:t>
            </a:r>
            <a:r>
              <a:rPr lang="en-US" sz="1350" dirty="0">
                <a:solidFill>
                  <a:prstClr val="black"/>
                </a:solidFill>
              </a:rPr>
              <a:t> SatLink2 V2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USB to serial adapter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431" y="5155378"/>
            <a:ext cx="25717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RDI Rio Grand 600kHz (and 1200kHz)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SS Radios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88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178" y="1141456"/>
            <a:ext cx="6858000" cy="613433"/>
          </a:xfrm>
        </p:spPr>
        <p:txBody>
          <a:bodyPr>
            <a:normAutofit/>
          </a:bodyPr>
          <a:lstStyle/>
          <a:p>
            <a:r>
              <a:rPr lang="en-US" sz="3300" dirty="0"/>
              <a:t>Keeping your tablet dry</a:t>
            </a:r>
            <a:endParaRPr lang="en-US" sz="3300" dirty="0"/>
          </a:p>
        </p:txBody>
      </p:sp>
      <p:pic>
        <p:nvPicPr>
          <p:cNvPr id="1026" name="Picture 2" descr="http://www.usasummitorder.com/images/LOK-ALOK3-8X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9" y="2076781"/>
            <a:ext cx="3312713" cy="331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econdshells.com/media/catalog/product/cache/1/image/852524dff567d5944e6a4f345831c37e/w/a/waterproof_case_1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22" y="2146724"/>
            <a:ext cx="4864154" cy="324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10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SGSHA">
  <a:themeElements>
    <a:clrScheme name="HA-Training 12">
      <a:dk1>
        <a:srgbClr val="000000"/>
      </a:dk1>
      <a:lt1>
        <a:srgbClr val="C0C0C0"/>
      </a:lt1>
      <a:dk2>
        <a:srgbClr val="FFFFFF"/>
      </a:dk2>
      <a:lt2>
        <a:srgbClr val="000514"/>
      </a:lt2>
      <a:accent1>
        <a:srgbClr val="0099CC"/>
      </a:accent1>
      <a:accent2>
        <a:srgbClr val="008000"/>
      </a:accent2>
      <a:accent3>
        <a:srgbClr val="DCDCDC"/>
      </a:accent3>
      <a:accent4>
        <a:srgbClr val="000000"/>
      </a:accent4>
      <a:accent5>
        <a:srgbClr val="AACAE2"/>
      </a:accent5>
      <a:accent6>
        <a:srgbClr val="007300"/>
      </a:accent6>
      <a:hlink>
        <a:srgbClr val="000099"/>
      </a:hlink>
      <a:folHlink>
        <a:srgbClr val="990033"/>
      </a:folHlink>
    </a:clrScheme>
    <a:fontScheme name="HA-Training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HA-Traini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10">
        <a:dk1>
          <a:srgbClr val="000000"/>
        </a:dk1>
        <a:lt1>
          <a:srgbClr val="003399"/>
        </a:lt1>
        <a:dk2>
          <a:srgbClr val="E5E5FF"/>
        </a:dk2>
        <a:lt2>
          <a:srgbClr val="000514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11">
        <a:dk1>
          <a:srgbClr val="000000"/>
        </a:dk1>
        <a:lt1>
          <a:srgbClr val="003399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A50021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5001D"/>
        </a:accent6>
        <a:hlink>
          <a:srgbClr val="0000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12">
        <a:dk1>
          <a:srgbClr val="000000"/>
        </a:dk1>
        <a:lt1>
          <a:srgbClr val="C0C0C0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008000"/>
        </a:accent2>
        <a:accent3>
          <a:srgbClr val="DCDCDC"/>
        </a:accent3>
        <a:accent4>
          <a:srgbClr val="000000"/>
        </a:accent4>
        <a:accent5>
          <a:srgbClr val="AACAE2"/>
        </a:accent5>
        <a:accent6>
          <a:srgbClr val="007300"/>
        </a:accent6>
        <a:hlink>
          <a:srgbClr val="000099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7707B0E3D78C4D9A37A9046C314C50" ma:contentTypeVersion="0" ma:contentTypeDescription="Create a new document." ma:contentTypeScope="" ma:versionID="2a1aab7d259981cfddeec17fc5c30f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A1B49D-6A5B-45B9-BDBC-D2B7DBD4AA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10C2F9-EF19-447F-A786-48D529DF99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C8A339-E624-4700-92E0-8F8D53ED4E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863</Words>
  <Application>Microsoft Office PowerPoint</Application>
  <PresentationFormat>On-screen Show (4:3)</PresentationFormat>
  <Paragraphs>227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Garamond</vt:lpstr>
      <vt:lpstr>Wingdings</vt:lpstr>
      <vt:lpstr>USGSHA</vt:lpstr>
      <vt:lpstr>Office Theme</vt:lpstr>
      <vt:lpstr>1_Office Theme</vt:lpstr>
      <vt:lpstr>2_Office Theme</vt:lpstr>
      <vt:lpstr>Hydroacoustics And Field Computing</vt:lpstr>
      <vt:lpstr>Overview </vt:lpstr>
      <vt:lpstr>Convertible tablet PCs for field computing</vt:lpstr>
      <vt:lpstr>ASUS T100 Transformer</vt:lpstr>
      <vt:lpstr>PowerPoint Presentation</vt:lpstr>
      <vt:lpstr>Other Options:</vt:lpstr>
      <vt:lpstr>Communicating with Acoustic Instrumentation/Gage house equipment </vt:lpstr>
      <vt:lpstr>Equipment used/communicated with</vt:lpstr>
      <vt:lpstr>Keeping your tablet dry</vt:lpstr>
      <vt:lpstr>WI-WSC Tablets</vt:lpstr>
      <vt:lpstr>WI-WSC Tablets</vt:lpstr>
      <vt:lpstr>WI-WSC tablets</vt:lpstr>
      <vt:lpstr>Overall Pros and Cons from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Hydroacoustics and Field Computing Webinar Summary </vt:lpstr>
      <vt:lpstr>Summary of Tablet Options</vt:lpstr>
      <vt:lpstr>Summary of Tablet Options</vt:lpstr>
      <vt:lpstr>Summary of Tablet Options</vt:lpstr>
      <vt:lpstr>Connectivity Options</vt:lpstr>
      <vt:lpstr>Sources of Information</vt:lpstr>
      <vt:lpstr>Questions?</vt:lpstr>
      <vt:lpstr>PowerPoint Presentation</vt:lpstr>
      <vt:lpstr>Open 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Available Resources</dc:title>
  <dc:creator>Michael S. Rehmel</dc:creator>
  <cp:lastModifiedBy>Rehmel, Michael S.</cp:lastModifiedBy>
  <cp:revision>24</cp:revision>
  <dcterms:created xsi:type="dcterms:W3CDTF">2012-03-30T12:46:37Z</dcterms:created>
  <dcterms:modified xsi:type="dcterms:W3CDTF">2014-06-18T11:36:21Z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0x010100887707B0E3D78C4D9A37A9046C314C50</vt:lpwstr>
  </property>
  <property fmtid="{D5CDD505-2E9C-101B-9397-08002B2CF9AE}" pid="3" name="ArticulateGUID">
    <vt:lpwstr>6E92E60A-854B-4EF8-A522-4240668E5A87</vt:lpwstr>
  </property>
  <property fmtid="{D5CDD505-2E9C-101B-9397-08002B2CF9AE}" pid="4" name="ArticulatePath">
    <vt:lpwstr>L02-AvailableResources</vt:lpwstr>
  </property>
</Properties>
</file>